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07C6A-FFD3-4C1F-8594-6D3EC050F73E}" type="datetimeFigureOut">
              <a:rPr lang="ru-RU" smtClean="0"/>
              <a:pPr/>
              <a:t>01.06.2014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BCBA7-CFF4-4EAA-B0EC-1CC207B5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.uk/imgres?imgurl=http://www.svoiludi.ru/images/tb/7516/otdih-v-indonesii-1317983495899_w990h647.jpg&amp;imgrefurl=http://www.svoiludi.ru/indonesia/otdih-v-indonesii.html&amp;h=647&amp;w=990&amp;tbnid=oOqz8ubAgrt2YM:&amp;zoom=1&amp;docid=-PqYMveDR1TRHM&amp;ei=sD1FU8WwForh4QSynIGgAQ&amp;tbm=isch&amp;ved=0CLgCEIQcMEk&amp;iact=rc&amp;dur=1820&amp;page=4&amp;start=63&amp;ndsp=21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.uk/imgres?imgurl=http://dergachev.ru/images/Landscapes/IFPL/Indonesia_clip_image006.jpg&amp;imgrefurl=http://dergachev.ru/Landscapes-of-life/IFPL/Indonesia.html&amp;h=415&amp;w=624&amp;tbnid=F8NkMl8mITcM4M:&amp;zoom=1&amp;docid=2QXeBxTd6Q770M&amp;ei=sD1FU8WwForh4QSynIGgAQ&amp;tbm=isch&amp;ved=0CPcCEIQcMF4&amp;iact=rc&amp;dur=679&amp;page=5&amp;start=84&amp;ndsp=22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ntent.ru/klimat-yugo-vostochnoj-azii.html" TargetMode="External"/><Relationship Id="rId3" Type="http://schemas.openxmlformats.org/officeDocument/2006/relationships/hyperlink" Target="http://www.gecont.ru/articles/geo/indonezia.htm" TargetMode="External"/><Relationship Id="rId7" Type="http://schemas.openxmlformats.org/officeDocument/2006/relationships/hyperlink" Target="http://www.mir-geo.ru/yigov-aziya/geogr/rele" TargetMode="External"/><Relationship Id="rId12" Type="http://schemas.openxmlformats.org/officeDocument/2006/relationships/hyperlink" Target="http://www.travellers.ru/city-rub-indoneziya-5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r-geo.ru/yigov-aziya/geogr/klim" TargetMode="External"/><Relationship Id="rId11" Type="http://schemas.openxmlformats.org/officeDocument/2006/relationships/hyperlink" Target="http://ua.coolreferat.com/&#1070;&#1075;&#1086;-&#1042;&#1086;&#1089;&#1090;&#1086;&#1095;&#1085;&#1072;&#1103;_&#1040;&#1079;&#1080;&#1103;_&#1095;&#1072;&#1089;&#1090;&#1100;=3" TargetMode="External"/><Relationship Id="rId5" Type="http://schemas.openxmlformats.org/officeDocument/2006/relationships/hyperlink" Target="http://www.aziya-tur.ru/indoneziya.php" TargetMode="External"/><Relationship Id="rId10" Type="http://schemas.openxmlformats.org/officeDocument/2006/relationships/hyperlink" Target="http://www.tentent.ru/relef-yugo-vostochnoj-azii.html" TargetMode="External"/><Relationship Id="rId4" Type="http://schemas.openxmlformats.org/officeDocument/2006/relationships/hyperlink" Target="http://www.aziya-tur.ru/yugo-vostok.php" TargetMode="External"/><Relationship Id="rId9" Type="http://schemas.openxmlformats.org/officeDocument/2006/relationships/hyperlink" Target="http://www.tentent.ru/reki-i-ozera-yugo-vostochnoj-azii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r-geo.ru/malaiiziya/geogr" TargetMode="External"/><Relationship Id="rId13" Type="http://schemas.openxmlformats.org/officeDocument/2006/relationships/hyperlink" Target="http://www.mir-geo.ru/singapur/geogr" TargetMode="External"/><Relationship Id="rId18" Type="http://schemas.openxmlformats.org/officeDocument/2006/relationships/image" Target="../media/image4.png"/><Relationship Id="rId26" Type="http://schemas.openxmlformats.org/officeDocument/2006/relationships/image" Target="../media/image12.png"/><Relationship Id="rId3" Type="http://schemas.openxmlformats.org/officeDocument/2006/relationships/hyperlink" Target="http://www.mir-geo.ru/vetnam/geogr" TargetMode="External"/><Relationship Id="rId21" Type="http://schemas.openxmlformats.org/officeDocument/2006/relationships/image" Target="../media/image7.png"/><Relationship Id="rId7" Type="http://schemas.openxmlformats.org/officeDocument/2006/relationships/hyperlink" Target="http://www.mir-geo.ru/laos/geogr" TargetMode="External"/><Relationship Id="rId12" Type="http://schemas.openxmlformats.org/officeDocument/2006/relationships/hyperlink" Target="http://www.mir-geo.ru/papua--novaya-gvineya/geogr" TargetMode="External"/><Relationship Id="rId17" Type="http://schemas.openxmlformats.org/officeDocument/2006/relationships/image" Target="../media/image3.png"/><Relationship Id="rId25" Type="http://schemas.openxmlformats.org/officeDocument/2006/relationships/image" Target="../media/image11.png"/><Relationship Id="rId2" Type="http://schemas.openxmlformats.org/officeDocument/2006/relationships/hyperlink" Target="http://www.mir-geo.ru/brunei/geogr" TargetMode="Externa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r-geo.ru/kokosovie-ostrova/geogr" TargetMode="External"/><Relationship Id="rId11" Type="http://schemas.openxmlformats.org/officeDocument/2006/relationships/hyperlink" Target="http://www.mir-geo.ru/ostrova-ashamor-i-karte/geogr" TargetMode="External"/><Relationship Id="rId24" Type="http://schemas.openxmlformats.org/officeDocument/2006/relationships/image" Target="../media/image10.png"/><Relationship Id="rId5" Type="http://schemas.openxmlformats.org/officeDocument/2006/relationships/hyperlink" Target="http://www.mir-geo.ru/kambodzhea/geogr" TargetMode="External"/><Relationship Id="rId15" Type="http://schemas.openxmlformats.org/officeDocument/2006/relationships/hyperlink" Target="http://www.mir-geo.ru/filippini/geogr" TargetMode="External"/><Relationship Id="rId23" Type="http://schemas.openxmlformats.org/officeDocument/2006/relationships/image" Target="../media/image9.png"/><Relationship Id="rId28" Type="http://schemas.openxmlformats.org/officeDocument/2006/relationships/image" Target="../media/image14.png"/><Relationship Id="rId10" Type="http://schemas.openxmlformats.org/officeDocument/2006/relationships/hyperlink" Target="http://www.mir-geo.ru/ostrov-rozhedestva/geogr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mir-geo.ru/indoneziya/geogr" TargetMode="External"/><Relationship Id="rId9" Type="http://schemas.openxmlformats.org/officeDocument/2006/relationships/hyperlink" Target="http://www.mir-geo.ru/myanma/geogr" TargetMode="External"/><Relationship Id="rId14" Type="http://schemas.openxmlformats.org/officeDocument/2006/relationships/hyperlink" Target="http://www.mir-geo.ru/tailand/geogr" TargetMode="External"/><Relationship Id="rId22" Type="http://schemas.openxmlformats.org/officeDocument/2006/relationships/image" Target="../media/image8.png"/><Relationship Id="rId27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r-geo.ru/malaiiziya/geogr" TargetMode="External"/><Relationship Id="rId13" Type="http://schemas.openxmlformats.org/officeDocument/2006/relationships/hyperlink" Target="http://www.mir-geo.ru/singapur/geogr" TargetMode="External"/><Relationship Id="rId3" Type="http://schemas.openxmlformats.org/officeDocument/2006/relationships/hyperlink" Target="http://www.mir-geo.ru/vetnam/geogr" TargetMode="External"/><Relationship Id="rId7" Type="http://schemas.openxmlformats.org/officeDocument/2006/relationships/hyperlink" Target="http://www.mir-geo.ru/laos/geogr" TargetMode="External"/><Relationship Id="rId12" Type="http://schemas.openxmlformats.org/officeDocument/2006/relationships/hyperlink" Target="http://www.mir-geo.ru/papua--novaya-gvineya/geogr" TargetMode="External"/><Relationship Id="rId2" Type="http://schemas.openxmlformats.org/officeDocument/2006/relationships/hyperlink" Target="http://www.mir-geo.ru/brunei/geog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r-geo.ru/kokosovie-ostrova/geogr" TargetMode="External"/><Relationship Id="rId11" Type="http://schemas.openxmlformats.org/officeDocument/2006/relationships/hyperlink" Target="http://www.mir-geo.ru/ostrova-ashamor-i-karte/geogr" TargetMode="External"/><Relationship Id="rId5" Type="http://schemas.openxmlformats.org/officeDocument/2006/relationships/hyperlink" Target="http://www.mir-geo.ru/kambodzhea/geogr" TargetMode="External"/><Relationship Id="rId15" Type="http://schemas.openxmlformats.org/officeDocument/2006/relationships/hyperlink" Target="http://www.mir-geo.ru/filippini/geogr" TargetMode="External"/><Relationship Id="rId10" Type="http://schemas.openxmlformats.org/officeDocument/2006/relationships/hyperlink" Target="http://www.mir-geo.ru/ostrov-rozhedestva/geogr" TargetMode="External"/><Relationship Id="rId4" Type="http://schemas.openxmlformats.org/officeDocument/2006/relationships/hyperlink" Target="http://www.mir-geo.ru/indoneziya/geogr" TargetMode="External"/><Relationship Id="rId9" Type="http://schemas.openxmlformats.org/officeDocument/2006/relationships/hyperlink" Target="http://www.mir-geo.ru/myanma/geogr" TargetMode="External"/><Relationship Id="rId14" Type="http://schemas.openxmlformats.org/officeDocument/2006/relationships/hyperlink" Target="http://www.mir-geo.ru/tailand/geog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uk/imgres?imgurl=http://vvvvvv.in/asia2/001.jpg&amp;imgrefurl=http://vvvvvv.in/asia/&amp;h=600&amp;w=800&amp;tbnid=gyu8Y6h1vHwqQM:&amp;zoom=1&amp;docid=DdFvwL31wPUeEM&amp;ei=vy9FU_HWGobR4QTmxoH4Aw&amp;tbm=isch&amp;ved=0CIkDEIQcMGM&amp;iact=rc&amp;dur=342&amp;page=4&amp;start=76&amp;ndsp=28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2386028"/>
          </a:xfrm>
        </p:spPr>
        <p:txBody>
          <a:bodyPr>
            <a:noAutofit/>
          </a:bodyPr>
          <a:lstStyle/>
          <a:p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Страны Юго-Восточной Азии.  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Индонезия</a:t>
            </a:r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   </a:t>
            </a:r>
            <a:b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Крупные реки о </a:t>
            </a:r>
            <a:r>
              <a:rPr lang="ru-RU" sz="3600" dirty="0" smtClean="0">
                <a:solidFill>
                  <a:schemeClr val="bg1"/>
                </a:solidFill>
              </a:rPr>
              <a:t>озера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Реки в большинстве регионов образуют густую сеть и, как правило, полноводны круглый год. Наиболее длинные и полноводные протекают на Калимантане.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Самое большое озеро — </a:t>
            </a:r>
            <a:r>
              <a:rPr lang="ru-RU" sz="2800" dirty="0" err="1" smtClean="0">
                <a:solidFill>
                  <a:schemeClr val="bg1"/>
                </a:solidFill>
              </a:rPr>
              <a:t>Тоба</a:t>
            </a:r>
            <a:r>
              <a:rPr lang="ru-RU" sz="2800" dirty="0" smtClean="0">
                <a:solidFill>
                  <a:schemeClr val="bg1"/>
                </a:solidFill>
              </a:rPr>
              <a:t> в северной части острова Суматра, которое является крупнейшим вулканическим озером планеты и, имея глубину более 500 м, принадлежит к числу наиболее глубоководных озёр мира.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286124"/>
            <a:ext cx="82153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Индонезия располагается в 3 природных зонах: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-переменно-влажные леса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-саванны и редколесья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-постоянно влажные экваториальные и тропические леса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encrypted-tbn3.gstatic.com/images?q=tbn:ANd9GcS3mn2HAw26hKkAxtUqRs1hCmJ2jX7CMJC1BnC_eCcJW7Jqrhem">
            <a:hlinkClick r:id="rId2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5643578"/>
          </a:xfrm>
        </p:spPr>
        <p:txBody>
          <a:bodyPr>
            <a:normAutofit/>
          </a:bodyPr>
          <a:lstStyle/>
          <a:p>
            <a:r>
              <a:rPr lang="ru-RU" sz="2600" dirty="0" smtClean="0">
                <a:solidFill>
                  <a:schemeClr val="bg1"/>
                </a:solidFill>
              </a:rPr>
              <a:t>Средняя плотность населения составляет около 124 человека на км², при этом население распределено крайне неравномерно. Наибольшая плотность населения зарегистрирована в Особом столичном округе, наименьшая — в провинции Папуа.</a:t>
            </a:r>
            <a:r>
              <a:rPr lang="ru-RU" sz="2600" dirty="0" smtClean="0"/>
              <a:t> </a:t>
            </a:r>
            <a:br>
              <a:rPr lang="ru-RU" sz="2600" dirty="0" smtClean="0"/>
            </a:br>
            <a:r>
              <a:rPr lang="ru-RU" sz="2600" dirty="0" smtClean="0">
                <a:solidFill>
                  <a:schemeClr val="bg1"/>
                </a:solidFill>
              </a:rPr>
              <a:t>Народы заняты возделыванием кокосовой пальмы, гевеи, риса, сахарного тростника, разработкой древесины, рыболовством, скотоводство развито слабо. Богат животный мир, особо почитается орангутанг. В настоящее время Индонезия имеет развитую литературу, театр, живопись, славится </a:t>
            </a:r>
            <a:r>
              <a:rPr lang="ru-RU" sz="2600" dirty="0" err="1" smtClean="0">
                <a:solidFill>
                  <a:schemeClr val="bg1"/>
                </a:solidFill>
              </a:rPr>
              <a:t>балийская</a:t>
            </a:r>
            <a:r>
              <a:rPr lang="ru-RU" sz="2600" dirty="0" smtClean="0">
                <a:solidFill>
                  <a:schemeClr val="bg1"/>
                </a:solidFill>
              </a:rPr>
              <a:t> резьба по дереву. </a:t>
            </a:r>
            <a:endParaRPr lang="ru-RU" sz="2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encrypted-tbn0.gstatic.com/images?q=tbn:ANd9GcRvgMs0yft_-K4A_IP9_Fpie8jHDRbacQxR7Qf1iWIENOuppgy-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Проблемы страны и пути их решения.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u="sng" dirty="0" smtClean="0">
                <a:solidFill>
                  <a:schemeClr val="bg1"/>
                </a:solidFill>
              </a:rPr>
              <a:t>Неравномерное распределение населения.</a:t>
            </a:r>
            <a:r>
              <a:rPr lang="ru-RU" sz="2600" dirty="0" smtClean="0">
                <a:solidFill>
                  <a:schemeClr val="bg1"/>
                </a:solidFill>
              </a:rPr>
              <a:t/>
            </a:r>
            <a:br>
              <a:rPr lang="ru-RU" sz="2600" dirty="0" smtClean="0">
                <a:solidFill>
                  <a:schemeClr val="bg1"/>
                </a:solidFill>
              </a:rPr>
            </a:br>
            <a:r>
              <a:rPr lang="ru-RU" sz="2600" dirty="0" smtClean="0">
                <a:solidFill>
                  <a:schemeClr val="bg1"/>
                </a:solidFill>
              </a:rPr>
              <a:t>Для обеспечения более равномерного распределения населения по территории страны власти Индонезии с 1950-х осуществляют масштабную программу </a:t>
            </a:r>
            <a:r>
              <a:rPr lang="ru-RU" sz="2600" dirty="0" err="1" smtClean="0">
                <a:solidFill>
                  <a:schemeClr val="bg1"/>
                </a:solidFill>
              </a:rPr>
              <a:t>трансмиграций</a:t>
            </a:r>
            <a:r>
              <a:rPr lang="ru-RU" sz="2600" dirty="0" smtClean="0">
                <a:solidFill>
                  <a:schemeClr val="bg1"/>
                </a:solidFill>
              </a:rPr>
              <a:t> — переселения жителей густонаселённых районов (Явы, </a:t>
            </a:r>
            <a:r>
              <a:rPr lang="ru-RU" sz="2600" dirty="0" err="1" smtClean="0">
                <a:solidFill>
                  <a:schemeClr val="bg1"/>
                </a:solidFill>
              </a:rPr>
              <a:t>Бали</a:t>
            </a:r>
            <a:r>
              <a:rPr lang="ru-RU" sz="2600" dirty="0" smtClean="0">
                <a:solidFill>
                  <a:schemeClr val="bg1"/>
                </a:solidFill>
              </a:rPr>
              <a:t>) на малонаселённые острова (Калимантан, Новая Гвинея). 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Список литературы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9292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hlinkClick r:id="rId3"/>
              </a:rPr>
              <a:t>http://www.gecont.ru/articles/geo/indonezia.htm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4"/>
              </a:rPr>
              <a:t>http://www.aziya-tur.ru/yugo-vostok.php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5"/>
              </a:rPr>
              <a:t>http://www.aziya-tur.ru/indoneziya.php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6"/>
              </a:rPr>
              <a:t>http://www.mir-geo.ru/yigov-aziya/geogr/klim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7"/>
              </a:rPr>
              <a:t>http://www.mir-geo.ru/yigov-aziya/geogr/rele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8"/>
              </a:rPr>
              <a:t>http://www.tentent.ru/klimat-yugo-vostochnoj-azii.html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9"/>
              </a:rPr>
              <a:t>http://www.tentent.ru/reki-i-ozera-yugo-vostochnoj-azii.html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10"/>
              </a:rPr>
              <a:t>http://www.tentent.ru/relef-yugo-vostochnoj-azii.html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11"/>
              </a:rPr>
              <a:t>http://ua.coolreferat.com/Юго-Восточная_Азия_часть=3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  <a:hlinkClick r:id="rId12"/>
              </a:rPr>
              <a:t>http://www.travellers.ru/city-rub-indoneziya-5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endParaRPr lang="ru-RU" sz="24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Регион находится на юго-востоке Азии. Юго-Восточная Азия состоит из полуострова Индокитай и Малайского архипелага. В состав региона входят 11 </a:t>
            </a:r>
            <a:r>
              <a:rPr lang="ru-RU" sz="2800" dirty="0" smtClean="0">
                <a:solidFill>
                  <a:schemeClr val="bg1"/>
                </a:solidFill>
              </a:rPr>
              <a:t>стран.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6889653"/>
              </p:ext>
            </p:extLst>
          </p:nvPr>
        </p:nvGraphicFramePr>
        <p:xfrm>
          <a:off x="395536" y="45434"/>
          <a:ext cx="8249001" cy="6812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873"/>
                <a:gridCol w="2324718"/>
                <a:gridCol w="4874410"/>
              </a:tblGrid>
              <a:tr h="530557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Название страны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Рельеф</a:t>
                      </a:r>
                      <a:endParaRPr lang="ru-RU" sz="1200" dirty="0"/>
                    </a:p>
                  </a:txBody>
                  <a:tcPr/>
                </a:tc>
              </a:tr>
              <a:tr h="5078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 smtClean="0">
                          <a:solidFill>
                            <a:srgbClr val="8C6B4A"/>
                          </a:solidFill>
                          <a:latin typeface="Georgia"/>
                          <a:ea typeface="Calibri"/>
                          <a:cs typeface="Times New Roman"/>
                          <a:hlinkClick r:id="rId2"/>
                        </a:rPr>
                        <a:t> </a:t>
                      </a:r>
                      <a:r>
                        <a:rPr lang="ru-RU" sz="1200" u="none" strike="noStrike" dirty="0" smtClean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2"/>
                        </a:rPr>
                        <a:t>БРУНЕЙ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плоская прибрежная равнина, поднимающаяся к востоку и переходящая в горы; на западе холмистые низменности.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401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ВЬЕТНАМ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холмистый, гористый на крайнем севере и северо-западе, низкие, плоские дельты на юге и севере; центральные возвышенности.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695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ИНДОНЕЗИЯ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в основном прибрежные низменности; во внутренних частях больших островов имеются горы.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695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КАМБОДЖА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в основном невысокие и плоские равнины; на северо-западе и севере горы.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978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КОКОСОВЫЕ ОСТРОВА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плоские, невысокие коралловые атоллы.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4695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ЛАОС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в основном скалистые горы; небольшие равнины и плоскогорья.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978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МАЛАЙЗИЯ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прибрежные равнины, переходящие в холмы и горы.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695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МЬЯНМА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центральная низменность, окруженная крутым, обрывистым взгорьем.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695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10"/>
                        </a:rPr>
                        <a:t>ОСТРОВ РОЖДЕСТВА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обрывистые утесы вдоль берега круто поднимаются к центральному плато.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978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11"/>
                        </a:rPr>
                        <a:t>ОСТРОВА АШМОР И КАРТЬЕ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песчаные и коралловые низины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4641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12"/>
                        </a:rPr>
                        <a:t>ПАПУА - НОВАЯ ГВИНЕЯ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в основном гористый; низменности на побережьях и холмистые предгорья.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4401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13"/>
                        </a:rPr>
                        <a:t>СИНГАПУР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низменность; на слегка холмистом центральном плато расположены основные водосборные площади и естественные хранилища воды.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244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14"/>
                        </a:rPr>
                        <a:t>ТАИЛАНД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центральная равнина; плато </a:t>
                      </a: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Корат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 на востоке; кое-где горы.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641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rgbClr val="8C6B4A"/>
                          </a:solidFill>
                          <a:latin typeface="+mn-lt"/>
                          <a:ea typeface="Calibri"/>
                          <a:cs typeface="Times New Roman"/>
                          <a:hlinkClick r:id="rId15"/>
                        </a:rPr>
                        <a:t>ФИЛИППИНЫ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преимущественно горы с узкими протяженными прибрежными низменностями.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БРУНЕЙ флаг">
            <a:hlinkClick r:id="rId2"/>
          </p:cNvPr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85786" y="642918"/>
            <a:ext cx="28575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ВЬЕТНАМ флаг">
            <a:hlinkClick r:id="rId3"/>
          </p:cNvPr>
          <p:cNvPicPr/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85786" y="1142984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ИНДОНЕЗИЯ флаг">
            <a:hlinkClick r:id="rId4"/>
          </p:cNvPr>
          <p:cNvPicPr/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85786" y="1571612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МБОДЖА флаг">
            <a:hlinkClick r:id="rId5"/>
          </p:cNvPr>
          <p:cNvPicPr/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85786" y="2000240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ОКОСОВЫЕ ОСТРОВА флаг">
            <a:hlinkClick r:id="rId6"/>
          </p:cNvPr>
          <p:cNvPicPr/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85786" y="2357430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ЛАОС флаг">
            <a:hlinkClick r:id="rId7"/>
          </p:cNvPr>
          <p:cNvPicPr/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85786" y="2786058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МАЛАЙЗИЯ флаг">
            <a:hlinkClick r:id="rId8"/>
          </p:cNvPr>
          <p:cNvPicPr/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85786" y="3143248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МЬЯНМА флаг">
            <a:hlinkClick r:id="rId9"/>
          </p:cNvPr>
          <p:cNvPicPr/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85786" y="3571876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ОСТРОВ РОЖДЕСТВА флаг">
            <a:hlinkClick r:id="rId10"/>
          </p:cNvPr>
          <p:cNvPicPr/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785786" y="4000504"/>
            <a:ext cx="28575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ОСТРОВА АШМОР И КАРТЬЕ флаг">
            <a:hlinkClick r:id="rId11"/>
          </p:cNvPr>
          <p:cNvPicPr/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85786" y="4429132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ПАПУА - НОВАЯ ГВИНЕЯ флаг">
            <a:hlinkClick r:id="rId12"/>
          </p:cNvPr>
          <p:cNvPicPr/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785786" y="4857760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СИНГАПУР флаг">
            <a:hlinkClick r:id="rId13"/>
          </p:cNvPr>
          <p:cNvPicPr/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785786" y="5214950"/>
            <a:ext cx="285752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ТАИЛАНД флаг">
            <a:hlinkClick r:id="rId14"/>
          </p:cNvPr>
          <p:cNvPicPr/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85786" y="5572140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ФИЛИППИНЫ флаг">
            <a:hlinkClick r:id="rId15"/>
          </p:cNvPr>
          <p:cNvPicPr/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785786" y="6072206"/>
            <a:ext cx="285752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42873"/>
          <a:ext cx="8429684" cy="6581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4354"/>
                <a:gridCol w="6265330"/>
              </a:tblGrid>
              <a:tr h="33324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Название страны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Климат</a:t>
                      </a:r>
                      <a:endParaRPr lang="ru-RU" sz="1600" dirty="0"/>
                    </a:p>
                  </a:txBody>
                  <a:tcPr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2"/>
                        </a:rPr>
                        <a:t>БРУНЕЙ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жаркий, влажный, дождливый.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3"/>
                        </a:rPr>
                        <a:t>ВЬЕТНАМ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 на юге; муссонный на севере, с жарким сезоном дождей (с середины мая по середину сентября) и теплым сухим сезоном (с середины октября по середину марта).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4"/>
                        </a:rPr>
                        <a:t>ИНДОНЕЗИЯ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жаркий, влажный; в горной местности более умеренный.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  <a:hlinkClick r:id="rId5"/>
                        </a:rPr>
                        <a:t>КАМБОДЖА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сезон дождей и муссонов с мая по ноябрь; сухой сезон с декабря по апрель; сезонные колебания температуры незначительны.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  <a:hlinkClick r:id="rId6"/>
                        </a:rPr>
                        <a:t>КОКОСОВЫЕ ОСТРОВА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приятный, смягчаемый юго-восточными пассатами примерно 9 месяцев в году; умеренное количество осадков.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53115">
                <a:tc>
                  <a:txBody>
                    <a:bodyPr/>
                    <a:lstStyle/>
                    <a:p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  <a:hlinkClick r:id="rId7"/>
                        </a:rPr>
                        <a:t>ЛАОС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 муссонный; сезон дождей с мая по ноябрь; сухой сезон с декабря по апрель.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  <a:hlinkClick r:id="rId8"/>
                        </a:rPr>
                        <a:t>МАЛАЙЗИЯ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ежегодные юго-западные (с апреля по октябрь) и северо-восточные (с октября по февраль) муссоны.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93777">
                <a:tc>
                  <a:txBody>
                    <a:bodyPr/>
                    <a:lstStyle/>
                    <a:p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  <a:hlinkClick r:id="rId9"/>
                        </a:rPr>
                        <a:t>МЬЯНМА</a:t>
                      </a:r>
                      <a:endParaRPr lang="ru-RU" sz="11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 муссонный; облачное, дождливое, жаркое, влажное лето (юго-западные муссоны с июня по сентябрь); менее облачная, с редкими дождями, более прохладная, менее влажная зима (северо-восточные муссоны с декабря по апрель).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10"/>
                        </a:rPr>
                        <a:t>ОСТРОВ РОЖДЕСТВА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жаркий и влажный, смягчается пассатами.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90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11"/>
                        </a:rPr>
                        <a:t>ОСТРОВА АШМОР И КАРТЬЕ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12"/>
                        </a:rPr>
                        <a:t>ПАПУА - НОВАЯ ГВИНЕЯ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северо-западные муссоны (с декабря по март), юго-восточные муссоны (с мая по октябрь); незначительные сезонные колебания температуры.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13"/>
                        </a:rPr>
                        <a:t>СИНГАПУР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тропический; жаркий, влажный, дождливый; но нет резко выраженного сезона дождей или сухого сезона; грозы - 40% дней в году (в том числе две трети дней в апреле).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593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14"/>
                        </a:rPr>
                        <a:t>ТАИЛАНД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 дождливый теплый облачный; дождливый теплый облачный юго-западный муссон (с середины марта по сентябрь); сухой холодный северо-восточный муссон (с ноября до середины марта); на южном перешейке всегда жарко и влажно.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430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dirty="0">
                          <a:solidFill>
                            <a:srgbClr val="8C6B4A"/>
                          </a:solidFill>
                          <a:latin typeface="Georgia" pitchFamily="18" charset="0"/>
                          <a:ea typeface="Calibri"/>
                          <a:cs typeface="Times New Roman"/>
                          <a:hlinkClick r:id="rId15"/>
                        </a:rPr>
                        <a:t>ФИЛИППИНЫ</a:t>
                      </a:r>
                      <a:endParaRPr lang="ru-RU" sz="11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тропический морской; северо-восточные муссоны (с ноября по апрель); юго-западные муссоны (с мая по октябрь).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Реки и озера Юго-Восточной Азии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 островах Малайского архипелага развита густая сеть полноводных, но небольших по протяженности рек. самая крупная р. </a:t>
            </a:r>
            <a:r>
              <a:rPr lang="ru-RU" sz="2800" b="1" dirty="0" err="1" smtClean="0"/>
              <a:t>Минданао</a:t>
            </a:r>
            <a:r>
              <a:rPr lang="ru-RU" sz="2800" b="1" dirty="0" smtClean="0"/>
              <a:t> (</a:t>
            </a:r>
            <a:r>
              <a:rPr lang="ru-RU" sz="2800" b="1" dirty="0" err="1" smtClean="0"/>
              <a:t>Котабато</a:t>
            </a:r>
            <a:r>
              <a:rPr lang="ru-RU" sz="2800" b="1" dirty="0" smtClean="0"/>
              <a:t>) имеет длину не более 550 км. 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4" name="Рисунок 3" descr="https://encrypted-tbn0.gstatic.com/images?q=tbn:ANd9GcRSVOLcSegAOi8UXmuSHgYxo3cVPbhn6YMRjcyUdR5XWkcoopFnOQ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503" y="4224332"/>
            <a:ext cx="4252925" cy="263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2.xoxma.net/photo/foty2/2600/2626/204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Юго-Восточная Азия располагается в 5 природных зонах: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-полупустыни и пустыни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-саванны и редколесья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-жестколистные вечнозелёные леса и кустарники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-переменно-влажные леса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-постоянно влажные экваториальные и тропические леса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2.xoxma.net/photo/foty2/2600/2626/204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572560" cy="5572164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>
                <a:solidFill>
                  <a:schemeClr val="bg1"/>
                </a:solidFill>
              </a:rPr>
              <a:t>На территории региона живет 482,5 </a:t>
            </a:r>
            <a:r>
              <a:rPr lang="ru-RU" sz="2600" dirty="0" err="1" smtClean="0">
                <a:solidFill>
                  <a:schemeClr val="bg1"/>
                </a:solidFill>
              </a:rPr>
              <a:t>млн</a:t>
            </a:r>
            <a:r>
              <a:rPr lang="ru-RU" sz="2600" dirty="0" smtClean="0">
                <a:solidFill>
                  <a:schemeClr val="bg1"/>
                </a:solidFill>
              </a:rPr>
              <a:t> человек. Максимальная численность - в Индонезии, минимальная - в Брунее.</a:t>
            </a:r>
            <a:r>
              <a:rPr lang="ru-RU" sz="2600" b="1" dirty="0" smtClean="0">
                <a:solidFill>
                  <a:schemeClr val="bg1"/>
                </a:solidFill>
              </a:rPr>
              <a:t> </a:t>
            </a:r>
            <a:r>
              <a:rPr lang="ru-RU" sz="2600" dirty="0" smtClean="0">
                <a:solidFill>
                  <a:schemeClr val="bg1"/>
                </a:solidFill>
              </a:rPr>
              <a:t>Размещено крайне неравномерно. Большинство жителей Индокитая проживает в долинах рек.</a:t>
            </a:r>
            <a:br>
              <a:rPr lang="ru-RU" sz="2600" dirty="0" smtClean="0">
                <a:solidFill>
                  <a:schemeClr val="bg1"/>
                </a:solidFill>
              </a:rPr>
            </a:br>
            <a:r>
              <a:rPr lang="ru-RU" sz="2600" u="sng" dirty="0" smtClean="0">
                <a:solidFill>
                  <a:schemeClr val="bg1"/>
                </a:solidFill>
              </a:rPr>
              <a:t>Основные занятия</a:t>
            </a:r>
            <a:r>
              <a:rPr lang="ru-RU" sz="2600" dirty="0" smtClean="0">
                <a:solidFill>
                  <a:schemeClr val="bg1"/>
                </a:solidFill>
              </a:rPr>
              <a:t/>
            </a:r>
            <a:br>
              <a:rPr lang="ru-RU" sz="2600" dirty="0" smtClean="0">
                <a:solidFill>
                  <a:schemeClr val="bg1"/>
                </a:solidFill>
              </a:rPr>
            </a:br>
            <a:r>
              <a:rPr lang="ru-RU" sz="2600" dirty="0" smtClean="0">
                <a:solidFill>
                  <a:schemeClr val="bg1"/>
                </a:solidFill>
              </a:rPr>
              <a:t>-растениеводство: выращивают кокосовою пальму, сахарный тростник, чай, пряности, орхидеи, хлопок, табак, кофе, ананасы, перец и </a:t>
            </a:r>
            <a:r>
              <a:rPr lang="ru-RU" sz="2600" dirty="0" err="1" smtClean="0">
                <a:solidFill>
                  <a:schemeClr val="bg1"/>
                </a:solidFill>
              </a:rPr>
              <a:t>тд</a:t>
            </a:r>
            <a:r>
              <a:rPr lang="ru-RU" sz="2600" dirty="0" smtClean="0">
                <a:solidFill>
                  <a:schemeClr val="bg1"/>
                </a:solidFill>
              </a:rPr>
              <a:t>. </a:t>
            </a:r>
            <a:br>
              <a:rPr lang="ru-RU" sz="2600" dirty="0" smtClean="0">
                <a:solidFill>
                  <a:schemeClr val="bg1"/>
                </a:solidFill>
              </a:rPr>
            </a:br>
            <a:r>
              <a:rPr lang="ru-RU" sz="2600" dirty="0" smtClean="0">
                <a:solidFill>
                  <a:schemeClr val="bg1"/>
                </a:solidFill>
              </a:rPr>
              <a:t>-животноводство: развито очень слабо из-за дефицита пастбищ, распространения тропических болезней животных. Повсеместно распространенно морское и речное рыболовство. 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1441451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Индонезия</a:t>
            </a:r>
            <a:endParaRPr lang="ru-RU" sz="60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Климат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2840039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На территории Индонезии две климатических зоны — экваториальная и субэкваториальная. На низменных территориях среднемесячные температуры от +25°С до +27°С. На большей части Индонезии равномерное выпадение осадков (до 4000 мм в год).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725</Words>
  <Application>Microsoft Office PowerPoint</Application>
  <PresentationFormat>Экран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Страны Юго-Восточной Азии.      Индонезия.     </vt:lpstr>
      <vt:lpstr>Презентация PowerPoint</vt:lpstr>
      <vt:lpstr>Презентация PowerPoint</vt:lpstr>
      <vt:lpstr>Презентация PowerPoint</vt:lpstr>
      <vt:lpstr>Реки и озера Юго-Восточной Азии </vt:lpstr>
      <vt:lpstr>Презентация PowerPoint</vt:lpstr>
      <vt:lpstr>Население</vt:lpstr>
      <vt:lpstr>Индонезия</vt:lpstr>
      <vt:lpstr>Климат</vt:lpstr>
      <vt:lpstr>Крупные реки о озера</vt:lpstr>
      <vt:lpstr>Презентация PowerPoint</vt:lpstr>
      <vt:lpstr>Население</vt:lpstr>
      <vt:lpstr>Проблемы страны и пути их решения.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Лена</cp:lastModifiedBy>
  <cp:revision>78</cp:revision>
  <dcterms:created xsi:type="dcterms:W3CDTF">2014-04-08T12:36:14Z</dcterms:created>
  <dcterms:modified xsi:type="dcterms:W3CDTF">2014-06-01T15:00:02Z</dcterms:modified>
</cp:coreProperties>
</file>