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6" r:id="rId5"/>
    <p:sldId id="259" r:id="rId6"/>
    <p:sldId id="263" r:id="rId7"/>
    <p:sldId id="264" r:id="rId8"/>
    <p:sldId id="265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59DEA4A-90A2-4627-A032-DFF2A4992CB4}" type="datetimeFigureOut">
              <a:rPr lang="ru-RU" smtClean="0"/>
              <a:t>01.06.2014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B6EF2C-B355-4C21-833E-25979CA044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564488" cy="2880320"/>
          </a:xfrm>
        </p:spPr>
        <p:txBody>
          <a:bodyPr/>
          <a:lstStyle/>
          <a:p>
            <a:r>
              <a:rPr lang="ru-RU" dirty="0" smtClean="0"/>
              <a:t>Природные ресурсы и их использование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69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86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045"/>
            <a:ext cx="7848871" cy="1328723"/>
          </a:xfrm>
        </p:spPr>
        <p:txBody>
          <a:bodyPr/>
          <a:lstStyle/>
          <a:p>
            <a:pPr algn="ctr"/>
            <a:r>
              <a:rPr lang="ru-RU" sz="3600" dirty="0"/>
              <a:t>Природные ресурсы и их </a:t>
            </a:r>
            <a:r>
              <a:rPr lang="ru-RU" sz="3600" dirty="0" smtClean="0"/>
              <a:t>классификация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ексей\Pictures\Criterion Games\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05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080120"/>
          </a:xfrm>
        </p:spPr>
        <p:txBody>
          <a:bodyPr/>
          <a:lstStyle/>
          <a:p>
            <a:pPr algn="ctr"/>
            <a:r>
              <a:rPr lang="ru-RU" sz="3200" dirty="0"/>
              <a:t>Энергетические </a:t>
            </a:r>
            <a:r>
              <a:rPr lang="ru-RU" sz="3200" dirty="0" smtClean="0"/>
              <a:t>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412776"/>
            <a:ext cx="9144000" cy="54452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800" dirty="0"/>
              <a:t>Энергетические ресурсы делятся на </a:t>
            </a:r>
            <a:r>
              <a:rPr lang="ru-RU" sz="1800" dirty="0" err="1"/>
              <a:t>возобновимые</a:t>
            </a:r>
            <a:r>
              <a:rPr lang="ru-RU" sz="1800" dirty="0"/>
              <a:t> и </a:t>
            </a:r>
            <a:r>
              <a:rPr lang="ru-RU" sz="1800" dirty="0" err="1" smtClean="0"/>
              <a:t>невозобновимые</a:t>
            </a:r>
            <a:r>
              <a:rPr lang="ru-RU" sz="1800" dirty="0"/>
              <a:t>.</a:t>
            </a:r>
          </a:p>
          <a:p>
            <a:pPr marL="45720" indent="0">
              <a:buNone/>
            </a:pPr>
            <a:r>
              <a:rPr lang="ru-RU" sz="1800" dirty="0"/>
              <a:t>К </a:t>
            </a:r>
            <a:r>
              <a:rPr lang="ru-RU" sz="1800" dirty="0" err="1"/>
              <a:t>невозобновимым</a:t>
            </a:r>
            <a:r>
              <a:rPr lang="ru-RU" sz="1800" dirty="0"/>
              <a:t> относятся уголь, нефть, газ, торф, ядерное топливо, легкие </a:t>
            </a:r>
            <a:r>
              <a:rPr lang="ru-RU" sz="1800" dirty="0" smtClean="0"/>
              <a:t>элементы.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К </a:t>
            </a:r>
            <a:r>
              <a:rPr lang="ru-RU" sz="1800" dirty="0" err="1"/>
              <a:t>возобновимым</a:t>
            </a:r>
            <a:r>
              <a:rPr lang="ru-RU" sz="1800" dirty="0"/>
              <a:t> энергетическим ресурсам относятся энергия прямых солнечных лучей, энергия фотосинтеза, мускульная энергия, гидроэнергия, ветровая энергия, геотермальная энергия, энергия приливов и отливов, энергия волн, энергия процессов выпадения осадков и их испарения.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Основным </a:t>
            </a:r>
            <a:r>
              <a:rPr lang="ru-RU" sz="1800" dirty="0"/>
              <a:t>направлением энергетики должна быть замена </a:t>
            </a:r>
            <a:r>
              <a:rPr lang="ru-RU" sz="1800" dirty="0" err="1"/>
              <a:t>невозобновимых</a:t>
            </a:r>
            <a:r>
              <a:rPr lang="ru-RU" sz="1800" dirty="0"/>
              <a:t> ресурсов на </a:t>
            </a:r>
            <a:r>
              <a:rPr lang="ru-RU" sz="1800" dirty="0" err="1"/>
              <a:t>возобновимые</a:t>
            </a:r>
            <a:r>
              <a:rPr lang="ru-RU" sz="1800" dirty="0"/>
              <a:t>, однако, в настоящее время, больше всего энергии (60%) производится на тепловых электростанциях.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Вторыми </a:t>
            </a:r>
            <a:r>
              <a:rPr lang="ru-RU" sz="1800" dirty="0"/>
              <a:t>по уровню производства энергии иду гидроэлектростанции.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На </a:t>
            </a:r>
            <a:r>
              <a:rPr lang="ru-RU" sz="1800" dirty="0"/>
              <a:t>третьем месте по производству энергии идут атомные </a:t>
            </a:r>
            <a:r>
              <a:rPr lang="ru-RU" sz="1800" dirty="0" smtClean="0"/>
              <a:t>электростанции.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12289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815" y="29722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Вторичное сырьё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08520" y="1124744"/>
            <a:ext cx="9252520" cy="1872208"/>
          </a:xfrm>
        </p:spPr>
        <p:txBody>
          <a:bodyPr>
            <a:normAutofit/>
          </a:bodyPr>
          <a:lstStyle/>
          <a:p>
            <a:r>
              <a:rPr lang="ru-RU" dirty="0"/>
              <a:t>Если значительная часть ресурсов в процессе потребления полностью уничтожается и становится непригодной к дальнейшему использованию, то некоторые другие ресурсы после их использования могут вновь служить исходным сырьем для производства – это вторичное сырье. </a:t>
            </a:r>
          </a:p>
        </p:txBody>
      </p:sp>
      <p:pic>
        <p:nvPicPr>
          <p:cNvPr id="4098" name="Picture 2" descr="C:\Users\Алексей\Pictures\Criterion Games\priro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96952"/>
            <a:ext cx="6408712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46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88640"/>
            <a:ext cx="9143999" cy="1143000"/>
          </a:xfrm>
        </p:spPr>
        <p:txBody>
          <a:bodyPr/>
          <a:lstStyle/>
          <a:p>
            <a:pPr algn="ctr"/>
            <a:r>
              <a:rPr lang="ru-RU" sz="2800" dirty="0"/>
              <a:t>Достоинства атомных </a:t>
            </a:r>
            <a:r>
              <a:rPr lang="ru-RU" sz="2800" dirty="0" smtClean="0"/>
              <a:t>электростанций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4644008" cy="5733256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Отсутствие вредных выбросов. </a:t>
            </a:r>
          </a:p>
          <a:p>
            <a:r>
              <a:rPr lang="ru-RU" sz="2300" dirty="0" smtClean="0"/>
              <a:t>Выбросы радиоактивных веществ в несколько раз меньше угольной эл. станции аналогичной мощности. </a:t>
            </a:r>
          </a:p>
          <a:p>
            <a:r>
              <a:rPr lang="ru-RU" sz="2300" dirty="0" smtClean="0"/>
              <a:t>Небольшой объём используемого топлива и возможность его повторного использования после переработки. </a:t>
            </a:r>
          </a:p>
          <a:p>
            <a:r>
              <a:rPr lang="ru-RU" sz="2300" dirty="0" smtClean="0"/>
              <a:t>Высокая мощность: 1000—1600 МВт на энергоблок. </a:t>
            </a:r>
          </a:p>
          <a:p>
            <a:r>
              <a:rPr lang="ru-RU" sz="2300" dirty="0" smtClean="0"/>
              <a:t>Низкая себестоимость энергии, особенно тепловой. </a:t>
            </a:r>
            <a:endParaRPr lang="ru-RU" sz="2300" dirty="0"/>
          </a:p>
        </p:txBody>
      </p:sp>
      <p:pic>
        <p:nvPicPr>
          <p:cNvPr id="3074" name="Picture 2" descr="C:\Users\Алексей\Pictures\Criterion Games\d3d3LmF0b21pYy1lbmVyZ3kucnUvZmlsZXMvaW1hZ2VzLzIwMTEvMTAvS3VBRVMyJTVCMSU1RC5qcGc_X19pZD0zODI3Ng=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52736"/>
            <a:ext cx="4572000" cy="533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07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34"/>
            <a:ext cx="8305800" cy="1143000"/>
          </a:xfrm>
        </p:spPr>
        <p:txBody>
          <a:bodyPr/>
          <a:lstStyle/>
          <a:p>
            <a:pPr algn="ctr"/>
            <a:r>
              <a:rPr lang="ru-RU" sz="3200" dirty="0"/>
              <a:t>Преимущества гидроэлектростанций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4067944" cy="57332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Работа </a:t>
            </a:r>
            <a:r>
              <a:rPr lang="ru-RU" dirty="0"/>
              <a:t>ГЭС не сопровождается выделением угарного газа и углекислоты, окислов азота и серы, пылевых загрязнителей и других вредных отходов, не загрязняет </a:t>
            </a:r>
            <a:r>
              <a:rPr lang="ru-RU" dirty="0" smtClean="0"/>
              <a:t>почву.</a:t>
            </a:r>
          </a:p>
          <a:p>
            <a:r>
              <a:rPr lang="ru-RU" dirty="0" smtClean="0"/>
              <a:t>Вода — возобновляемый источник энергии.</a:t>
            </a:r>
          </a:p>
          <a:p>
            <a:r>
              <a:rPr lang="ru-RU" dirty="0" smtClean="0"/>
              <a:t>Производительность ГЭС легко контролировать, изменяя скорость водяного потока.</a:t>
            </a:r>
          </a:p>
          <a:p>
            <a:r>
              <a:rPr lang="ru-RU" dirty="0" smtClean="0"/>
              <a:t>Водохранилища можно </a:t>
            </a:r>
            <a:r>
              <a:rPr lang="ru-RU" dirty="0"/>
              <a:t>использовать в качестве зон </a:t>
            </a:r>
            <a:r>
              <a:rPr lang="ru-RU" dirty="0" smtClean="0"/>
              <a:t>отдыха.</a:t>
            </a:r>
          </a:p>
          <a:p>
            <a:r>
              <a:rPr lang="ru-RU" dirty="0" smtClean="0"/>
              <a:t>Вода в искусственных водохранилищах, как правило, чистая, так как примеси осаждаются на дне. </a:t>
            </a:r>
            <a:endParaRPr lang="ru-RU" dirty="0"/>
          </a:p>
        </p:txBody>
      </p:sp>
      <p:pic>
        <p:nvPicPr>
          <p:cNvPr id="2050" name="Picture 2" descr="C:\Users\Алексей\Pictures\Criterion Games\47598489_animefanz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31861"/>
            <a:ext cx="5236017" cy="542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7998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pPr algn="ctr"/>
            <a:r>
              <a:rPr lang="ru-RU" sz="3200" dirty="0" smtClean="0"/>
              <a:t>Преимущество тепловых электростанций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2879" y="1124743"/>
            <a:ext cx="4152831" cy="5040561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Используемое </a:t>
            </a:r>
            <a:r>
              <a:rPr lang="ru-RU" sz="2000" dirty="0"/>
              <a:t>топливо достаточно дешево. </a:t>
            </a:r>
          </a:p>
          <a:p>
            <a:r>
              <a:rPr lang="ru-RU" sz="2000" dirty="0" smtClean="0"/>
              <a:t>Требуют </a:t>
            </a:r>
            <a:r>
              <a:rPr lang="ru-RU" sz="2000" dirty="0"/>
              <a:t>меньших капиталовложений по сравнению с другими электростанциями. </a:t>
            </a:r>
          </a:p>
          <a:p>
            <a:r>
              <a:rPr lang="ru-RU" sz="2000" dirty="0" smtClean="0"/>
              <a:t>Могут </a:t>
            </a:r>
            <a:r>
              <a:rPr lang="ru-RU" sz="2000" dirty="0"/>
              <a:t>быть построены в любом месте независимо от наличия топлива. </a:t>
            </a:r>
          </a:p>
          <a:p>
            <a:r>
              <a:rPr lang="ru-RU" sz="2000" dirty="0" smtClean="0"/>
              <a:t>Занимают </a:t>
            </a:r>
            <a:r>
              <a:rPr lang="ru-RU" sz="2000" dirty="0"/>
              <a:t>меньшую площадь по сравнению с гидроэлектростанциями. </a:t>
            </a:r>
          </a:p>
          <a:p>
            <a:r>
              <a:rPr lang="ru-RU" sz="2000" dirty="0" smtClean="0"/>
              <a:t>Стоимость </a:t>
            </a:r>
            <a:r>
              <a:rPr lang="ru-RU" sz="2000" dirty="0"/>
              <a:t>выработки электроэнергии меньше, чем у дизельных электростанций. </a:t>
            </a:r>
          </a:p>
        </p:txBody>
      </p:sp>
      <p:pic>
        <p:nvPicPr>
          <p:cNvPr id="1027" name="Picture 3" descr="C:\Users\Алексей\Pictures\Criterion Games\800px-Kraftwerk-Weisweiler-Luftbi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500404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785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ru-RU" sz="2400" dirty="0"/>
              <a:t>Особенности распределения природных ресурсов в мировом </a:t>
            </a:r>
            <a:r>
              <a:rPr lang="ru-RU" sz="2400" dirty="0" smtClean="0"/>
              <a:t>хозяйстве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08520" y="1052736"/>
            <a:ext cx="4680520" cy="5805264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/>
              <a:t>Саудовская Аравия является абсолютным лидером по запасам и добыче нефти. 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Что </a:t>
            </a:r>
            <a:r>
              <a:rPr lang="ru-RU" sz="1800" dirty="0"/>
              <a:t>касается природного газа, то Россия занимает первое место по добыче, но при таком уровне добычи газа хватит максимум на 80 лет, причем это не необходимый уровень добычи для поддержания жизни в стране, это в основном экспорт сырья. 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Что </a:t>
            </a:r>
            <a:r>
              <a:rPr lang="ru-RU" sz="1800" dirty="0"/>
              <a:t>касается добычи каменного угля, то она ведется очень неравномерно: несравненный лидер – Китай (40%), затем идут США (20%). 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 </a:t>
            </a:r>
            <a:r>
              <a:rPr lang="ru-RU" sz="1800" dirty="0"/>
              <a:t>черной металлургии абсолютный лидер – Китай, что может свидетельствовать о многом, но главное – тяжелая военная промышленность получила колоссальные возможности для развития, что не может не вызывать опасений в том числе и у России.</a:t>
            </a:r>
          </a:p>
        </p:txBody>
      </p:sp>
      <p:pic>
        <p:nvPicPr>
          <p:cNvPr id="5122" name="Picture 2" descr="C:\Users\Алексей\Pictures\Criterion Games\1358163322_resursi_pols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5720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2877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2045"/>
            <a:ext cx="6512511" cy="1143000"/>
          </a:xfrm>
        </p:spPr>
        <p:txBody>
          <a:bodyPr/>
          <a:lstStyle/>
          <a:p>
            <a:pPr algn="ctr"/>
            <a:r>
              <a:rPr lang="ru-RU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marL="45720" indent="0">
              <a:buNone/>
            </a:pPr>
            <a:r>
              <a:rPr lang="ru-RU" dirty="0"/>
              <a:t>Современное состояние общества характеризуется высочайшими темпами потребления природных ресурсов. Это спровоцировало  нарушение баланса в воспроизводстве составляющих компонентов биосферы под влиянием всевозрастающей хозяйственной деятельности человека.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Неравномерность </a:t>
            </a:r>
            <a:r>
              <a:rPr lang="ru-RU" dirty="0"/>
              <a:t>распределения природных ресурсов на Земле вынуждает общество не только интегрироваться в мировую экономику, но и бороться за сферы влияния на мировой рынок ресурсов, включая минеральные, топливно-энергетические ресурсы суши, а также биотические, минеральные и топливно-энергетические ресурсы Мирового океана.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Страны</a:t>
            </a:r>
            <a:r>
              <a:rPr lang="ru-RU" dirty="0"/>
              <a:t>, обладающие природным ресурсным потенциалом, стали объектом экономических и политических интересов развитых в технологическом отношении  стран.</a:t>
            </a:r>
          </a:p>
        </p:txBody>
      </p:sp>
    </p:spTree>
    <p:extLst>
      <p:ext uri="{BB962C8B-B14F-4D97-AF65-F5344CB8AC3E}">
        <p14:creationId xmlns:p14="http://schemas.microsoft.com/office/powerpoint/2010/main" val="15745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157</TotalTime>
  <Words>282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Природные ресурсы и их использование</vt:lpstr>
      <vt:lpstr>Природные ресурсы и их классификация </vt:lpstr>
      <vt:lpstr>Энергетические ресурсы</vt:lpstr>
      <vt:lpstr>Вторичное сырьё</vt:lpstr>
      <vt:lpstr>Достоинства атомных электростанций</vt:lpstr>
      <vt:lpstr>Преимущества гидроэлектростанций</vt:lpstr>
      <vt:lpstr>Преимущество тепловых электростанций</vt:lpstr>
      <vt:lpstr>Особенности распределения природных ресурсов в мировом хозяйстве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и их использование</dc:title>
  <dc:creator>Алексей</dc:creator>
  <cp:lastModifiedBy>Лена</cp:lastModifiedBy>
  <cp:revision>17</cp:revision>
  <dcterms:created xsi:type="dcterms:W3CDTF">2014-04-27T07:53:41Z</dcterms:created>
  <dcterms:modified xsi:type="dcterms:W3CDTF">2014-06-01T14:53:25Z</dcterms:modified>
</cp:coreProperties>
</file>