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6" r:id="rId7"/>
    <p:sldId id="262" r:id="rId8"/>
    <p:sldId id="267" r:id="rId9"/>
    <p:sldId id="268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010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44EA93-BFF0-40E9-9B77-A46EAAC8CA7A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6C8D96-715D-4FEA-A02C-8644E6BB27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934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3753F-2E6A-44DE-88B6-3013DD31F227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E578E-45D0-40C0-AB07-AA07B7B188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3753F-2E6A-44DE-88B6-3013DD31F227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E578E-45D0-40C0-AB07-AA07B7B188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3753F-2E6A-44DE-88B6-3013DD31F227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E578E-45D0-40C0-AB07-AA07B7B188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3753F-2E6A-44DE-88B6-3013DD31F227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E578E-45D0-40C0-AB07-AA07B7B188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3753F-2E6A-44DE-88B6-3013DD31F227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E578E-45D0-40C0-AB07-AA07B7B188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3753F-2E6A-44DE-88B6-3013DD31F227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E578E-45D0-40C0-AB07-AA07B7B188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3753F-2E6A-44DE-88B6-3013DD31F227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E578E-45D0-40C0-AB07-AA07B7B188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3753F-2E6A-44DE-88B6-3013DD31F227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E578E-45D0-40C0-AB07-AA07B7B188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3753F-2E6A-44DE-88B6-3013DD31F227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E578E-45D0-40C0-AB07-AA07B7B188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3753F-2E6A-44DE-88B6-3013DD31F227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E578E-45D0-40C0-AB07-AA07B7B188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3753F-2E6A-44DE-88B6-3013DD31F227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FAE578E-45D0-40C0-AB07-AA07B7B188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113753F-2E6A-44DE-88B6-3013DD31F227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FAE578E-45D0-40C0-AB07-AA07B7B1887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away.php?to=http://animalkingdom.su/books/item/f00/s00/z0000012/st016.shtml" TargetMode="External"/><Relationship Id="rId3" Type="http://schemas.openxmlformats.org/officeDocument/2006/relationships/hyperlink" Target="http://earthpapers.net/vesnyanki-plecoptera-rek-severnyh-sklonov-tsentralnogo-kavkaza-v-usloviyah-antropogennogo-vliyaniya" TargetMode="External"/><Relationship Id="rId7" Type="http://schemas.openxmlformats.org/officeDocument/2006/relationships/hyperlink" Target="https://vk.com/away.php?to=http://www.severomorsk-ddt.ru/comp_class/nature/index.php?id=17" TargetMode="External"/><Relationship Id="rId2" Type="http://schemas.openxmlformats.org/officeDocument/2006/relationships/hyperlink" Target="http://ru.wikipedia.org/wiki/%D0%92%D0%B5%D1%81%D0%BD%D1%8F%D0%BD%D0%BA%D0%B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&#1087;&#1088;&#1080;&#1088;&#1086;&#1076;&#1072;.&#1088;&#1092;/insects/vesnyanka.php" TargetMode="External"/><Relationship Id="rId5" Type="http://schemas.openxmlformats.org/officeDocument/2006/relationships/hyperlink" Target="file:///C:\dk" TargetMode="External"/><Relationship Id="rId4" Type="http://schemas.openxmlformats.org/officeDocument/2006/relationships/hyperlink" Target="http://ucheba-legko.ru/lections/viewlection/biologiya/7_klass/mnogoobrazie_jivotnyih/mnogokletochnyie_jivotnyie/bespozvonochnyie/klass_nasekomyie/podenki/lec_otryad_vesnyanki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photo102498661_323128885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co.uk/url?sa=i&amp;rct=j&amp;q=&amp;esrc=s&amp;frm=1&amp;source=images&amp;cd=&amp;cad=rja&amp;docid=3EAESa1jWNgssM&amp;tbnid=mrNrZmlOOXCg6M:&amp;ved=0CAUQjRw&amp;url=http://coollib.com/b/193598/read&amp;ei=l_MSU-_JA8eEyQPQjYCoDg&amp;bvm=bv.62286460,d.bGE&amp;psig=AFQjCNFHpyK3iuAaAUHsCuHLSYdyz7Z5bw&amp;ust=1393837313673479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google.co.uk/url?sa=i&amp;rct=j&amp;q=&amp;esrc=s&amp;frm=1&amp;source=images&amp;cd=&amp;cad=rja&amp;docid=XXXKCaUsx_H0oM&amp;tbnid=VlaZkuhjYNlGfM:&amp;ved=0CAUQjRw&amp;url=http://rudocs.exdat.com/docs/index-4430.html?page=10&amp;ei=ZvISU_vSEaOGywPpl4GoCg&amp;bvm=bv.62286460,d.bGE&amp;psig=AFQjCNEpFVCNLXF_rCvmYm06kYaUtIdPqA&amp;ust=139383702390260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" y="2348880"/>
            <a:ext cx="6114256" cy="41576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332656"/>
            <a:ext cx="8820472" cy="1996933"/>
          </a:xfrm>
          <a:effectLst>
            <a:reflection blurRad="6350" stA="50000" endA="300" endPos="55500" dist="50800" dir="5400000" sy="-100000" algn="bl" rotWithShape="0"/>
          </a:effectLst>
          <a:scene3d>
            <a:camera prst="isometricOffAxis1Right"/>
            <a:lightRig rig="threePt" dir="t"/>
          </a:scene3d>
        </p:spPr>
        <p:txBody>
          <a:bodyPr>
            <a:normAutofit/>
          </a:bodyPr>
          <a:lstStyle/>
          <a:p>
            <a:r>
              <a:rPr lang="ru-RU" sz="9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ВЕСНЯНКИ</a:t>
            </a:r>
            <a:endParaRPr lang="ru-RU" sz="96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28694"/>
          </a:xfrm>
        </p:spPr>
        <p:txBody>
          <a:bodyPr>
            <a:normAutofit/>
          </a:bodyPr>
          <a:lstStyle/>
          <a:p>
            <a:r>
              <a:rPr lang="ru-RU" dirty="0" smtClean="0"/>
              <a:t>Это интересно!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006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Появляются они нежданно-негаданно во время весенней распутицы, когда еще не закончился ледоход. Они сопровождают весну регулярно, каждый год. Вот откуда их название – веснянки.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Многие взрослые веснянки, как и поденки, обходятся без пищи, но пьют охотно.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Рекорды: Личинки развиваются в воде от года до 3 лет, при этом претерпевают до 30 линек - непревзойденный рекорд среди насекомых.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Список литературы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600" u="sng" dirty="0" smtClean="0">
                <a:hlinkClick r:id="rId2"/>
              </a:rPr>
              <a:t>http://ru.wikipedia.org/wiki/%D0%92%D0%B5%D1%81%D0%BD%D1%8F%D0%BD%D0%BA%D0%B8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u="sng" dirty="0" smtClean="0">
                <a:hlinkClick r:id="rId3"/>
              </a:rPr>
              <a:t>http://earthpapers.net/vesnyanki-plecoptera-rek-severnyh-sklonov-tsentralnogo-kavkaza-v-usloviyah-antropogennogo-vliyaniya#ixzz2unFN1S5q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u="sng" dirty="0" smtClean="0">
                <a:hlinkClick r:id="rId4"/>
              </a:rPr>
              <a:t>http://ucheba-legko.ru/lections/viewlection/biologiya/7_klass/mnogoobrazie_jivotnyih/mnogokletochnyie_jivotnyie/bespozvonochnyie/klass_nasekomyie/podenki/lec_otryad_vesnyanki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u="sng" dirty="0" smtClean="0">
                <a:hlinkClick r:id="rId5"/>
              </a:rPr>
              <a:t>http://commons.wikimedia.org/wiki/File:SteinfliegenLarve2.JPG?uselang=ru</a:t>
            </a:r>
            <a:r>
              <a:rPr lang="ru-RU" sz="1600" dirty="0" smtClean="0"/>
              <a:t> </a:t>
            </a:r>
          </a:p>
          <a:p>
            <a:pPr lvl="0"/>
            <a:r>
              <a:rPr lang="ru-RU" sz="1600" u="sng" dirty="0" smtClean="0">
                <a:hlinkClick r:id="rId5"/>
              </a:rPr>
              <a:t>http://ucheba-legko.ru/lections/viewlection/biologiya/7_klass/mnogoobrazie_jivotnyih/mnogokletochnyie_jivotnyie/bespozvonochnyie/klass_nasekomyie/podenki/lec_otryad_vesnyanki</a:t>
            </a:r>
            <a:r>
              <a:rPr lang="ru-RU" sz="1600" dirty="0" smtClean="0"/>
              <a:t> </a:t>
            </a:r>
          </a:p>
          <a:p>
            <a:pPr lvl="0"/>
            <a:r>
              <a:rPr lang="ru-RU" sz="1600" u="sng" dirty="0" smtClean="0">
                <a:hlinkClick r:id="rId6"/>
              </a:rPr>
              <a:t>http://природа.рф/insects/vesnyanka.php</a:t>
            </a:r>
            <a:r>
              <a:rPr lang="ru-RU" sz="1600" dirty="0" smtClean="0"/>
              <a:t> </a:t>
            </a:r>
          </a:p>
          <a:p>
            <a:pPr lvl="0"/>
            <a:r>
              <a:rPr lang="ru-RU" sz="1600" u="sng" dirty="0" smtClean="0">
                <a:hlinkClick r:id="rId7"/>
              </a:rPr>
              <a:t>http://www.severomorsk-ddt.ru/comp_class/nature/index..</a:t>
            </a:r>
            <a:r>
              <a:rPr lang="ru-RU" sz="1600" dirty="0" smtClean="0"/>
              <a:t> </a:t>
            </a:r>
          </a:p>
          <a:p>
            <a:pPr lvl="0"/>
            <a:r>
              <a:rPr lang="ru-RU" sz="1600" u="sng" dirty="0" smtClean="0">
                <a:hlinkClick r:id="rId8"/>
              </a:rPr>
              <a:t>http://animalkingdom.su/books/item/f00/s00/z0000012/s..</a:t>
            </a:r>
            <a:r>
              <a:rPr lang="ru-RU" sz="1600" dirty="0" smtClean="0"/>
              <a:t> 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Среда обитания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48820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Веснянки </a:t>
            </a:r>
            <a:r>
              <a:rPr lang="ru-RU" dirty="0"/>
              <a:t>- обитают в пресных водах на протяжении большей части своей жизни так же, ведут наземный образ жизни.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s://pp.vk.me/c616817/v616817661/5e9c/4RP21slqhE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143380"/>
            <a:ext cx="3138490" cy="2305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pp.vk.me/c616817/v616817661/5ea3/XUI2g8Ce1JM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6752" y="4492480"/>
            <a:ext cx="3571900" cy="1662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50614" y="6109968"/>
            <a:ext cx="10550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</a:rPr>
              <a:t>В</a:t>
            </a:r>
            <a:r>
              <a:rPr lang="ru-RU" sz="1600" dirty="0" smtClean="0">
                <a:solidFill>
                  <a:prstClr val="black"/>
                </a:solidFill>
              </a:rPr>
              <a:t>еснянка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6427566"/>
            <a:ext cx="228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</a:rPr>
              <a:t>Веснянка</a:t>
            </a:r>
            <a:br>
              <a:rPr lang="ru-RU" sz="1600" dirty="0">
                <a:solidFill>
                  <a:prstClr val="black"/>
                </a:solidFill>
              </a:rPr>
            </a:br>
            <a:endParaRPr lang="ru-RU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071570"/>
          </a:xfrm>
        </p:spPr>
        <p:txBody>
          <a:bodyPr/>
          <a:lstStyle/>
          <a:p>
            <a:r>
              <a:rPr lang="ru-RU" dirty="0" smtClean="0"/>
              <a:t>Характерные черты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597682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     1.Отдел </a:t>
            </a:r>
            <a:r>
              <a:rPr lang="ru-RU" sz="2400" dirty="0"/>
              <a:t>включает 3833 вида из них 120 ископаемых </a:t>
            </a:r>
            <a:r>
              <a:rPr lang="ru-RU" sz="2400" dirty="0" smtClean="0"/>
              <a:t>видов.2. Веснянки ведут </a:t>
            </a:r>
            <a:r>
              <a:rPr lang="ru-RU" sz="2400" dirty="0"/>
              <a:t>наземный образ жизни, но, поскольку плохо летают, далеко от водоемов никогда не удаляются. </a:t>
            </a:r>
            <a:r>
              <a:rPr lang="ru-RU" sz="2000" dirty="0" smtClean="0"/>
              <a:t>3</a:t>
            </a:r>
            <a:r>
              <a:rPr lang="ru-RU" sz="2400" dirty="0" smtClean="0"/>
              <a:t>.Свободноживущие.</a:t>
            </a:r>
            <a:r>
              <a:rPr lang="ru-RU" sz="2000" dirty="0" smtClean="0"/>
              <a:t>4</a:t>
            </a:r>
            <a:r>
              <a:rPr lang="ru-RU" sz="2400" dirty="0" smtClean="0"/>
              <a:t>.Произошли </a:t>
            </a:r>
            <a:r>
              <a:rPr lang="ru-RU" sz="2400" dirty="0"/>
              <a:t>от многоножек. </a:t>
            </a:r>
            <a:r>
              <a:rPr lang="ru-RU" sz="2000" dirty="0"/>
              <a:t>5</a:t>
            </a:r>
            <a:r>
              <a:rPr lang="ru-RU" sz="2400" dirty="0"/>
              <a:t>.Отделы </a:t>
            </a:r>
            <a:r>
              <a:rPr lang="ru-RU" sz="2400" dirty="0" smtClean="0"/>
              <a:t>тела : голова ,грудь ,брюшко.</a:t>
            </a:r>
            <a:br>
              <a:rPr lang="ru-RU" sz="2400" dirty="0" smtClean="0"/>
            </a:br>
            <a:r>
              <a:rPr lang="ru-RU" sz="2000" dirty="0"/>
              <a:t>6</a:t>
            </a:r>
            <a:r>
              <a:rPr lang="ru-RU" sz="2400" dirty="0"/>
              <a:t>. Развитие медленное, продолжается свыше 3 лет.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000" dirty="0" smtClean="0"/>
              <a:t>7</a:t>
            </a:r>
            <a:r>
              <a:rPr lang="ru-RU" sz="2400" dirty="0" smtClean="0"/>
              <a:t>.Сложный ротовой аппарат.</a:t>
            </a:r>
            <a:r>
              <a:rPr lang="ru-RU" sz="2000" dirty="0" smtClean="0"/>
              <a:t>8</a:t>
            </a:r>
            <a:r>
              <a:rPr lang="ru-RU" sz="2400" dirty="0" smtClean="0"/>
              <a:t>.3 пары ходильных ног</a:t>
            </a:r>
            <a:r>
              <a:rPr lang="ru-RU" sz="2400" dirty="0"/>
              <a:t>. </a:t>
            </a:r>
          </a:p>
        </p:txBody>
      </p:sp>
      <p:pic>
        <p:nvPicPr>
          <p:cNvPr id="4" name="irc_mi" descr="http://coollib.com/i/98/193598/i_036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4255" y="4221088"/>
            <a:ext cx="2857520" cy="1997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971458" y="6211089"/>
            <a:ext cx="9911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1600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Веснянка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80"/>
                            </p:stCondLst>
                            <p:childTnLst>
                              <p:par>
                                <p:cTn id="14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229600" cy="1142984"/>
          </a:xfrm>
        </p:spPr>
        <p:txBody>
          <a:bodyPr/>
          <a:lstStyle/>
          <a:p>
            <a:r>
              <a:rPr lang="ru-RU" dirty="0" smtClean="0"/>
              <a:t>Особенности строения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35006"/>
            <a:ext cx="9144000" cy="55721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</a:t>
            </a:r>
            <a:r>
              <a:rPr lang="ru-RU" sz="2200" dirty="0" smtClean="0">
                <a:cs typeface="AngsanaUPC" pitchFamily="18" charset="-34"/>
              </a:rPr>
              <a:t>Внешнее </a:t>
            </a:r>
            <a:r>
              <a:rPr lang="ru-RU" sz="2200" dirty="0">
                <a:cs typeface="AngsanaUPC" pitchFamily="18" charset="-34"/>
              </a:rPr>
              <a:t>строение: </a:t>
            </a:r>
            <a:r>
              <a:rPr lang="ru-RU" sz="2200" dirty="0" smtClean="0">
                <a:cs typeface="AngsanaUPC" pitchFamily="18" charset="-34"/>
              </a:rPr>
              <a:t/>
            </a:r>
            <a:br>
              <a:rPr lang="ru-RU" sz="2200" dirty="0" smtClean="0">
                <a:cs typeface="AngsanaUPC" pitchFamily="18" charset="-34"/>
              </a:rPr>
            </a:br>
            <a:r>
              <a:rPr lang="ru-RU" sz="2200" dirty="0" smtClean="0">
                <a:cs typeface="AngsanaUPC" pitchFamily="18" charset="-34"/>
              </a:rPr>
              <a:t/>
            </a:r>
            <a:br>
              <a:rPr lang="ru-RU" sz="2200" dirty="0" smtClean="0">
                <a:cs typeface="AngsanaUPC" pitchFamily="18" charset="-34"/>
              </a:rPr>
            </a:br>
            <a:endParaRPr lang="ru-RU" sz="1900" dirty="0">
              <a:cs typeface="AngsanaUPC" pitchFamily="18" charset="-34"/>
            </a:endParaRPr>
          </a:p>
        </p:txBody>
      </p:sp>
      <p:pic>
        <p:nvPicPr>
          <p:cNvPr id="4" name="irc_mi" descr="http://rudocs.exdat.com/pars_docs/tw_refs/5/4430/4430_html_m5c6c5969.pn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16832"/>
            <a:ext cx="9036496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98548"/>
            <a:ext cx="8229600" cy="60722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               </a:t>
            </a:r>
            <a:r>
              <a:rPr lang="ru-RU" sz="3200" dirty="0" smtClean="0"/>
              <a:t>Внутреннее строение: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Нервная система- узловая.</a:t>
            </a:r>
            <a:br>
              <a:rPr lang="ru-RU" sz="3200" dirty="0" smtClean="0"/>
            </a:br>
            <a:r>
              <a:rPr lang="ru-RU" sz="3200" dirty="0" smtClean="0"/>
              <a:t>Дыхательная- трахеи с  дыхальцами.</a:t>
            </a:r>
            <a:br>
              <a:rPr lang="ru-RU" sz="3200" dirty="0" smtClean="0"/>
            </a:br>
            <a:r>
              <a:rPr lang="ru-RU" sz="3200" dirty="0" smtClean="0"/>
              <a:t>Кровеносная- не замкнутая.</a:t>
            </a:r>
            <a:br>
              <a:rPr lang="ru-RU" sz="3200" dirty="0" smtClean="0"/>
            </a:br>
            <a:r>
              <a:rPr lang="ru-RU" sz="3200" dirty="0" smtClean="0"/>
              <a:t>Пищеварительная- ротовой аппарат: грызущий.</a:t>
            </a:r>
          </a:p>
          <a:p>
            <a:pPr>
              <a:buNone/>
            </a:pPr>
            <a:r>
              <a:rPr lang="ru-RU" sz="3200" dirty="0" smtClean="0"/>
              <a:t>    Выделительная- </a:t>
            </a:r>
            <a:r>
              <a:rPr lang="ru-RU" sz="3200" dirty="0" err="1" smtClean="0"/>
              <a:t>мальпигиевы</a:t>
            </a:r>
            <a:r>
              <a:rPr lang="ru-RU" sz="3200" dirty="0" smtClean="0"/>
              <a:t> сосуды.</a:t>
            </a:r>
            <a:br>
              <a:rPr lang="ru-RU" sz="3200" dirty="0" smtClean="0"/>
            </a:br>
            <a:r>
              <a:rPr lang="ru-RU" sz="3200" dirty="0" smtClean="0"/>
              <a:t> Половая- раздельнополы.</a:t>
            </a:r>
          </a:p>
          <a:p>
            <a:pPr>
              <a:buNone/>
            </a:pPr>
            <a:r>
              <a:rPr lang="ru-RU" sz="3200" dirty="0" smtClean="0"/>
              <a:t>                        </a:t>
            </a:r>
            <a:br>
              <a:rPr lang="ru-RU" sz="3200" dirty="0" smtClean="0"/>
            </a:br>
            <a:endParaRPr lang="ru-RU" sz="3200" dirty="0" smtClean="0"/>
          </a:p>
          <a:p>
            <a:pPr>
              <a:buNone/>
            </a:pPr>
            <a:endParaRPr lang="ru-RU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8229600" cy="1143000"/>
          </a:xfrm>
        </p:spPr>
        <p:txBody>
          <a:bodyPr/>
          <a:lstStyle/>
          <a:p>
            <a:r>
              <a:rPr lang="ru-RU" dirty="0" smtClean="0"/>
              <a:t>Стадии развития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-8182" y="1556792"/>
            <a:ext cx="8229600" cy="4389120"/>
          </a:xfrm>
        </p:spPr>
        <p:txBody>
          <a:bodyPr/>
          <a:lstStyle/>
          <a:p>
            <a:r>
              <a:rPr lang="ru-RU" dirty="0" smtClean="0"/>
              <a:t>Развитие с не полным превращением</a:t>
            </a:r>
          </a:p>
          <a:p>
            <a:r>
              <a:rPr lang="ru-RU" dirty="0" smtClean="0"/>
              <a:t>Яйцо-личинка-имаго.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6" y="2492896"/>
            <a:ext cx="3991310" cy="289655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046" y="5445224"/>
            <a:ext cx="228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1600" dirty="0">
                <a:solidFill>
                  <a:prstClr val="black"/>
                </a:solidFill>
              </a:rPr>
              <a:t>Типы яиц веснянок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846" y="2581140"/>
            <a:ext cx="3632152" cy="280831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283968" y="5491390"/>
            <a:ext cx="228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1600" dirty="0">
                <a:solidFill>
                  <a:prstClr val="black"/>
                </a:solidFill>
              </a:rPr>
              <a:t>Типы </a:t>
            </a:r>
            <a:r>
              <a:rPr lang="ru-RU" sz="1600" dirty="0" smtClean="0">
                <a:solidFill>
                  <a:prstClr val="black"/>
                </a:solidFill>
              </a:rPr>
              <a:t>личинок </a:t>
            </a:r>
            <a:r>
              <a:rPr lang="ru-RU" sz="1600" dirty="0">
                <a:solidFill>
                  <a:prstClr val="black"/>
                </a:solidFill>
              </a:rPr>
              <a:t>веснянок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195" y="2437124"/>
            <a:ext cx="1315805" cy="309634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064324" y="5550513"/>
            <a:ext cx="10593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1600" dirty="0">
                <a:solidFill>
                  <a:prstClr val="black"/>
                </a:solidFill>
              </a:rPr>
              <a:t>Имаго</a:t>
            </a:r>
          </a:p>
        </p:txBody>
      </p:sp>
    </p:spTree>
    <p:extLst>
      <p:ext uri="{BB962C8B-B14F-4D97-AF65-F5344CB8AC3E}">
        <p14:creationId xmlns:p14="http://schemas.microsoft.com/office/powerpoint/2010/main" val="2398638986"/>
      </p:ext>
    </p:extLst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dirty="0" smtClean="0"/>
              <a:t>Значение в природе и жизни человека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72816"/>
            <a:ext cx="8229600" cy="4389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000" dirty="0" smtClean="0"/>
              <a:t>Значение в природе: </a:t>
            </a:r>
            <a:br>
              <a:rPr lang="ru-RU" sz="2000" dirty="0" smtClean="0"/>
            </a:br>
            <a:r>
              <a:rPr lang="ru-RU" sz="2000" dirty="0" smtClean="0"/>
              <a:t>Личинки служат пищей для многих видов рыб, взрослые особи являются объектом добычи птиц.</a:t>
            </a:r>
            <a:br>
              <a:rPr lang="ru-RU" sz="20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000" dirty="0" smtClean="0"/>
              <a:t>Значение в жизни человека:</a:t>
            </a:r>
            <a:br>
              <a:rPr lang="ru-RU" sz="2000" dirty="0" smtClean="0"/>
            </a:br>
            <a:r>
              <a:rPr lang="ru-RU" sz="2000" dirty="0" smtClean="0"/>
              <a:t>Они очень чувствительны к чистоте воды, и по их присутствию специалисты судят о степени загрязнения рек.</a:t>
            </a:r>
          </a:p>
          <a:p>
            <a:pPr>
              <a:buNone/>
            </a:pP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354" y="4149080"/>
            <a:ext cx="5175600" cy="216024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938261" y="6313794"/>
            <a:ext cx="1196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Веснянки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25"/>
                            </p:stCondLst>
                            <p:childTnLst>
                              <p:par>
                                <p:cTn id="1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9315" y="476672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Многообразие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9" y="1619278"/>
            <a:ext cx="4680521" cy="2995533"/>
          </a:xfrm>
        </p:spPr>
      </p:pic>
      <p:sp>
        <p:nvSpPr>
          <p:cNvPr id="5" name="Прямоугольник 4"/>
          <p:cNvSpPr/>
          <p:nvPr/>
        </p:nvSpPr>
        <p:spPr>
          <a:xfrm>
            <a:off x="11967" y="4635728"/>
            <a:ext cx="228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2000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Веснянка салатная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440" y="1628800"/>
            <a:ext cx="4320848" cy="299577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722440" y="4636742"/>
            <a:ext cx="16317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2000" dirty="0" err="1">
                <a:latin typeface="Calibri"/>
                <a:ea typeface="+mj-ea"/>
                <a:cs typeface="+mj-cs"/>
              </a:rPr>
              <a:t>Веснянковые</a:t>
            </a:r>
            <a:endParaRPr lang="ru-RU" sz="2000" dirty="0"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46170455"/>
      </p:ext>
    </p:extLst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Многообразие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" y="1700808"/>
            <a:ext cx="1898554" cy="4127291"/>
          </a:xfrm>
        </p:spPr>
      </p:pic>
      <p:sp>
        <p:nvSpPr>
          <p:cNvPr id="5" name="Прямоугольник 4"/>
          <p:cNvSpPr/>
          <p:nvPr/>
        </p:nvSpPr>
        <p:spPr>
          <a:xfrm>
            <a:off x="31711" y="5877272"/>
            <a:ext cx="228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2000" dirty="0" err="1">
                <a:solidFill>
                  <a:prstClr val="black"/>
                </a:solidFill>
                <a:latin typeface="Calibri"/>
                <a:ea typeface="+mj-ea"/>
                <a:cs typeface="+mj-cs"/>
              </a:rPr>
              <a:t>Нитебрюхая</a:t>
            </a:r>
            <a:r>
              <a:rPr lang="ru-RU" sz="2000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 веснянка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772816"/>
            <a:ext cx="3410905" cy="21602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425" y="3910902"/>
            <a:ext cx="3312368" cy="27382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291" y="620688"/>
            <a:ext cx="3420380" cy="27363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502" y="3252552"/>
            <a:ext cx="3732498" cy="3401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406065"/>
      </p:ext>
    </p:extLst>
  </p:cSld>
  <p:clrMapOvr>
    <a:masterClrMapping/>
  </p:clrMapOvr>
  <p:transition>
    <p:dissolv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444</TotalTime>
  <Words>136</Words>
  <Application>Microsoft Office PowerPoint</Application>
  <PresentationFormat>Экран (4:3)</PresentationFormat>
  <Paragraphs>36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ВЕСНЯНКИ</vt:lpstr>
      <vt:lpstr>Среда обитания</vt:lpstr>
      <vt:lpstr>Характерные черты</vt:lpstr>
      <vt:lpstr>Особенности строения</vt:lpstr>
      <vt:lpstr>Презентация PowerPoint</vt:lpstr>
      <vt:lpstr>Стадии развития</vt:lpstr>
      <vt:lpstr>Значение в природе и жизни человека</vt:lpstr>
      <vt:lpstr>Многообразие</vt:lpstr>
      <vt:lpstr>Многообразие</vt:lpstr>
      <vt:lpstr>Это интересно!</vt:lpstr>
      <vt:lpstr>Список литературы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Люба</dc:creator>
  <cp:lastModifiedBy>Лена</cp:lastModifiedBy>
  <cp:revision>85</cp:revision>
  <dcterms:created xsi:type="dcterms:W3CDTF">2014-03-11T12:22:52Z</dcterms:created>
  <dcterms:modified xsi:type="dcterms:W3CDTF">2014-04-06T10:23:46Z</dcterms:modified>
</cp:coreProperties>
</file>