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3" r:id="rId6"/>
    <p:sldId id="261" r:id="rId7"/>
    <p:sldId id="262" r:id="rId8"/>
    <p:sldId id="265" r:id="rId9"/>
    <p:sldId id="266" r:id="rId10"/>
    <p:sldId id="268" r:id="rId11"/>
    <p:sldId id="275" r:id="rId12"/>
    <p:sldId id="270" r:id="rId13"/>
    <p:sldId id="271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96" autoAdjust="0"/>
    <p:restoredTop sz="94687" autoAdjust="0"/>
  </p:normalViewPr>
  <p:slideViewPr>
    <p:cSldViewPr>
      <p:cViewPr varScale="1">
        <p:scale>
          <a:sx n="85" d="100"/>
          <a:sy n="85" d="100"/>
        </p:scale>
        <p:origin x="-1446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6000">
              <a:schemeClr val="bg2">
                <a:lumMod val="75000"/>
              </a:schemeClr>
            </a:gs>
            <a:gs pos="13000">
              <a:schemeClr val="accent3">
                <a:lumMod val="50000"/>
              </a:schemeClr>
            </a:gs>
            <a:gs pos="85000">
              <a:srgbClr val="156B13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file:///C:\Users\&#1048;&#1075;&#1086;&#1088;&#1100;\Desktop\6%20%20&#1046;&#1059;&#1050;%20&#1057;&#1050;&#1040;&#1050;&#1059;&#1053;%20&#1055;&#1054;&#1051;&#1045;&#1042;&#1054;&#1049;%20%20%20%20%20%20%20%20%20%20%20%20%20%20%20%20%20%20%20%20%20%20%20%20%20%20%20%20%20%20%20%20%20%20%20%20%20%20%20%20%20%20%20%20%20%20%20%20%20%20%20%20%20%20%20%20%20%20%20%20%20%20%20%20%20%20%20%20%20%20%20%20%20%20%20%20%20%20%20%20%20%20%20%20%20%20%20%20%20%20%20%20%20%20%20%20%20%20%20%20%20%20%20%20%20%20%20%20%20%20%20%20%20%20%20%20%20%20%20%20%20%20%20%20%20%20%20%20%20%20%20%20%20%20%20%20%20%20%20%20%20%20%20%20%20%20%20%20%20%20%20%20%20%20%20%20%20%20%20%20%20%20%20%20%20%20%20%20%20%20%20%20%20%20%20%20%20%20%20%20%20%20%20http:\inima.ru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1216" y="1619500"/>
            <a:ext cx="8229600" cy="4525963"/>
          </a:xfrm>
        </p:spPr>
        <p:txBody>
          <a:bodyPr/>
          <a:lstStyle/>
          <a:p>
            <a:endParaRPr lang="ru-RU" dirty="0"/>
          </a:p>
          <a:p>
            <a:endParaRPr lang="ru-RU" dirty="0">
              <a:effectLst>
                <a:outerShdw sx="1000" sy="1000" algn="ctr" rotWithShape="0">
                  <a:srgbClr val="000000"/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690" y="2992008"/>
            <a:ext cx="4467326" cy="368327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232636"/>
            <a:ext cx="4248473" cy="34292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611189" y="404664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ОТРЯД ПОЛУЖЕСТКОКРЫЛЫЕ</a:t>
            </a:r>
            <a:endParaRPr lang="ru-RU" sz="6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86319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7919" y="1484784"/>
            <a:ext cx="8229600" cy="5106259"/>
          </a:xfrm>
        </p:spPr>
        <p:txBody>
          <a:bodyPr/>
          <a:lstStyle/>
          <a:p>
            <a:r>
              <a:rPr lang="ru-RU" dirty="0" smtClean="0"/>
              <a:t>Водомерка.                 Индийская </a:t>
            </a:r>
            <a:r>
              <a:rPr lang="ru-RU" dirty="0" err="1" smtClean="0"/>
              <a:t>белостома</a:t>
            </a:r>
            <a:r>
              <a:rPr lang="ru-RU" dirty="0" smtClean="0"/>
              <a:t>.</a:t>
            </a:r>
            <a:endParaRPr lang="ru-RU" dirty="0"/>
          </a:p>
          <a:p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3074" name="Picture 2" descr="C:\Users\Игорь\Desktop\презентация М.Н\двс\Рисунок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564904"/>
            <a:ext cx="4032448" cy="3168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Игорь\Desktop\презентация М.Н\двс\Рисунок1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132856"/>
            <a:ext cx="3312368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4088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Постельный </a:t>
            </a:r>
            <a:r>
              <a:rPr lang="ru-RU" dirty="0" smtClean="0"/>
              <a:t>клоп.            Грязный </a:t>
            </a:r>
            <a:r>
              <a:rPr lang="ru-RU" dirty="0" err="1" smtClean="0"/>
              <a:t>хищнец</a:t>
            </a:r>
            <a:r>
              <a:rPr lang="ru-RU" dirty="0" smtClean="0"/>
              <a:t>.</a:t>
            </a:r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1026" name="Picture 2" descr="C:\Users\Игорь\Desktop\презентация М.Н\двс\Рисунок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950" y="2132856"/>
            <a:ext cx="4030663" cy="3170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Игорь\Desktop\презентация М.Н\двс\Рисунок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3313" y="2132856"/>
            <a:ext cx="3979167" cy="3170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1304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5984" y="116632"/>
            <a:ext cx="8229600" cy="1143000"/>
          </a:xfrm>
        </p:spPr>
        <p:txBody>
          <a:bodyPr/>
          <a:lstStyle/>
          <a:p>
            <a:r>
              <a:rPr lang="ru-RU" b="1" dirty="0" smtClean="0"/>
              <a:t>ЭТО ИНТЕРЕСНО</a:t>
            </a:r>
            <a:endParaRPr lang="ru-RU" b="1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2736303"/>
          </a:xfrm>
        </p:spPr>
        <p:txBody>
          <a:bodyPr numCol="3"/>
          <a:lstStyle/>
          <a:p>
            <a:pPr marL="0" indent="0">
              <a:buNone/>
            </a:pPr>
            <a:r>
              <a:rPr lang="ru-RU" sz="2400" b="1" dirty="0"/>
              <a:t>Паразитируют. Кроме этого, люди используют этих насекомых в промышленности для окраски продуктов и т.п.</a:t>
            </a:r>
          </a:p>
          <a:p>
            <a:endParaRPr lang="ru-RU" dirty="0"/>
          </a:p>
        </p:txBody>
      </p:sp>
      <p:pic>
        <p:nvPicPr>
          <p:cNvPr id="1027" name="Picture 3" descr="C:\Users\Игорь\Desktop\презентация М.Н\двс\Рисунок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052736"/>
            <a:ext cx="4028758" cy="2406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Игорь\Desktop\презентация М.Н\двс\Рисунок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3285069"/>
            <a:ext cx="3438525" cy="3542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6760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ДОПОЛНИТЕЛЬНАЯ ЛИТЕРАТУРА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u="sng" dirty="0"/>
              <a:t>http://lib2.podelise.ru</a:t>
            </a:r>
            <a:endParaRPr lang="ru-RU" b="1" dirty="0"/>
          </a:p>
          <a:p>
            <a:r>
              <a:rPr lang="ru-RU" b="1" u="sng" dirty="0"/>
              <a:t>http://inima.ru</a:t>
            </a:r>
            <a:endParaRPr lang="ru-RU" b="1" dirty="0"/>
          </a:p>
          <a:p>
            <a:r>
              <a:rPr lang="ru-RU" b="1" u="sng" dirty="0">
                <a:hlinkClick r:id="rId2"/>
              </a:rPr>
              <a:t> http://inima.ru</a:t>
            </a:r>
            <a:endParaRPr lang="ru-RU" b="1" dirty="0"/>
          </a:p>
          <a:p>
            <a:r>
              <a:rPr lang="en-US" dirty="0"/>
              <a:t>http://science.snauka.ru/2012/06/708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49679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СРЕДА ОБИТАНИЯ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numCol="2">
            <a:normAutofit/>
          </a:bodyPr>
          <a:lstStyle/>
          <a:p>
            <a:pPr marL="0" indent="0">
              <a:buNone/>
            </a:pPr>
            <a:r>
              <a:rPr lang="ru-RU" sz="2000" b="1" dirty="0" smtClean="0"/>
              <a:t>Отряд Полужесткокрылые </a:t>
            </a:r>
            <a:r>
              <a:rPr lang="ru-RU" sz="2000" b="1" dirty="0"/>
              <a:t>встречаются и в природе: в дуплах деревьев, в пещерах и т. д. Известно его нахождение в </a:t>
            </a:r>
            <a:r>
              <a:rPr lang="ru-RU" sz="2000" b="1" dirty="0" err="1"/>
              <a:t>Бахарденской</a:t>
            </a:r>
            <a:r>
              <a:rPr lang="ru-RU" sz="2000" b="1" dirty="0"/>
              <a:t> подземной пещере в Туркмении. О</a:t>
            </a:r>
            <a:r>
              <a:rPr lang="ru-RU" sz="2000" b="1" dirty="0" smtClean="0"/>
              <a:t>ни </a:t>
            </a:r>
            <a:r>
              <a:rPr lang="ru-RU" sz="2000" b="1" dirty="0"/>
              <a:t>встречаются в помете летучих мышей и даже в воде подземного </a:t>
            </a:r>
            <a:r>
              <a:rPr lang="ru-RU" sz="2000" b="1" dirty="0" smtClean="0"/>
              <a:t>озера. </a:t>
            </a:r>
            <a:r>
              <a:rPr lang="ru-RU" sz="2000" b="1" dirty="0"/>
              <a:t>К</a:t>
            </a:r>
            <a:r>
              <a:rPr lang="ru-RU" sz="2000" b="1" dirty="0" smtClean="0"/>
              <a:t>лоп </a:t>
            </a:r>
            <a:r>
              <a:rPr lang="ru-RU" sz="2000" b="1" dirty="0"/>
              <a:t>обитает в норах грызунов (</a:t>
            </a:r>
            <a:r>
              <a:rPr lang="ru-RU" sz="2000" b="1" dirty="0" err="1"/>
              <a:t>даурская</a:t>
            </a:r>
            <a:r>
              <a:rPr lang="ru-RU" sz="2000" b="1" dirty="0"/>
              <a:t> пищуха, стадная полевка и др.)» </a:t>
            </a:r>
            <a:r>
              <a:rPr lang="ru-RU" sz="2000" b="1" dirty="0" smtClean="0"/>
              <a:t>А </a:t>
            </a:r>
            <a:r>
              <a:rPr lang="ru-RU" sz="2000" b="1" dirty="0"/>
              <a:t>также в гнездах полевых </a:t>
            </a:r>
            <a:r>
              <a:rPr lang="ru-RU" sz="2000" b="1" dirty="0" smtClean="0"/>
              <a:t>воробьев. Распространенных </a:t>
            </a:r>
            <a:r>
              <a:rPr lang="ru-RU" sz="2000" b="1" dirty="0"/>
              <a:t>по всему земному </a:t>
            </a:r>
            <a:r>
              <a:rPr lang="ru-RU" sz="2000" b="1" dirty="0" smtClean="0"/>
              <a:t>шару.</a:t>
            </a:r>
            <a:endParaRPr lang="ru-RU" sz="2000" dirty="0"/>
          </a:p>
        </p:txBody>
      </p:sp>
      <p:pic>
        <p:nvPicPr>
          <p:cNvPr id="6146" name="Picture 2" descr="C:\Users\Игорь\Desktop\презентация М.Н\двс\Рисунок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517650"/>
            <a:ext cx="4320480" cy="3855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7320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ХАРАКТЕРНЫЕ ЧЕРТЫ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412776"/>
            <a:ext cx="8229600" cy="4525963"/>
          </a:xfrm>
        </p:spPr>
        <p:txBody>
          <a:bodyPr numCol="2">
            <a:normAutofit/>
          </a:bodyPr>
          <a:lstStyle/>
          <a:p>
            <a:pPr marL="0" indent="0">
              <a:buNone/>
            </a:pPr>
            <a:r>
              <a:rPr lang="ru-RU" sz="1800" b="1" dirty="0" smtClean="0"/>
              <a:t>Полужесткокрылые</a:t>
            </a:r>
            <a:r>
              <a:rPr lang="ru-RU" sz="1800" b="1" dirty="0"/>
              <a:t>, или клопы, представляют самый крупный отряд насекомых с неполным превращением. В настоящее время известно свыше 30 000 видов </a:t>
            </a:r>
            <a:r>
              <a:rPr lang="ru-RU" sz="1800" b="1" dirty="0" smtClean="0"/>
              <a:t>клопов.. </a:t>
            </a:r>
            <a:r>
              <a:rPr lang="ru-RU" sz="1800" b="1" dirty="0"/>
              <a:t>Передние крылья превращены в надкрылья, неоднородные по степени их </a:t>
            </a:r>
            <a:r>
              <a:rPr lang="ru-RU" sz="1800" b="1" dirty="0" err="1" smtClean="0"/>
              <a:t>хитинизации</a:t>
            </a:r>
            <a:r>
              <a:rPr lang="ru-RU" sz="1800" b="1" dirty="0"/>
              <a:t>. Основная часть надкрылья состоит из </a:t>
            </a:r>
            <a:r>
              <a:rPr lang="ru-RU" sz="1800" b="1" dirty="0" smtClean="0"/>
              <a:t>хитина</a:t>
            </a:r>
            <a:r>
              <a:rPr lang="ru-RU" sz="1800" b="1" dirty="0"/>
              <a:t>, </a:t>
            </a:r>
            <a:r>
              <a:rPr lang="ru-RU" sz="1800" b="1" dirty="0" smtClean="0"/>
              <a:t>вершинная </a:t>
            </a:r>
            <a:r>
              <a:rPr lang="ru-RU" sz="1800" b="1" dirty="0"/>
              <a:t>часть перепончатая и жилки на ней хорошо заметны. Некоторым видам клопов свойствен так называемый крыловой диморфизм, сущность которого заключается в том, что наряду с </a:t>
            </a:r>
            <a:r>
              <a:rPr lang="ru-RU" sz="1800" b="1" dirty="0" err="1"/>
              <a:t>полнокрылыми</a:t>
            </a:r>
            <a:r>
              <a:rPr lang="ru-RU" sz="1800" b="1" dirty="0"/>
              <a:t> особями с вполне </a:t>
            </a:r>
            <a:r>
              <a:rPr lang="ru-RU" sz="1800" b="1" dirty="0" smtClean="0"/>
              <a:t>развитыми крыльями </a:t>
            </a:r>
            <a:r>
              <a:rPr lang="ru-RU" sz="1800" b="1" dirty="0"/>
              <a:t>и надкрыльями у них имеются </a:t>
            </a:r>
            <a:r>
              <a:rPr lang="ru-RU" sz="1800" b="1" dirty="0" smtClean="0"/>
              <a:t>короткокрылые особи</a:t>
            </a:r>
            <a:r>
              <a:rPr lang="ru-RU" sz="1800" dirty="0" smtClean="0"/>
              <a:t>.                                             </a:t>
            </a:r>
            <a:r>
              <a:rPr lang="ru-RU" sz="1800" b="1" i="1" u="sng" dirty="0" smtClean="0"/>
              <a:t> </a:t>
            </a:r>
            <a:endParaRPr lang="ru-RU" sz="1800" dirty="0"/>
          </a:p>
        </p:txBody>
      </p:sp>
      <p:pic>
        <p:nvPicPr>
          <p:cNvPr id="5122" name="Picture 2" descr="C:\Users\Игорь\Desktop\презентация М.Н\двс\Рисунок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204864"/>
            <a:ext cx="4032448" cy="439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2530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92088"/>
          </a:xfrm>
        </p:spPr>
        <p:txBody>
          <a:bodyPr/>
          <a:lstStyle/>
          <a:p>
            <a:r>
              <a:rPr lang="ru-RU" b="1" dirty="0" smtClean="0"/>
              <a:t>ВНЕШНЕЕ СТРОЕНИЕ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980729"/>
            <a:ext cx="8229600" cy="583264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sz="2400" b="1" dirty="0" smtClean="0"/>
              <a:t>Тело </a:t>
            </a:r>
            <a:r>
              <a:rPr lang="ru-RU" sz="2400" b="1" dirty="0"/>
              <a:t>взрослых состоит из трех основных частей: головы, груди  и </a:t>
            </a:r>
            <a:r>
              <a:rPr lang="ru-RU" sz="2400" b="1" dirty="0" smtClean="0"/>
              <a:t>брюшко.  </a:t>
            </a:r>
          </a:p>
          <a:p>
            <a:pPr marL="0" indent="0">
              <a:buNone/>
            </a:pPr>
            <a:r>
              <a:rPr lang="ru-RU" sz="3000" b="1" i="1" u="sng" dirty="0" smtClean="0"/>
              <a:t>Особенности внешнего строения </a:t>
            </a:r>
            <a:r>
              <a:rPr lang="ru-RU" sz="3000" b="1" i="1" u="sng" dirty="0"/>
              <a:t>насекомого </a:t>
            </a:r>
            <a:r>
              <a:rPr lang="ru-RU" sz="3000" b="1" i="1" u="sng" dirty="0" smtClean="0"/>
              <a:t>:</a:t>
            </a:r>
            <a:endParaRPr lang="ru-RU" sz="3000" b="1" i="1" u="sng" dirty="0"/>
          </a:p>
          <a:p>
            <a:pPr marL="0" indent="0">
              <a:buNone/>
            </a:pPr>
            <a:r>
              <a:rPr lang="ru-RU" sz="2400" b="1" dirty="0"/>
              <a:t> </a:t>
            </a:r>
            <a:r>
              <a:rPr lang="ru-RU" sz="2400" b="1" dirty="0" smtClean="0"/>
              <a:t>1</a:t>
            </a:r>
            <a:r>
              <a:rPr lang="ru-RU" sz="2400" b="1" dirty="0"/>
              <a:t>) прочный хитиновый покров, что способствует защите от механических повреждений.</a:t>
            </a:r>
          </a:p>
          <a:p>
            <a:pPr marL="0" indent="0">
              <a:buNone/>
            </a:pPr>
            <a:r>
              <a:rPr lang="ru-RU" sz="2400" b="1" dirty="0"/>
              <a:t> </a:t>
            </a:r>
            <a:r>
              <a:rPr lang="ru-RU" sz="2400" b="1" dirty="0" smtClean="0"/>
              <a:t>2</a:t>
            </a:r>
            <a:r>
              <a:rPr lang="ru-RU" sz="2400" b="1" dirty="0"/>
              <a:t>) крылья защищены </a:t>
            </a:r>
            <a:r>
              <a:rPr lang="ru-RU" sz="2400" b="1" dirty="0" smtClean="0"/>
              <a:t>надкрыльями и поэтому </a:t>
            </a:r>
            <a:r>
              <a:rPr lang="ru-RU" sz="2400" b="1" dirty="0"/>
              <a:t>жуки могут быстро передвигаться по горизонтальным и вертикальным плоскостям.</a:t>
            </a:r>
          </a:p>
          <a:p>
            <a:pPr marL="0" indent="0">
              <a:buNone/>
            </a:pPr>
            <a:r>
              <a:rPr lang="ru-RU" sz="2400" b="1" dirty="0"/>
              <a:t>  </a:t>
            </a:r>
            <a:r>
              <a:rPr lang="ru-RU" sz="2400" b="1" dirty="0" smtClean="0"/>
              <a:t>5</a:t>
            </a:r>
            <a:r>
              <a:rPr lang="ru-RU" sz="2400" b="1" dirty="0"/>
              <a:t>) еще одной </a:t>
            </a:r>
            <a:r>
              <a:rPr lang="ru-RU" sz="2400" b="1" dirty="0" smtClean="0"/>
              <a:t>особенность</a:t>
            </a:r>
            <a:r>
              <a:rPr lang="ru-RU" sz="2400" b="1" dirty="0"/>
              <a:t>, это то, что самка жука в семяприёмниках может долго хранить семенную жидкость самца, что способствует длительному оплодотворению без спаривания.</a:t>
            </a:r>
          </a:p>
          <a:p>
            <a:pPr marL="0" indent="0">
              <a:buNone/>
            </a:pPr>
            <a:r>
              <a:rPr lang="ru-RU" sz="2400" b="1" dirty="0"/>
              <a:t> </a:t>
            </a:r>
            <a:r>
              <a:rPr lang="ru-RU" sz="2400" b="1" dirty="0" smtClean="0"/>
              <a:t>6</a:t>
            </a:r>
            <a:r>
              <a:rPr lang="ru-RU" sz="2400" b="1" dirty="0"/>
              <a:t>) ротовой аппарат жуков-грызущий, поэтому имеет различные модификации и приспособлен к питанию любой пищей.</a:t>
            </a:r>
          </a:p>
          <a:p>
            <a:pPr marL="457200" lvl="1" indent="0">
              <a:buNone/>
            </a:pPr>
            <a:r>
              <a:rPr lang="ru-RU" sz="9200" dirty="0"/>
              <a:t>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46005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8779"/>
            <a:ext cx="8229600" cy="1143000"/>
          </a:xfrm>
        </p:spPr>
        <p:txBody>
          <a:bodyPr/>
          <a:lstStyle/>
          <a:p>
            <a:r>
              <a:rPr lang="ru-RU" dirty="0" smtClean="0"/>
              <a:t> </a:t>
            </a:r>
            <a:r>
              <a:rPr lang="ru-RU" b="1" dirty="0" smtClean="0"/>
              <a:t>СТРОЕНИЕ КЛОПА</a:t>
            </a:r>
            <a:endParaRPr lang="ru-RU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268760"/>
            <a:ext cx="5544616" cy="5589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0413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ru-RU" b="1" dirty="0" smtClean="0"/>
              <a:t>ВНУТРЕННЕЕ СТРОЕНИЕ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5192" y="1268760"/>
            <a:ext cx="8229600" cy="5073427"/>
          </a:xfrm>
        </p:spPr>
        <p:txBody>
          <a:bodyPr>
            <a:normAutofit/>
          </a:bodyPr>
          <a:lstStyle/>
          <a:p>
            <a:r>
              <a:rPr lang="ru-RU" sz="1800" b="1" dirty="0" smtClean="0"/>
              <a:t>Кровеносная </a:t>
            </a:r>
            <a:r>
              <a:rPr lang="ru-RU" sz="1800" b="1" dirty="0"/>
              <a:t>система- незамкнутая, Сердце, ритмично пульсируя, гонит кровь в головной конец тела.</a:t>
            </a:r>
          </a:p>
          <a:p>
            <a:r>
              <a:rPr lang="ru-RU" sz="1800" b="1" dirty="0"/>
              <a:t>Дыхательная система- трубочки </a:t>
            </a:r>
            <a:r>
              <a:rPr lang="ru-RU" sz="1800" b="1" dirty="0" smtClean="0"/>
              <a:t>и </a:t>
            </a:r>
            <a:r>
              <a:rPr lang="ru-RU" sz="1800" b="1" dirty="0"/>
              <a:t>трахеи.</a:t>
            </a:r>
          </a:p>
          <a:p>
            <a:r>
              <a:rPr lang="ru-RU" sz="1800" b="1" dirty="0"/>
              <a:t>Выделительная система – </a:t>
            </a:r>
            <a:r>
              <a:rPr lang="ru-RU" sz="1800" b="1" dirty="0" err="1" smtClean="0"/>
              <a:t>мальпиговые</a:t>
            </a:r>
            <a:r>
              <a:rPr lang="ru-RU" sz="1800" b="1" dirty="0" smtClean="0"/>
              <a:t> сосуды.</a:t>
            </a:r>
            <a:endParaRPr lang="ru-RU" sz="1800" b="1" dirty="0"/>
          </a:p>
          <a:p>
            <a:r>
              <a:rPr lang="ru-RU" sz="1800" b="1" dirty="0"/>
              <a:t>Нервная система- состоит из  окологлоточного кольца и брюшной нервной </a:t>
            </a:r>
            <a:r>
              <a:rPr lang="ru-RU" sz="1800" b="1" dirty="0" smtClean="0"/>
              <a:t>цепочки.</a:t>
            </a:r>
            <a:endParaRPr lang="ru-RU" sz="1800" b="1" dirty="0"/>
          </a:p>
          <a:p>
            <a:r>
              <a:rPr lang="ru-RU" sz="1800" b="1" dirty="0"/>
              <a:t>Половая система- самок состоит из двух яичников, самца - это два семенника, переходящие в семяпроводы.</a:t>
            </a:r>
          </a:p>
        </p:txBody>
      </p:sp>
      <p:pic>
        <p:nvPicPr>
          <p:cNvPr id="7170" name="Picture 2" descr="C:\Users\Игорь\Desktop\презентация М.Н\двс\Рисунок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933056"/>
            <a:ext cx="4320480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0985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СТАДИИ РАЗВИТИЯ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268760"/>
            <a:ext cx="8805664" cy="5472608"/>
          </a:xfrm>
        </p:spPr>
        <p:txBody>
          <a:bodyPr numCol="2">
            <a:normAutofit/>
          </a:bodyPr>
          <a:lstStyle/>
          <a:p>
            <a:pPr marL="0" indent="0">
              <a:buNone/>
            </a:pPr>
            <a:r>
              <a:rPr lang="ru-RU" sz="2000" b="1" dirty="0" smtClean="0"/>
              <a:t>У </a:t>
            </a:r>
            <a:r>
              <a:rPr lang="ru-RU" sz="2000" b="1" dirty="0"/>
              <a:t>насекомых с полным превращением личинки совсем не похожи на взрослых особей. Таковы личинки бабочек, жуков, мух, ос, муравьев. У этих личинок отсутствуют сложные глаза, имеются только простые глазки, или органы зрения совсем отсутствуют; тело чаще всего </a:t>
            </a:r>
            <a:r>
              <a:rPr lang="ru-RU" sz="2000" b="1" dirty="0" smtClean="0"/>
              <a:t>червеобразное. </a:t>
            </a:r>
            <a:r>
              <a:rPr lang="ru-RU" sz="2000" b="1" dirty="0"/>
              <a:t>Нередко отсутствуют усики, нет крыльев. Размножаются почти все насекомые только половым путём </a:t>
            </a:r>
            <a:r>
              <a:rPr lang="ru-RU" sz="2000" b="1" dirty="0" smtClean="0"/>
              <a:t>.Это </a:t>
            </a:r>
            <a:r>
              <a:rPr lang="ru-RU" sz="2000" b="1" dirty="0"/>
              <a:t>раздельнополые животные с выраженным половым диморфизмом оплодотворение внутреннее, происходит весною.</a:t>
            </a:r>
            <a:endParaRPr lang="ru-RU" sz="2000" dirty="0"/>
          </a:p>
          <a:p>
            <a:endParaRPr lang="ru-RU" dirty="0"/>
          </a:p>
        </p:txBody>
      </p:sp>
      <p:pic>
        <p:nvPicPr>
          <p:cNvPr id="8194" name="Picture 2" descr="C:\Users\Игорь\Desktop\презентация М.Н\двс\Рисунок2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916832"/>
            <a:ext cx="3312367" cy="45436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8094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ЗНАЧЕНИЕ В ПРИРОДЕ </a:t>
            </a:r>
            <a:br>
              <a:rPr lang="ru-RU" b="1" dirty="0" smtClean="0"/>
            </a:br>
            <a:r>
              <a:rPr lang="ru-RU" b="1" dirty="0" smtClean="0"/>
              <a:t>И ЖИЗНИ ЧЕЛОВЕКА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060848"/>
            <a:ext cx="8229600" cy="4525963"/>
          </a:xfrm>
        </p:spPr>
        <p:txBody>
          <a:bodyPr numCol="2"/>
          <a:lstStyle/>
          <a:p>
            <a:pPr marL="0" indent="0" algn="just">
              <a:buNone/>
            </a:pPr>
            <a:r>
              <a:rPr lang="ru-RU" sz="2000" b="1" dirty="0" smtClean="0">
                <a:ea typeface="Calibri"/>
                <a:cs typeface="Times New Roman"/>
              </a:rPr>
              <a:t>Являются звеном в цепи питания</a:t>
            </a:r>
            <a:endParaRPr lang="ru-RU" sz="2400" b="1" dirty="0"/>
          </a:p>
        </p:txBody>
      </p:sp>
      <p:pic>
        <p:nvPicPr>
          <p:cNvPr id="4098" name="Picture 2" descr="C:\Users\Игорь\Desktop\презентация М.Н\двс\Рисунок1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0566" y="2348880"/>
            <a:ext cx="4608512" cy="439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5486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МНОГООБРАЗИЕ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07704" y="6116457"/>
            <a:ext cx="4536504" cy="676672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               Клоп-солдатик</a:t>
            </a:r>
            <a:endParaRPr lang="ru-RU" dirty="0"/>
          </a:p>
        </p:txBody>
      </p:sp>
      <p:pic>
        <p:nvPicPr>
          <p:cNvPr id="2051" name="Picture 3" descr="C:\Users\Игорь\Desktop\презентация М.Н\двс\Рисунок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209679"/>
            <a:ext cx="5411674" cy="4919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9174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</TotalTime>
  <Words>306</Words>
  <Application>Microsoft Office PowerPoint</Application>
  <PresentationFormat>Экран (4:3)</PresentationFormat>
  <Paragraphs>36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Презентация PowerPoint</vt:lpstr>
      <vt:lpstr>СРЕДА ОБИТАНИЯ</vt:lpstr>
      <vt:lpstr>ХАРАКТЕРНЫЕ ЧЕРТЫ</vt:lpstr>
      <vt:lpstr>ВНЕШНЕЕ СТРОЕНИЕ</vt:lpstr>
      <vt:lpstr> СТРОЕНИЕ КЛОПА</vt:lpstr>
      <vt:lpstr>ВНУТРЕННЕЕ СТРОЕНИЕ</vt:lpstr>
      <vt:lpstr>СТАДИИ РАЗВИТИЯ</vt:lpstr>
      <vt:lpstr>ЗНАЧЕНИЕ В ПРИРОДЕ  И ЖИЗНИ ЧЕЛОВЕКА</vt:lpstr>
      <vt:lpstr>МНОГООБРАЗИЕ</vt:lpstr>
      <vt:lpstr>Презентация PowerPoint</vt:lpstr>
      <vt:lpstr>Презентация PowerPoint</vt:lpstr>
      <vt:lpstr>ЭТО ИНТЕРЕСНО</vt:lpstr>
      <vt:lpstr>ДОПОЛНИТЕЛЬНАЯ ЛИТЕРАТУРА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</dc:title>
  <dc:creator>Игорь</dc:creator>
  <cp:lastModifiedBy>Лена</cp:lastModifiedBy>
  <cp:revision>22</cp:revision>
  <dcterms:created xsi:type="dcterms:W3CDTF">2014-03-03T09:53:40Z</dcterms:created>
  <dcterms:modified xsi:type="dcterms:W3CDTF">2014-04-12T16:04:18Z</dcterms:modified>
</cp:coreProperties>
</file>