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4" d="100"/>
          <a:sy n="84" d="100"/>
        </p:scale>
        <p:origin x="-91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5C619-211E-4D24-A710-7B41974E3E0C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89A74-0322-4EA0-AF08-C21668EACC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8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89A74-0322-4EA0-AF08-C21668EACC7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slow">
    <p:cover/>
    <p:sndAc>
      <p:stSnd>
        <p:snd r:embed="rId1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2D5EAA9-24A4-4BF8-B5B3-80D3C745B21A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869632-4E6E-401A-B1FA-173EADE67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 spd="slow">
    <p:cover/>
    <p:sndAc>
      <p:stSnd>
        <p:snd r:embed="rId13" name="applause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://ru.wikipedia.org/wiki/%D0%A0%D0%BE%D1%81%D1%81%D0%B8%D1%8F" TargetMode="External"/><Relationship Id="rId4" Type="http://schemas.openxmlformats.org/officeDocument/2006/relationships/hyperlink" Target="http://ru.wikipedia.org/wiki/%D0%9D%D0%B0%D1%81%D0%B5%D0%BA%D0%BE%D0%BC%D1%8B%D0%B5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0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0%D1%81%D0%B5%D0%BA%D0%BE%D0%BC%D1%8B%D0%B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hyperlink" Target="http://ru.wikipedia.org/wiki/%D0%AD%D0%BA%D0%B7%D0%BE%D1%81%D0%BA%D0%B5%D0%BB%D0%B5%D1%82_(%D0%B1%D0%B8%D0%BE%D0%BB%D0%BE%D0%B3%D0%B8%D1%8F)" TargetMode="External"/><Relationship Id="rId4" Type="http://schemas.openxmlformats.org/officeDocument/2006/relationships/hyperlink" Target="http://ru.wikipedia.org/wiki/%D0%A5%D0%B8%D1%82%D0%B8%D0%B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C%D0%B0%D0%B3%D0%BE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u.wikipedia.org/wiki/%D0%97%D0%BE%D0%B1_(%D0%B0%D0%BD%D0%B0%D1%82%D0%BE%D0%BC%D0%B8%D1%8F)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8%D1%89%D0%B5%D0%B2%D0%B0%D1%8F_%D1%86%D0%B5%D0%BF%D1%8C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ru.wikipedia.org/wiki/%D0%A6%D0%B2%D0%B5%D1%82%D0%BA%D0%BE%D0%B2%D1%8B%D0%B5_%D1%80%D0%B0%D1%81%D1%82%D0%B5%D0%BD%D0%B8%D1%8F" TargetMode="External"/><Relationship Id="rId4" Type="http://schemas.openxmlformats.org/officeDocument/2006/relationships/hyperlink" Target="http://ru.wikipedia.org/wiki/%D0%9E%D0%BF%D1%8B%D0%BB%D0%B5%D0%BD%D0%B8%D0%B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64" y="214290"/>
            <a:ext cx="8715436" cy="3714752"/>
          </a:xfrm>
        </p:spPr>
        <p:txBody>
          <a:bodyPr>
            <a:normAutofit/>
          </a:bodyPr>
          <a:lstStyle/>
          <a:p>
            <a:r>
              <a:rPr lang="ru-RU" b="1" dirty="0" smtClean="0"/>
              <a:t>Чешуекрылые </a:t>
            </a:r>
            <a:r>
              <a:rPr lang="ru-RU" b="1" dirty="0" smtClean="0"/>
              <a:t>(бабочки</a:t>
            </a:r>
            <a:r>
              <a:rPr lang="ru-RU" b="1" dirty="0" smtClean="0"/>
              <a:t>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026" name="Picture 2" descr="C:\Users\рамзес\Desktop\babochki_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6"/>
            <a:ext cx="2357422" cy="2786003"/>
          </a:xfrm>
          <a:prstGeom prst="rect">
            <a:avLst/>
          </a:prstGeom>
          <a:noFill/>
        </p:spPr>
      </p:pic>
      <p:pic>
        <p:nvPicPr>
          <p:cNvPr id="1027" name="Picture 3" descr="C:\Users\рамзес\Desktop\IMG_23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71480"/>
            <a:ext cx="2897213" cy="1931475"/>
          </a:xfrm>
          <a:prstGeom prst="rect">
            <a:avLst/>
          </a:prstGeom>
          <a:noFill/>
        </p:spPr>
      </p:pic>
      <p:pic>
        <p:nvPicPr>
          <p:cNvPr id="1028" name="Picture 4" descr="C:\Users\рамзес\Desktop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1158" y="3286124"/>
            <a:ext cx="3552841" cy="26646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Многообразие.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5929354" cy="5257800"/>
          </a:xfrm>
        </p:spPr>
        <p:txBody>
          <a:bodyPr/>
          <a:lstStyle/>
          <a:p>
            <a:r>
              <a:rPr lang="ru-RU" dirty="0" smtClean="0"/>
              <a:t>Чешуекрылые являются одной из крупнейших групп </a:t>
            </a:r>
            <a:r>
              <a:rPr lang="ru-RU" dirty="0" smtClean="0">
                <a:hlinkClick r:id="rId4" tooltip="Насекомые"/>
              </a:rPr>
              <a:t>насекомых</a:t>
            </a:r>
            <a:r>
              <a:rPr lang="ru-RU" dirty="0" smtClean="0"/>
              <a:t>, включающей в себя 158 570 видов, включая 147 вымерших видов, , из них примерно десятая часть — дневные, остальные — ночные. по состоянию на август 2013 года. На территории </a:t>
            </a:r>
            <a:r>
              <a:rPr lang="ru-RU" u="sng" dirty="0" smtClean="0">
                <a:hlinkClick r:id="rId5" tooltip="Россия"/>
              </a:rPr>
              <a:t>России</a:t>
            </a:r>
            <a:r>
              <a:rPr lang="ru-RU" dirty="0" smtClean="0"/>
              <a:t> встречается 2166 родов и 8879 видов.</a:t>
            </a:r>
            <a:endParaRPr lang="ru-RU" dirty="0"/>
          </a:p>
        </p:txBody>
      </p:sp>
      <p:pic>
        <p:nvPicPr>
          <p:cNvPr id="5" name="Рисунок 4" descr="babochki1_smal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1571612"/>
            <a:ext cx="3000364" cy="27183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52361" y="4357694"/>
            <a:ext cx="3291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Бабочка- Тигровый парусник</a:t>
            </a:r>
          </a:p>
        </p:txBody>
      </p:sp>
    </p:spTree>
  </p:cSld>
  <p:clrMapOvr>
    <a:masterClrMapping/>
  </p:clrMapOvr>
  <p:transition spd="slow">
    <p:cover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0298" y="0"/>
            <a:ext cx="4087926" cy="1214446"/>
          </a:xfrm>
        </p:spPr>
        <p:txBody>
          <a:bodyPr/>
          <a:lstStyle/>
          <a:p>
            <a:r>
              <a:rPr lang="ru-RU" b="1" dirty="0" smtClean="0"/>
              <a:t>Это интересно!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568952" cy="4900634"/>
          </a:xfrm>
        </p:spPr>
        <p:txBody>
          <a:bodyPr>
            <a:normAutofit/>
          </a:bodyPr>
          <a:lstStyle/>
          <a:p>
            <a:r>
              <a:rPr lang="ru-RU" dirty="0" smtClean="0"/>
              <a:t>В течение жизни самка бабочки откладывает 1000 яиц.</a:t>
            </a:r>
          </a:p>
          <a:p>
            <a:r>
              <a:rPr lang="ru-RU" dirty="0" smtClean="0"/>
              <a:t>Самки живут дольше самцов</a:t>
            </a:r>
          </a:p>
          <a:p>
            <a:pPr lvl="0"/>
            <a:r>
              <a:rPr lang="ru-RU" b="1" dirty="0" smtClean="0"/>
              <a:t>Бабочки</a:t>
            </a:r>
            <a:r>
              <a:rPr lang="ru-RU" dirty="0" smtClean="0"/>
              <a:t> способны различать желтый, зеленый и красный цвета.</a:t>
            </a:r>
          </a:p>
          <a:p>
            <a:r>
              <a:rPr lang="ru-RU" dirty="0" smtClean="0"/>
              <a:t>Бабочки не слышат. Зато чувствуют вибрацию, которая помогает им распознать хищников.</a:t>
            </a:r>
          </a:p>
          <a:p>
            <a:pPr lvl="0"/>
            <a:r>
              <a:rPr lang="ru-RU" dirty="0" smtClean="0"/>
              <a:t>В Европе бабочками любуются, а в Китае, Индии, Южной Америке они являются лакомством.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0298" y="0"/>
            <a:ext cx="9439284" cy="1214446"/>
          </a:xfrm>
        </p:spPr>
        <p:txBody>
          <a:bodyPr/>
          <a:lstStyle/>
          <a:p>
            <a:r>
              <a:rPr lang="ru-RU" dirty="0" smtClean="0"/>
              <a:t>Это интересно!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459286" cy="4900634"/>
          </a:xfrm>
        </p:spPr>
        <p:txBody>
          <a:bodyPr/>
          <a:lstStyle/>
          <a:p>
            <a:r>
              <a:rPr lang="ru-RU" b="1" dirty="0" smtClean="0"/>
              <a:t>Павлиноглазка Атлас</a:t>
            </a:r>
            <a:r>
              <a:rPr lang="ru-RU" dirty="0" smtClean="0"/>
              <a:t>– самая крупная ночная бабочка, которую можно принять за птицу, т.к. размах ее крыльев -  30 см</a:t>
            </a:r>
          </a:p>
          <a:p>
            <a:endParaRPr lang="ru-RU" dirty="0"/>
          </a:p>
        </p:txBody>
      </p:sp>
      <p:pic>
        <p:nvPicPr>
          <p:cNvPr id="7" name="Рисунок 6" descr="0_8fe2f_29f87955_or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2125" y="1714488"/>
            <a:ext cx="4621875" cy="3857628"/>
          </a:xfrm>
          <a:prstGeom prst="rect">
            <a:avLst/>
          </a:prstGeom>
        </p:spPr>
      </p:pic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0298" y="0"/>
            <a:ext cx="9439284" cy="1214446"/>
          </a:xfrm>
        </p:spPr>
        <p:txBody>
          <a:bodyPr/>
          <a:lstStyle/>
          <a:p>
            <a:r>
              <a:rPr lang="ru-RU" dirty="0" smtClean="0"/>
              <a:t>Это интересно!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459286" cy="490063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Самая маленькая бабочка – моль из Англии (</a:t>
            </a:r>
            <a:r>
              <a:rPr lang="ru-RU" dirty="0" err="1" smtClean="0"/>
              <a:t>Ацетозеи</a:t>
            </a:r>
            <a:r>
              <a:rPr lang="ru-RU" dirty="0" smtClean="0"/>
              <a:t>) и моль, родина которой Канарские острова (</a:t>
            </a:r>
            <a:r>
              <a:rPr lang="ru-RU" dirty="0" err="1" smtClean="0"/>
              <a:t>Редикулезы</a:t>
            </a:r>
            <a:r>
              <a:rPr lang="ru-RU" dirty="0" smtClean="0"/>
              <a:t>). Длина туловища этих бабочек всего 2 мм. Размах крыльев тоже равен 2 мм</a:t>
            </a:r>
          </a:p>
          <a:p>
            <a:endParaRPr lang="ru-RU" dirty="0"/>
          </a:p>
        </p:txBody>
      </p:sp>
      <p:pic>
        <p:nvPicPr>
          <p:cNvPr id="8" name="Рисунок 7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15692">
            <a:off x="5297659" y="1351091"/>
            <a:ext cx="3918206" cy="235745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476069">
            <a:off x="6009996" y="1375614"/>
            <a:ext cx="3396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Бабочка Редикуклезы</a:t>
            </a:r>
          </a:p>
        </p:txBody>
      </p:sp>
      <p:pic>
        <p:nvPicPr>
          <p:cNvPr id="10" name="Рисунок 9" descr="79768035_world_smallest_buterfly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21063" y="3571876"/>
            <a:ext cx="3522937" cy="257174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929322" y="6143644"/>
            <a:ext cx="3214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Бабочка </a:t>
            </a:r>
            <a:r>
              <a:rPr lang="ru-RU" dirty="0" err="1" smtClean="0"/>
              <a:t>Ацетозеи</a:t>
            </a:r>
            <a:endParaRPr lang="ru-RU" dirty="0" smtClean="0"/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370512" cy="990600"/>
          </a:xfrm>
        </p:spPr>
        <p:txBody>
          <a:bodyPr/>
          <a:lstStyle/>
          <a:p>
            <a:pPr algn="ctr"/>
            <a:r>
              <a:rPr lang="ru-RU" b="1" dirty="0" smtClean="0"/>
              <a:t>Мир бабочек</a:t>
            </a:r>
            <a:endParaRPr lang="ru-RU" b="1" dirty="0"/>
          </a:p>
        </p:txBody>
      </p:sp>
      <p:pic>
        <p:nvPicPr>
          <p:cNvPr id="4" name="Содержимое 3" descr="1-738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3178050" cy="2381248"/>
          </a:xfrm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1135" y="1571612"/>
            <a:ext cx="3502865" cy="2627149"/>
          </a:xfrm>
          <a:prstGeom prst="rect">
            <a:avLst/>
          </a:prstGeom>
        </p:spPr>
      </p:pic>
      <p:pic>
        <p:nvPicPr>
          <p:cNvPr id="6" name="Рисунок 5" descr="babochki_1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22290">
            <a:off x="5940545" y="4354501"/>
            <a:ext cx="3048021" cy="2286016"/>
          </a:xfrm>
          <a:prstGeom prst="rect">
            <a:avLst/>
          </a:prstGeom>
        </p:spPr>
      </p:pic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99358">
            <a:off x="180940" y="4244966"/>
            <a:ext cx="3147290" cy="2357430"/>
          </a:xfrm>
          <a:prstGeom prst="rect">
            <a:avLst/>
          </a:prstGeom>
        </p:spPr>
      </p:pic>
      <p:pic>
        <p:nvPicPr>
          <p:cNvPr id="10" name="Рисунок 9" descr="IMG_234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14612" y="2500306"/>
            <a:ext cx="3429000" cy="2286000"/>
          </a:xfrm>
          <a:prstGeom prst="rect">
            <a:avLst/>
          </a:prstGeom>
        </p:spPr>
      </p:pic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Среда </a:t>
            </a:r>
            <a:r>
              <a:rPr lang="ru-RU" dirty="0" smtClean="0"/>
              <a:t>обитания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4714908" cy="52863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Бабочки обитают на всём земном шаре, кроме Арктики, Антарктики и горных вершин, покрытых вечным льдом и снегом</a:t>
            </a:r>
          </a:p>
          <a:p>
            <a:r>
              <a:rPr lang="ru-RU" dirty="0" smtClean="0"/>
              <a:t>Бабочки очень чувствительны к окружающей среде, особенно к температуре, влажности и количеству солнечного света в месте обитания. </a:t>
            </a:r>
          </a:p>
          <a:p>
            <a:endParaRPr lang="ru-RU" dirty="0"/>
          </a:p>
        </p:txBody>
      </p:sp>
      <p:pic>
        <p:nvPicPr>
          <p:cNvPr id="2050" name="Picture 2" descr="C:\Users\рамзес\Desktop\v_srednej_polose_ross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102" y="1571612"/>
            <a:ext cx="2762898" cy="1728785"/>
          </a:xfrm>
          <a:prstGeom prst="rect">
            <a:avLst/>
          </a:prstGeom>
          <a:noFill/>
        </p:spPr>
      </p:pic>
      <p:pic>
        <p:nvPicPr>
          <p:cNvPr id="2051" name="Picture 3" descr="C:\Users\рамзес\Desktop\na_uge_kanad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2750" y="3286124"/>
            <a:ext cx="2381250" cy="3181350"/>
          </a:xfrm>
          <a:prstGeom prst="rect">
            <a:avLst/>
          </a:prstGeom>
          <a:noFill/>
        </p:spPr>
      </p:pic>
      <p:pic>
        <p:nvPicPr>
          <p:cNvPr id="2052" name="Picture 4" descr="C:\Users\рамзес\Desktop\srednerorja_an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143248"/>
            <a:ext cx="2259389" cy="165258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345349" y="1214422"/>
            <a:ext cx="2798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Палеарктическая область</a:t>
            </a:r>
            <a:r>
              <a:rPr lang="ru-RU" dirty="0" smtClean="0"/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33889" y="6488668"/>
            <a:ext cx="2510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Неарктическая область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57686" y="4786322"/>
            <a:ext cx="2651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Неотропическая область</a:t>
            </a:r>
            <a:endParaRPr lang="ru-RU" dirty="0"/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</a:t>
            </a:r>
            <a:r>
              <a:rPr lang="ru-RU" dirty="0" smtClean="0"/>
              <a:t>черты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4210080" cy="458995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Главный отличительный признак бабочек — мельчайшие чешуйки на крыльях.</a:t>
            </a:r>
          </a:p>
          <a:p>
            <a:r>
              <a:rPr lang="ru-RU" dirty="0" smtClean="0"/>
              <a:t>А также свёртывающийся тонкий хоботок, используемый бабочками для питания. </a:t>
            </a:r>
          </a:p>
          <a:p>
            <a:endParaRPr lang="ru-RU" dirty="0"/>
          </a:p>
        </p:txBody>
      </p:sp>
      <p:pic>
        <p:nvPicPr>
          <p:cNvPr id="3074" name="Picture 2" descr="C:\Users\рамзес\Desktop\cheshuj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51473"/>
            <a:ext cx="4372400" cy="39338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992197" y="5805264"/>
            <a:ext cx="4143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Чешуйки на крыльях бабочки</a:t>
            </a:r>
            <a:endParaRPr lang="ru-RU" dirty="0"/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103056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Особенности внешнего </a:t>
            </a:r>
            <a:r>
              <a:rPr lang="ru-RU" sz="4000" b="1" dirty="0"/>
              <a:t>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 </a:t>
            </a:r>
            <a:r>
              <a:rPr lang="ru-RU" sz="4000" b="1" dirty="0" smtClean="0"/>
              <a:t>внутреннего </a:t>
            </a:r>
            <a:r>
              <a:rPr lang="ru-RU" sz="4000" b="1" dirty="0" smtClean="0"/>
              <a:t>строения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89566"/>
            <a:ext cx="4210080" cy="505414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Как у всех </a:t>
            </a:r>
            <a:r>
              <a:rPr lang="ru-RU" sz="2800" u="sng" dirty="0" smtClean="0">
                <a:hlinkClick r:id="rId3" tooltip="Насекомые"/>
              </a:rPr>
              <a:t>насекомых</a:t>
            </a:r>
            <a:r>
              <a:rPr lang="ru-RU" sz="2800" dirty="0" smtClean="0"/>
              <a:t>, тело бабочек делится на три главных отдела: голову, грудь и брюшко. Снаружи оно защищено твёрдым </a:t>
            </a:r>
            <a:r>
              <a:rPr lang="ru-RU" sz="2800" u="sng" dirty="0" smtClean="0">
                <a:hlinkClick r:id="rId4" tooltip="Хитин"/>
              </a:rPr>
              <a:t>хитиновым</a:t>
            </a:r>
            <a:r>
              <a:rPr lang="ru-RU" sz="2800" dirty="0" smtClean="0"/>
              <a:t> покровом, образующим </a:t>
            </a:r>
            <a:r>
              <a:rPr lang="ru-RU" sz="2800" u="sng" dirty="0" smtClean="0">
                <a:hlinkClick r:id="rId5" tooltip="Экзоскелет (биология)"/>
              </a:rPr>
              <a:t>наружный скелет</a:t>
            </a:r>
            <a:r>
              <a:rPr lang="ru-RU" sz="2800" u="sng" dirty="0" smtClean="0"/>
              <a:t>.</a:t>
            </a:r>
            <a:endParaRPr lang="ru-RU" sz="2800" dirty="0"/>
          </a:p>
        </p:txBody>
      </p:sp>
      <p:pic>
        <p:nvPicPr>
          <p:cNvPr id="4098" name="Picture 2" descr="C:\Users\рамзес\Desktop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2276872"/>
            <a:ext cx="4115515" cy="30826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Внешнее </a:t>
            </a:r>
            <a:r>
              <a:rPr lang="ru-RU" dirty="0" smtClean="0"/>
              <a:t>строение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1-усики</a:t>
            </a:r>
          </a:p>
          <a:p>
            <a:r>
              <a:rPr lang="ru-RU" dirty="0" smtClean="0"/>
              <a:t>2-голова</a:t>
            </a:r>
          </a:p>
          <a:p>
            <a:r>
              <a:rPr lang="ru-RU" dirty="0" smtClean="0"/>
              <a:t>3-хоботок</a:t>
            </a:r>
          </a:p>
          <a:p>
            <a:r>
              <a:rPr lang="ru-RU" dirty="0" smtClean="0"/>
              <a:t>4-грудь</a:t>
            </a:r>
          </a:p>
          <a:p>
            <a:r>
              <a:rPr lang="ru-RU" dirty="0" smtClean="0"/>
              <a:t>5-ноги</a:t>
            </a:r>
          </a:p>
          <a:p>
            <a:r>
              <a:rPr lang="ru-RU" dirty="0" smtClean="0"/>
              <a:t>6-крылья</a:t>
            </a:r>
          </a:p>
          <a:p>
            <a:r>
              <a:rPr lang="ru-RU" dirty="0" smtClean="0"/>
              <a:t>7-брюшко.</a:t>
            </a:r>
            <a:endParaRPr lang="ru-RU" dirty="0"/>
          </a:p>
        </p:txBody>
      </p:sp>
      <p:pic>
        <p:nvPicPr>
          <p:cNvPr id="6" name="Содержимое 5" descr="image495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071934" y="1714488"/>
            <a:ext cx="4643470" cy="4643470"/>
          </a:xfrm>
        </p:spPr>
      </p:pic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Внутреннее </a:t>
            </a:r>
            <a:r>
              <a:rPr lang="ru-RU" dirty="0" smtClean="0"/>
              <a:t>строение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Бабочки имеют совершенную </a:t>
            </a:r>
            <a:r>
              <a:rPr lang="ru-RU" b="1" dirty="0" smtClean="0"/>
              <a:t>нервную систему и органы чувств</a:t>
            </a:r>
            <a:r>
              <a:rPr lang="ru-RU" dirty="0" smtClean="0"/>
              <a:t>, благодаря чему они прекрасно ориентируются в окружающей обстановке.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Внутреннее строение чешуекрылых отличается только наличием в пищеварительном тракте </a:t>
            </a:r>
            <a:r>
              <a:rPr lang="ru-RU" dirty="0" smtClean="0">
                <a:hlinkClick r:id="rId3" tooltip="Имаго"/>
              </a:rPr>
              <a:t>имаго</a:t>
            </a:r>
            <a:r>
              <a:rPr lang="ru-RU" dirty="0" smtClean="0"/>
              <a:t> пищевод расширен, образуя </a:t>
            </a:r>
            <a:r>
              <a:rPr lang="ru-RU" dirty="0" smtClean="0">
                <a:hlinkClick r:id="rId4" tooltip="Зоб (анатомия)"/>
              </a:rPr>
              <a:t>зоб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0100" y="0"/>
            <a:ext cx="7429552" cy="785818"/>
          </a:xfrm>
        </p:spPr>
        <p:txBody>
          <a:bodyPr>
            <a:normAutofit/>
          </a:bodyPr>
          <a:lstStyle/>
          <a:p>
            <a:r>
              <a:rPr lang="ru-RU" dirty="0" smtClean="0"/>
              <a:t>Внутреннее </a:t>
            </a:r>
            <a:r>
              <a:rPr lang="ru-RU" dirty="0" smtClean="0"/>
              <a:t>строение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type="body" sz="half" idx="4294967295"/>
          </p:nvPr>
        </p:nvSpPr>
        <p:spPr>
          <a:xfrm flipH="1">
            <a:off x="4071934" y="6643710"/>
            <a:ext cx="71438" cy="21429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57232"/>
            <a:ext cx="6357950" cy="242886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328612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Внутреннее строение бабочки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571876"/>
            <a:ext cx="321471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1-органы выделения</a:t>
            </a:r>
            <a:endParaRPr lang="ru-RU" sz="2600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-142908" y="4000504"/>
            <a:ext cx="457206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2-средний отдел кишечника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-357222" y="4429132"/>
            <a:ext cx="135725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3-зоб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357222" y="4857760"/>
            <a:ext cx="19288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4-сердце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-857288" y="5286388"/>
            <a:ext cx="557213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5-передний отдел кишечника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5715016"/>
            <a:ext cx="32146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6-толстый кишечник</a:t>
            </a:r>
            <a:endParaRPr lang="ru-RU" sz="2600" dirty="0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-785850" y="6143644"/>
            <a:ext cx="378618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7-половые органы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286248" y="3571876"/>
            <a:ext cx="350043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8-нервный узел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500562" y="4000504"/>
            <a:ext cx="185735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9-мозг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Стадии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929718" cy="2828932"/>
          </a:xfrm>
        </p:spPr>
        <p:txBody>
          <a:bodyPr>
            <a:normAutofit fontScale="92500" lnSpcReduction="20000"/>
          </a:bodyPr>
          <a:lstStyle/>
          <a:p>
            <a:r>
              <a:rPr lang="ru-RU" sz="3200" dirty="0" smtClean="0"/>
              <a:t>Бабочки относятся к насекомым с полным превращением, или </a:t>
            </a:r>
            <a:r>
              <a:rPr lang="ru-RU" sz="3200" dirty="0" err="1" smtClean="0"/>
              <a:t>голометаморфозом</a:t>
            </a:r>
            <a:r>
              <a:rPr lang="ru-RU" sz="3200" dirty="0" smtClean="0"/>
              <a:t>. Их жизненный цикл включает четыре фазы:</a:t>
            </a:r>
          </a:p>
          <a:p>
            <a:r>
              <a:rPr lang="ru-RU" sz="3200" dirty="0" smtClean="0"/>
              <a:t>1.Яйцо</a:t>
            </a:r>
            <a:br>
              <a:rPr lang="ru-RU" sz="3200" dirty="0" smtClean="0"/>
            </a:br>
            <a:r>
              <a:rPr lang="ru-RU" sz="3200" dirty="0" smtClean="0"/>
              <a:t>2.Личинка (гусеница)</a:t>
            </a:r>
            <a:br>
              <a:rPr lang="ru-RU" sz="3200" dirty="0" smtClean="0"/>
            </a:br>
            <a:r>
              <a:rPr lang="ru-RU" sz="3200" dirty="0" smtClean="0"/>
              <a:t>3.Куколка</a:t>
            </a:r>
            <a:br>
              <a:rPr lang="ru-RU" sz="3200" dirty="0" smtClean="0"/>
            </a:br>
            <a:r>
              <a:rPr lang="ru-RU" sz="3200" dirty="0" smtClean="0"/>
              <a:t>4.Взрослое насекомое (имаго)</a:t>
            </a:r>
          </a:p>
        </p:txBody>
      </p:sp>
      <p:pic>
        <p:nvPicPr>
          <p:cNvPr id="5" name="Рисунок 4" descr="0016-026-Razvitie-zemnovodn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4357694"/>
            <a:ext cx="6929486" cy="2500306"/>
          </a:xfrm>
          <a:prstGeom prst="rect">
            <a:avLst/>
          </a:prstGeom>
        </p:spPr>
      </p:pic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15" y="188640"/>
            <a:ext cx="9122083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Значение в природе и жизни </a:t>
            </a:r>
            <a:r>
              <a:rPr lang="ru-RU" b="1" dirty="0" smtClean="0"/>
              <a:t>человека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00174"/>
            <a:ext cx="5857884" cy="5357826"/>
          </a:xfrm>
        </p:spPr>
        <p:txBody>
          <a:bodyPr/>
          <a:lstStyle/>
          <a:p>
            <a:r>
              <a:rPr lang="ru-RU" dirty="0" smtClean="0"/>
              <a:t>Роль бабочек заключается в том, что они являются неотъемлемыми участниками </a:t>
            </a:r>
            <a:r>
              <a:rPr lang="ru-RU" u="sng" dirty="0" smtClean="0">
                <a:hlinkClick r:id="rId3" tooltip="Пищевая цепь"/>
              </a:rPr>
              <a:t>пищевых цепей</a:t>
            </a:r>
            <a:r>
              <a:rPr lang="ru-RU" u="sng" dirty="0" smtClean="0"/>
              <a:t>. </a:t>
            </a:r>
            <a:r>
              <a:rPr lang="ru-RU" dirty="0" smtClean="0"/>
              <a:t>Личинки и куколки являются звеньями в питании. Бабочки также выступают </a:t>
            </a:r>
            <a:r>
              <a:rPr lang="ru-RU" u="sng" dirty="0" smtClean="0">
                <a:hlinkClick r:id="rId4" tooltip="Опыление"/>
              </a:rPr>
              <a:t>опылителями</a:t>
            </a:r>
            <a:r>
              <a:rPr lang="ru-RU" dirty="0" smtClean="0"/>
              <a:t> многих видов </a:t>
            </a:r>
            <a:r>
              <a:rPr lang="ru-RU" u="sng" dirty="0" smtClean="0">
                <a:hlinkClick r:id="rId5" tooltip="Цветковые растения"/>
              </a:rPr>
              <a:t>цветковых растений</a:t>
            </a:r>
            <a:r>
              <a:rPr lang="ru-RU" u="sng" dirty="0" smtClean="0"/>
              <a:t>.</a:t>
            </a:r>
            <a:r>
              <a:rPr lang="ru-RU" dirty="0" smtClean="0"/>
              <a:t> Взрослые особи — важные опылители цветковых растений.</a:t>
            </a:r>
            <a:endParaRPr lang="ru-RU" dirty="0"/>
          </a:p>
        </p:txBody>
      </p:sp>
      <p:pic>
        <p:nvPicPr>
          <p:cNvPr id="5" name="Рисунок 4" descr="butterflies_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19724" y="1571612"/>
            <a:ext cx="3524275" cy="26432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5008" y="4143380"/>
            <a:ext cx="4000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Бабочка, опыляющая цветок.</a:t>
            </a:r>
          </a:p>
        </p:txBody>
      </p:sp>
    </p:spTree>
  </p:cSld>
  <p:clrMapOvr>
    <a:masterClrMapping/>
  </p:clrMapOvr>
  <p:transition spd="slow"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1">
      <a:dk1>
        <a:srgbClr val="E59CA4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199</TotalTime>
  <Words>268</Words>
  <Application>Microsoft Office PowerPoint</Application>
  <PresentationFormat>Экран (4:3)</PresentationFormat>
  <Paragraphs>58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Обычная</vt:lpstr>
      <vt:lpstr>Чешуекрылые (бабочки) </vt:lpstr>
      <vt:lpstr>Среда обитания</vt:lpstr>
      <vt:lpstr>Характерные черты</vt:lpstr>
      <vt:lpstr>Особенности внешнего   и внутреннего строения</vt:lpstr>
      <vt:lpstr>Внешнее строение</vt:lpstr>
      <vt:lpstr>Внутреннее строение</vt:lpstr>
      <vt:lpstr>Внутреннее строение</vt:lpstr>
      <vt:lpstr>Стадии развития</vt:lpstr>
      <vt:lpstr>Значение в природе и жизни человека</vt:lpstr>
      <vt:lpstr>Многообразие.</vt:lpstr>
      <vt:lpstr>Это интересно!</vt:lpstr>
      <vt:lpstr>Это интересно!</vt:lpstr>
      <vt:lpstr>Это интересно!</vt:lpstr>
      <vt:lpstr>Мир бабочек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на тему: «Чешуекрылые (бабочки)»</dc:title>
  <dc:creator>рамзес</dc:creator>
  <cp:lastModifiedBy>Лена</cp:lastModifiedBy>
  <cp:revision>23</cp:revision>
  <dcterms:created xsi:type="dcterms:W3CDTF">2014-03-11T14:18:55Z</dcterms:created>
  <dcterms:modified xsi:type="dcterms:W3CDTF">2014-04-06T10:42:47Z</dcterms:modified>
</cp:coreProperties>
</file>