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2" autoAdjust="0"/>
    <p:restoredTop sz="94660"/>
  </p:normalViewPr>
  <p:slideViewPr>
    <p:cSldViewPr>
      <p:cViewPr varScale="1">
        <p:scale>
          <a:sx n="84" d="100"/>
          <a:sy n="84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9B4B61-3A0F-46D7-8535-1304EDF85F3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E4968DD-7600-4D38-B2FB-C202B0FFFF36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584176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chemeClr val="tx1"/>
                </a:solidFill>
              </a:rPr>
              <a:t>Лесостепи</a:t>
            </a:r>
            <a:endParaRPr lang="ru-RU" sz="96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7620000" cy="4810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475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4402832" cy="4572000"/>
          </a:xfrm>
        </p:spPr>
        <p:txBody>
          <a:bodyPr>
            <a:normAutofit fontScale="77500" lnSpcReduction="20000"/>
          </a:bodyPr>
          <a:lstStyle/>
          <a:p>
            <a:pPr>
              <a:buClr>
                <a:srgbClr val="FFC000"/>
              </a:buClr>
              <a:buSzPct val="106000"/>
            </a:pPr>
            <a:r>
              <a:rPr lang="ru-RU" dirty="0"/>
              <a:t>Природные ландшафты лесостепи подвергались очень сильному и длительному антропогенному воздействию, главным образом из-за плодородных почв. </a:t>
            </a:r>
            <a:endParaRPr lang="ru-RU" dirty="0" smtClean="0"/>
          </a:p>
          <a:p>
            <a:pPr>
              <a:buClr>
                <a:srgbClr val="FFC000"/>
              </a:buClr>
              <a:buSzPct val="105000"/>
            </a:pPr>
            <a:r>
              <a:rPr lang="ru-RU" dirty="0" smtClean="0"/>
              <a:t>Местами </a:t>
            </a:r>
            <a:r>
              <a:rPr lang="ru-RU" dirty="0"/>
              <a:t>ещё можно встретить отдельные уцелевшие участки лесостепи (см. Красноярская лесостепь</a:t>
            </a:r>
            <a:r>
              <a:rPr lang="ru-RU" dirty="0" smtClean="0"/>
              <a:t>).</a:t>
            </a:r>
          </a:p>
          <a:p>
            <a:pPr>
              <a:buClr>
                <a:srgbClr val="FFC000"/>
              </a:buClr>
              <a:buSzPct val="103000"/>
            </a:pPr>
            <a:r>
              <a:rPr lang="ru-RU" dirty="0" smtClean="0"/>
              <a:t>Для </a:t>
            </a:r>
            <a:r>
              <a:rPr lang="ru-RU" dirty="0"/>
              <a:t>охраны и изучения лесостепи созданы национальные парки и заповедники, в том числе Приволжская лесостепь, </a:t>
            </a:r>
            <a:r>
              <a:rPr lang="ru-RU" dirty="0" err="1"/>
              <a:t>Галичья</a:t>
            </a:r>
            <a:r>
              <a:rPr lang="ru-RU" dirty="0"/>
              <a:t> гора, </a:t>
            </a:r>
            <a:r>
              <a:rPr lang="ru-RU" dirty="0" err="1"/>
              <a:t>Воронинский</a:t>
            </a:r>
            <a:r>
              <a:rPr lang="ru-RU" dirty="0"/>
              <a:t> заповедник и др.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 и пути их решения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410445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43350"/>
            <a:ext cx="4176713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1.	Учебник по географии 8 класс (В.П. Дронов, И.И. Баринова, В.Я. Ром, А.А.  </a:t>
            </a:r>
            <a:r>
              <a:rPr lang="ru-RU" dirty="0" err="1"/>
              <a:t>Лобжанидзе</a:t>
            </a:r>
            <a:r>
              <a:rPr lang="ru-RU" dirty="0"/>
              <a:t>.)</a:t>
            </a:r>
          </a:p>
          <a:p>
            <a:pPr marL="0" indent="0">
              <a:buNone/>
            </a:pPr>
            <a:r>
              <a:rPr lang="ru-RU" dirty="0"/>
              <a:t>2.	http://www.omsktfi.ru/component/content/article/26.html</a:t>
            </a:r>
          </a:p>
          <a:p>
            <a:pPr marL="0" indent="0">
              <a:buNone/>
            </a:pPr>
            <a:r>
              <a:rPr lang="ru-RU" dirty="0"/>
              <a:t>3.	http://ru.wikipedia.org/wiki/%D0%9B%D0%B5%D1%81%D0%BE%D1%81%D1%82%D0%B5%D0%BF%D1%8C</a:t>
            </a:r>
          </a:p>
          <a:p>
            <a:pPr marL="0" indent="0">
              <a:buNone/>
            </a:pPr>
            <a:r>
              <a:rPr lang="ru-RU" dirty="0"/>
              <a:t>4.	http://www.geo-site.ru/index.php/2011-01-09-16-50-20/71-2011-01-05-09-19-35/618-lesostep.html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Список литературы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01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1628800"/>
            <a:ext cx="4104456" cy="5229200"/>
          </a:xfrm>
        </p:spPr>
        <p:txBody>
          <a:bodyPr>
            <a:normAutofit fontScale="70000" lnSpcReduction="20000"/>
          </a:bodyPr>
          <a:lstStyle/>
          <a:p>
            <a:pPr lvl="1"/>
            <a:endParaRPr lang="ru-RU" dirty="0" smtClean="0"/>
          </a:p>
          <a:p>
            <a:pPr lvl="1">
              <a:buClr>
                <a:srgbClr val="FFC000"/>
              </a:buClr>
              <a:buSzPct val="98000"/>
            </a:pPr>
            <a:r>
              <a:rPr lang="ru-RU" dirty="0" smtClean="0"/>
              <a:t>Географическое </a:t>
            </a:r>
            <a:r>
              <a:rPr lang="ru-RU" dirty="0"/>
              <a:t>положение В Евразии лесостепи протягиваются сплошной полосой с запада на восток от восточных предгорий Карпат до Алтая. </a:t>
            </a:r>
            <a:endParaRPr lang="ru-RU" dirty="0" smtClean="0"/>
          </a:p>
          <a:p>
            <a:pPr lvl="1">
              <a:buClr>
                <a:srgbClr val="FFC000"/>
              </a:buClr>
              <a:buSzPct val="99000"/>
              <a:buFont typeface="Arial" pitchFamily="34" charset="0"/>
              <a:buChar char="•"/>
            </a:pPr>
            <a:endParaRPr lang="ru-RU" dirty="0" smtClean="0"/>
          </a:p>
          <a:p>
            <a:pPr lvl="1">
              <a:buClr>
                <a:srgbClr val="FFC000"/>
              </a:buClr>
              <a:buSzPct val="99000"/>
            </a:pPr>
            <a:r>
              <a:rPr lang="ru-RU" dirty="0" smtClean="0"/>
              <a:t>В </a:t>
            </a:r>
            <a:r>
              <a:rPr lang="ru-RU" dirty="0"/>
              <a:t>России граница с лесной зоной проходит через такие города как Курск, Казань. Западнее и восточнее этой полосы непрерывное простирание лесостепи нарушено влиянием гор</a:t>
            </a:r>
            <a:r>
              <a:rPr lang="ru-RU" dirty="0" smtClean="0"/>
              <a:t>.</a:t>
            </a:r>
          </a:p>
          <a:p>
            <a:pPr lvl="1">
              <a:buClr>
                <a:srgbClr val="FFC000"/>
              </a:buClr>
              <a:buSzPct val="98000"/>
            </a:pPr>
            <a:r>
              <a:rPr lang="ru-RU" dirty="0" smtClean="0"/>
              <a:t>Отдельные </a:t>
            </a:r>
            <a:r>
              <a:rPr lang="ru-RU" dirty="0"/>
              <a:t>участки </a:t>
            </a:r>
            <a:r>
              <a:rPr lang="ru-RU" dirty="0" err="1"/>
              <a:t>лесостепей</a:t>
            </a:r>
            <a:r>
              <a:rPr lang="ru-RU" dirty="0"/>
              <a:t> располагаются в пределах </a:t>
            </a:r>
            <a:r>
              <a:rPr lang="ru-RU" dirty="0" err="1"/>
              <a:t>Среднедунайской</a:t>
            </a:r>
            <a:r>
              <a:rPr lang="ru-RU" dirty="0"/>
              <a:t> равнины, ряда межгорных котловин Южной Сибири, Северного Казахстана и на Дальнем Востоке.</a:t>
            </a:r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174" y="1556792"/>
            <a:ext cx="4077281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481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4186808" cy="4572000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FFC000"/>
              </a:buClr>
              <a:buSzPct val="100000"/>
            </a:pPr>
            <a:r>
              <a:rPr lang="ru-RU" sz="1800" dirty="0"/>
              <a:t>. Годовое количество Климат  лесостепи, как правило, умеренно-континентальный. осадков 600 мм в год. </a:t>
            </a:r>
            <a:endParaRPr lang="ru-RU" sz="1800" dirty="0" smtClean="0"/>
          </a:p>
          <a:p>
            <a:pPr>
              <a:buClr>
                <a:srgbClr val="FFC000"/>
              </a:buClr>
              <a:buSzPct val="99000"/>
            </a:pPr>
            <a:r>
              <a:rPr lang="ru-RU" sz="1800" dirty="0"/>
              <a:t>Абсолютный минимум в зоне лесостепи обычно равен −36… −40 </a:t>
            </a:r>
            <a:r>
              <a:rPr lang="ru-RU" sz="1800" dirty="0" smtClean="0"/>
              <a:t>градусов.</a:t>
            </a:r>
          </a:p>
          <a:p>
            <a:endParaRPr lang="ru-RU" sz="1800" dirty="0" smtClean="0"/>
          </a:p>
          <a:p>
            <a:pPr>
              <a:buClr>
                <a:srgbClr val="FFC000"/>
              </a:buClr>
              <a:buSzPct val="98000"/>
            </a:pPr>
            <a:r>
              <a:rPr lang="ru-RU" sz="1800" dirty="0"/>
              <a:t>Лето более продолжительное и жаркое, чем в лесостепной и лесной зонах. Средняя температура июля +22... +23,5°С (жара местами достигает +40°С</a:t>
            </a:r>
            <a:r>
              <a:rPr lang="ru-RU" sz="1800" dirty="0" smtClean="0"/>
              <a:t>).</a:t>
            </a:r>
          </a:p>
          <a:p>
            <a:endParaRPr lang="ru-RU" sz="1800" dirty="0" smtClean="0"/>
          </a:p>
          <a:p>
            <a:pPr>
              <a:buClr>
                <a:srgbClr val="FFC000"/>
              </a:buClr>
              <a:buSzPct val="99000"/>
            </a:pPr>
            <a:r>
              <a:rPr lang="ru-RU" sz="1800" dirty="0" smtClean="0"/>
              <a:t>Относительная </a:t>
            </a:r>
            <a:r>
              <a:rPr lang="ru-RU" sz="1800" dirty="0"/>
              <a:t>влажность воздуха летом бывает около 4050%. Погода стоит сухая, солнечная.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</a:t>
            </a:r>
            <a:r>
              <a:rPr lang="ru-RU" dirty="0" smtClean="0"/>
              <a:t>Климат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340768"/>
            <a:ext cx="3182937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89852"/>
            <a:ext cx="3038920" cy="2019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65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3250704" cy="4572000"/>
          </a:xfrm>
        </p:spPr>
        <p:txBody>
          <a:bodyPr/>
          <a:lstStyle/>
          <a:p>
            <a:pPr>
              <a:buClr>
                <a:srgbClr val="FFC000"/>
              </a:buClr>
              <a:buSzPct val="100000"/>
            </a:pPr>
            <a:r>
              <a:rPr lang="ru-RU" dirty="0"/>
              <a:t>Почвы под </a:t>
            </a:r>
            <a:r>
              <a:rPr lang="ru-RU" dirty="0" err="1"/>
              <a:t>лесостепями</a:t>
            </a:r>
            <a:r>
              <a:rPr lang="ru-RU" dirty="0"/>
              <a:t> — серые лесные (под лесными массивами) и черноземы (под степными районами)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Почва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026" y="1844824"/>
            <a:ext cx="4932363" cy="706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157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700808"/>
            <a:ext cx="3538736" cy="4572000"/>
          </a:xfrm>
        </p:spPr>
        <p:txBody>
          <a:bodyPr>
            <a:normAutofit fontScale="70000" lnSpcReduction="20000"/>
          </a:bodyPr>
          <a:lstStyle/>
          <a:p>
            <a:pPr>
              <a:buClr>
                <a:srgbClr val="FFC000"/>
              </a:buClr>
              <a:buSzPct val="99000"/>
            </a:pPr>
            <a:r>
              <a:rPr lang="ru-RU" dirty="0"/>
              <a:t>Характерно сложное чередование на водоразделах живописных массивов лиственных лесов с участками разнотравных степей. </a:t>
            </a:r>
            <a:r>
              <a:rPr lang="ru-RU" dirty="0" smtClean="0"/>
              <a:t> </a:t>
            </a:r>
          </a:p>
          <a:p>
            <a:pPr>
              <a:buClr>
                <a:srgbClr val="FFC000"/>
              </a:buClr>
              <a:buSzPct val="99000"/>
            </a:pPr>
            <a:endParaRPr lang="ru-RU" dirty="0" smtClean="0"/>
          </a:p>
          <a:p>
            <a:pPr>
              <a:buClr>
                <a:srgbClr val="FFC000"/>
              </a:buClr>
              <a:buSzPct val="99000"/>
            </a:pPr>
            <a:r>
              <a:rPr lang="ru-RU" dirty="0" smtClean="0"/>
              <a:t>В</a:t>
            </a:r>
            <a:r>
              <a:rPr lang="ru-RU" dirty="0"/>
              <a:t> Европе и в Европейской части России типичны светлые широколиственные леса из дуба, липы, каштана, ясеня и др. Встречаются также </a:t>
            </a:r>
            <a:r>
              <a:rPr lang="ru-RU" dirty="0" err="1"/>
              <a:t>байрачные</a:t>
            </a:r>
            <a:r>
              <a:rPr lang="ru-RU" dirty="0"/>
              <a:t> леса. </a:t>
            </a:r>
            <a:endParaRPr lang="ru-RU" dirty="0" smtClean="0"/>
          </a:p>
          <a:p>
            <a:pPr>
              <a:buClr>
                <a:srgbClr val="FFC000"/>
              </a:buClr>
              <a:buSzPct val="99000"/>
            </a:pPr>
            <a:endParaRPr lang="ru-RU" dirty="0" smtClean="0"/>
          </a:p>
          <a:p>
            <a:pPr>
              <a:buClr>
                <a:srgbClr val="FFC000"/>
              </a:buClr>
              <a:buSzPct val="99000"/>
            </a:pPr>
            <a:r>
              <a:rPr lang="ru-RU" dirty="0" smtClean="0"/>
              <a:t>В</a:t>
            </a:r>
            <a:r>
              <a:rPr lang="ru-RU" dirty="0"/>
              <a:t> Сибири распространены островные мелколиственные березово-осиновые колки.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Растительность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1700808"/>
            <a:ext cx="5310187" cy="406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700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620688"/>
            <a:ext cx="4040188" cy="864095"/>
          </a:xfrm>
        </p:spPr>
        <p:txBody>
          <a:bodyPr/>
          <a:lstStyle/>
          <a:p>
            <a:r>
              <a:rPr lang="ru-RU" sz="3600" dirty="0" smtClean="0"/>
              <a:t>           ЛИПА</a:t>
            </a:r>
            <a:endParaRPr lang="ru-RU" sz="3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16832"/>
            <a:ext cx="4038600" cy="468052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788" y="1916832"/>
            <a:ext cx="4038600" cy="4752528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8200" y="764704"/>
            <a:ext cx="4040188" cy="720080"/>
          </a:xfrm>
        </p:spPr>
        <p:txBody>
          <a:bodyPr/>
          <a:lstStyle/>
          <a:p>
            <a:r>
              <a:rPr lang="ru-RU" sz="3600" dirty="0" smtClean="0"/>
              <a:t>         КАШТАН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2370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3898776" cy="4572000"/>
          </a:xfrm>
        </p:spPr>
        <p:txBody>
          <a:bodyPr>
            <a:normAutofit fontScale="85000" lnSpcReduction="10000"/>
          </a:bodyPr>
          <a:lstStyle/>
          <a:p>
            <a:pPr>
              <a:buClr>
                <a:srgbClr val="FFC000"/>
              </a:buClr>
              <a:buSzPct val="102000"/>
            </a:pPr>
            <a:r>
              <a:rPr lang="ru-RU" dirty="0"/>
              <a:t>В лесостепи нет особых, свойственных только ей видов животных. </a:t>
            </a:r>
            <a:endParaRPr lang="ru-RU" dirty="0" smtClean="0"/>
          </a:p>
          <a:p>
            <a:pPr>
              <a:buClr>
                <a:srgbClr val="FFC000"/>
              </a:buClr>
              <a:buSzPct val="102000"/>
            </a:pPr>
            <a:r>
              <a:rPr lang="ru-RU" dirty="0" smtClean="0"/>
              <a:t>Типично </a:t>
            </a:r>
            <a:r>
              <a:rPr lang="ru-RU" dirty="0"/>
              <a:t>степные виды (суслик, сурок, дрофа и др.) сочетаются и сосуществуют здесь с типично лесными представителями (белка, куница, лось) и тому подобное. </a:t>
            </a:r>
            <a:endParaRPr lang="ru-RU" dirty="0" smtClean="0"/>
          </a:p>
          <a:p>
            <a:pPr>
              <a:buClr>
                <a:srgbClr val="FFC000"/>
              </a:buClr>
              <a:buSzPct val="102000"/>
            </a:pPr>
            <a:r>
              <a:rPr lang="ru-RU" dirty="0" smtClean="0"/>
              <a:t>Видовой </a:t>
            </a:r>
            <a:r>
              <a:rPr lang="ru-RU" dirty="0"/>
              <a:t>состав меняется от степного к лесному при движении на север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Животный мир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08117"/>
            <a:ext cx="4383955" cy="4097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28543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39552" y="620688"/>
            <a:ext cx="4040188" cy="576064"/>
          </a:xfrm>
        </p:spPr>
        <p:txBody>
          <a:bodyPr/>
          <a:lstStyle/>
          <a:p>
            <a:r>
              <a:rPr lang="ru-RU" dirty="0" smtClean="0"/>
              <a:t>          СУСЛИК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flipV="1">
            <a:off x="457200" y="-387424"/>
            <a:ext cx="8229600" cy="5428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716016" y="260648"/>
            <a:ext cx="4040188" cy="936104"/>
          </a:xfrm>
        </p:spPr>
        <p:txBody>
          <a:bodyPr/>
          <a:lstStyle/>
          <a:p>
            <a:r>
              <a:rPr lang="ru-RU" dirty="0" smtClean="0"/>
              <a:t>             БЕЛКА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56792"/>
            <a:ext cx="3475961" cy="432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724979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380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3538736" cy="45720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FFC000"/>
              </a:buClr>
              <a:buSzPct val="101000"/>
              <a:buFont typeface="Wingdings" pitchFamily="2" charset="2"/>
              <a:buChar char="Ø"/>
            </a:pPr>
            <a:r>
              <a:rPr lang="ru-RU" dirty="0"/>
              <a:t>Природа лесостепной зоны очень сильно изменена хозяйственной деятельностью человека. </a:t>
            </a:r>
            <a:endParaRPr lang="ru-RU" dirty="0" smtClean="0"/>
          </a:p>
          <a:p>
            <a:pPr>
              <a:buClr>
                <a:srgbClr val="FFC000"/>
              </a:buClr>
              <a:buSzPct val="101000"/>
              <a:buFont typeface="Wingdings" pitchFamily="2" charset="2"/>
              <a:buChar char="Ø"/>
            </a:pPr>
            <a:r>
              <a:rPr lang="ru-RU" dirty="0"/>
              <a:t>В Европе </a:t>
            </a:r>
            <a:r>
              <a:rPr lang="ru-RU" dirty="0" err="1"/>
              <a:t>распаханность</a:t>
            </a:r>
            <a:r>
              <a:rPr lang="ru-RU" dirty="0"/>
              <a:t> зоны достигает 80%. </a:t>
            </a:r>
          </a:p>
          <a:p>
            <a:pPr>
              <a:buClr>
                <a:srgbClr val="FFC000"/>
              </a:buClr>
              <a:buSzPct val="101000"/>
              <a:buFont typeface="Wingdings" pitchFamily="2" charset="2"/>
              <a:buChar char="Ø"/>
            </a:pPr>
            <a:r>
              <a:rPr lang="ru-RU" dirty="0"/>
              <a:t>Так как здесь плодородные почвы, то в данной зоне выращивают пшеницу, кукурузу, подсолнечник, сахарную свеклу и другие культуры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Хозяйственная деятельность человека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839" y="1196752"/>
            <a:ext cx="304165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7" y="2492896"/>
            <a:ext cx="3206750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21088"/>
            <a:ext cx="345638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35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56</TotalTime>
  <Words>266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Лесостепи</vt:lpstr>
      <vt:lpstr>Географическое положение</vt:lpstr>
      <vt:lpstr>                            Климат</vt:lpstr>
      <vt:lpstr>                         Почва</vt:lpstr>
      <vt:lpstr>                   Растительность</vt:lpstr>
      <vt:lpstr>Презентация PowerPoint</vt:lpstr>
      <vt:lpstr>                Животный мир </vt:lpstr>
      <vt:lpstr>Презентация PowerPoint</vt:lpstr>
      <vt:lpstr>Хозяйственная деятельность человека</vt:lpstr>
      <vt:lpstr>Проблемы и пути их решения </vt:lpstr>
      <vt:lpstr>           Список литературы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Лесостепи.</dc:title>
  <dc:creator>user</dc:creator>
  <cp:lastModifiedBy>Лена</cp:lastModifiedBy>
  <cp:revision>7</cp:revision>
  <dcterms:created xsi:type="dcterms:W3CDTF">2014-03-06T10:43:12Z</dcterms:created>
  <dcterms:modified xsi:type="dcterms:W3CDTF">2014-04-06T10:49:16Z</dcterms:modified>
</cp:coreProperties>
</file>