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Diapositiva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9C1C-C82D-42E4-A9A8-AF1210A3B78A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8652-4159-404F-82BA-7AF79D9CD8D1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2" descr="http://www.nzhypnosis.com/heart-ecg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4000" y="1844824"/>
            <a:ext cx="3995935" cy="95484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9C1C-C82D-42E4-A9A8-AF1210A3B78A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8652-4159-404F-82BA-7AF79D9CD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9C1C-C82D-42E4-A9A8-AF1210A3B78A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8652-4159-404F-82BA-7AF79D9CD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19672" y="0"/>
            <a:ext cx="7067128" cy="1124744"/>
          </a:xfrm>
          <a:ln>
            <a:noFill/>
          </a:ln>
          <a:effectLst>
            <a:glow rad="228600">
              <a:schemeClr val="bg1">
                <a:lumMod val="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lvl1pPr algn="l">
              <a:defRPr sz="3800" b="0" cap="none" spc="0">
                <a:ln>
                  <a:noFill/>
                </a:ln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</a:effectLst>
                <a:latin typeface="Century Gothic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just">
              <a:defRPr sz="2700">
                <a:solidFill>
                  <a:schemeClr val="accent6">
                    <a:lumMod val="40000"/>
                    <a:lumOff val="60000"/>
                  </a:schemeClr>
                </a:solidFill>
                <a:latin typeface="Century Gothic" pitchFamily="34" charset="0"/>
              </a:defRPr>
            </a:lvl1pPr>
            <a:lvl2pPr algn="just">
              <a:defRPr sz="2500">
                <a:solidFill>
                  <a:schemeClr val="accent6">
                    <a:lumMod val="40000"/>
                    <a:lumOff val="60000"/>
                  </a:schemeClr>
                </a:solidFill>
                <a:latin typeface="Century Gothic" pitchFamily="34" charset="0"/>
              </a:defRPr>
            </a:lvl2pPr>
            <a:lvl3pPr algn="just">
              <a:defRPr>
                <a:solidFill>
                  <a:schemeClr val="accent6">
                    <a:lumMod val="40000"/>
                    <a:lumOff val="60000"/>
                  </a:schemeClr>
                </a:solidFill>
                <a:latin typeface="Century Gothic" pitchFamily="34" charset="0"/>
              </a:defRPr>
            </a:lvl3pPr>
            <a:lvl4pPr algn="just">
              <a:defRPr>
                <a:solidFill>
                  <a:schemeClr val="accent6">
                    <a:lumMod val="40000"/>
                    <a:lumOff val="60000"/>
                  </a:schemeClr>
                </a:solidFill>
                <a:latin typeface="Century Gothic" pitchFamily="34" charset="0"/>
              </a:defRPr>
            </a:lvl4pPr>
            <a:lvl5pPr algn="just">
              <a:defRPr>
                <a:solidFill>
                  <a:schemeClr val="accent6">
                    <a:lumMod val="40000"/>
                    <a:lumOff val="60000"/>
                  </a:schemeClr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9C1C-C82D-42E4-A9A8-AF1210A3B78A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8652-4159-404F-82BA-7AF79D9CD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9C1C-C82D-42E4-A9A8-AF1210A3B78A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8652-4159-404F-82BA-7AF79D9CD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9C1C-C82D-42E4-A9A8-AF1210A3B78A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8652-4159-404F-82BA-7AF79D9CD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9C1C-C82D-42E4-A9A8-AF1210A3B78A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8652-4159-404F-82BA-7AF79D9CD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9C1C-C82D-42E4-A9A8-AF1210A3B78A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8652-4159-404F-82BA-7AF79D9CD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9C1C-C82D-42E4-A9A8-AF1210A3B78A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8652-4159-404F-82BA-7AF79D9CD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9C1C-C82D-42E4-A9A8-AF1210A3B78A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8652-4159-404F-82BA-7AF79D9CD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9C1C-C82D-42E4-A9A8-AF1210A3B78A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8652-4159-404F-82BA-7AF79D9CD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Diapositiva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</p:spPr>
      </p:pic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Haga clic para modificar el estilo de título del patrón</a:t>
            </a:r>
            <a:endParaRPr lang="ru-RU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Haga clic para modificar el estilo de texto del patrón</a:t>
            </a:r>
          </a:p>
          <a:p>
            <a:pPr lvl="1"/>
            <a:r>
              <a:rPr lang="ru-RU" smtClean="0"/>
              <a:t>Segundo nivel</a:t>
            </a:r>
          </a:p>
          <a:p>
            <a:pPr lvl="2"/>
            <a:r>
              <a:rPr lang="ru-RU" smtClean="0"/>
              <a:t>Tercer nivel</a:t>
            </a:r>
          </a:p>
          <a:p>
            <a:pPr lvl="3"/>
            <a:r>
              <a:rPr lang="ru-RU" smtClean="0"/>
              <a:t>Cuarto nivel</a:t>
            </a:r>
          </a:p>
          <a:p>
            <a:pPr lvl="4"/>
            <a:r>
              <a:rPr lang="ru-RU" smtClean="0"/>
              <a:t>Quinto nivel</a:t>
            </a:r>
            <a:endParaRPr lang="ru-RU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B9C1C-C82D-42E4-A9A8-AF1210A3B78A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078652-4159-404F-82BA-7AF79D9CD8D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ll dir="l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86116" y="3357562"/>
            <a:ext cx="5857884" cy="3500439"/>
          </a:xfrm>
        </p:spPr>
        <p:txBody>
          <a:bodyPr>
            <a:normAutofit/>
          </a:bodyPr>
          <a:lstStyle/>
          <a:p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Взаимосвязь кровообращения </a:t>
            </a:r>
            <a:b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и дыхания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pull dir="l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9144000" cy="6643710"/>
          </a:xfrm>
          <a:solidFill>
            <a:schemeClr val="tx1"/>
          </a:solidFill>
        </p:spPr>
        <p:txBody>
          <a:bodyPr>
            <a:normAutofit/>
          </a:bodyPr>
          <a:lstStyle/>
          <a:p>
            <a:pPr marL="514350" indent="-160338" algn="l">
              <a:buNone/>
            </a:pPr>
            <a:r>
              <a:rPr lang="ru-RU" sz="3200" b="1" dirty="0" smtClean="0"/>
              <a:t>9. Что относится к малому кругу кровообращения:</a:t>
            </a:r>
          </a:p>
          <a:p>
            <a:pPr marL="514350" indent="-160338">
              <a:buNone/>
            </a:pPr>
            <a:r>
              <a:rPr lang="ru-RU" sz="3200" dirty="0" smtClean="0"/>
              <a:t>А) правый желудочек</a:t>
            </a:r>
          </a:p>
          <a:p>
            <a:pPr marL="514350" indent="-160338" algn="l">
              <a:buNone/>
            </a:pPr>
            <a:r>
              <a:rPr lang="ru-RU" sz="3200" dirty="0" smtClean="0"/>
              <a:t>Б) левый желудочек</a:t>
            </a:r>
          </a:p>
          <a:p>
            <a:pPr marL="514350" indent="-160338">
              <a:buNone/>
            </a:pPr>
            <a:r>
              <a:rPr lang="ru-RU" sz="3200" dirty="0" smtClean="0"/>
              <a:t>В) правое предсердие</a:t>
            </a:r>
          </a:p>
          <a:p>
            <a:pPr marL="514350" indent="-160338">
              <a:buNone/>
            </a:pPr>
            <a:r>
              <a:rPr lang="ru-RU" sz="3200" dirty="0" smtClean="0"/>
              <a:t>Г) левое предсердие</a:t>
            </a:r>
          </a:p>
          <a:p>
            <a:pPr marL="514350" indent="-160338">
              <a:buNone/>
            </a:pPr>
            <a:r>
              <a:rPr lang="ru-RU" sz="3200" dirty="0" smtClean="0"/>
              <a:t>Д) лёгочная вена</a:t>
            </a:r>
          </a:p>
          <a:p>
            <a:pPr marL="514350" indent="-160338">
              <a:buNone/>
            </a:pPr>
            <a:r>
              <a:rPr lang="ru-RU" sz="3200" dirty="0" smtClean="0"/>
              <a:t>Е) верхняя полая вена</a:t>
            </a:r>
          </a:p>
          <a:p>
            <a:pPr marL="514350" indent="-160338">
              <a:buNone/>
            </a:pPr>
            <a:r>
              <a:rPr lang="ru-RU" sz="3200" dirty="0" smtClean="0"/>
              <a:t>Ж) брюшная аорта</a:t>
            </a:r>
          </a:p>
          <a:p>
            <a:pPr marL="514350" indent="-160338">
              <a:buNone/>
            </a:pPr>
            <a:r>
              <a:rPr lang="ru-RU" sz="3200" dirty="0" smtClean="0"/>
              <a:t>З) легочная артерия</a:t>
            </a:r>
          </a:p>
          <a:p>
            <a:pPr marL="514350" indent="-160338">
              <a:buNone/>
            </a:pPr>
            <a:r>
              <a:rPr lang="ru-RU" sz="3200" dirty="0" smtClean="0"/>
              <a:t>И) нижняя полая вена</a:t>
            </a:r>
            <a:endParaRPr lang="ru-RU" sz="3200" dirty="0"/>
          </a:p>
        </p:txBody>
      </p:sp>
    </p:spTree>
  </p:cSld>
  <p:clrMapOvr>
    <a:masterClrMapping/>
  </p:clrMapOvr>
  <p:transition>
    <p:pull dir="l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85926"/>
          </a:xfrm>
        </p:spPr>
        <p:txBody>
          <a:bodyPr/>
          <a:lstStyle/>
          <a:p>
            <a:pPr algn="ctr"/>
            <a:r>
              <a:rPr lang="ru-RU" b="1" dirty="0" smtClean="0"/>
              <a:t>2. Практическая работа</a:t>
            </a:r>
            <a:br>
              <a:rPr lang="ru-RU" b="1" dirty="0" smtClean="0"/>
            </a:br>
            <a:r>
              <a:rPr lang="ru-RU" sz="3600" b="1" dirty="0" smtClean="0"/>
              <a:t>«Реакция органов дыхания </a:t>
            </a:r>
            <a:br>
              <a:rPr lang="ru-RU" sz="3600" b="1" dirty="0" smtClean="0"/>
            </a:br>
            <a:r>
              <a:rPr lang="ru-RU" sz="3600" b="1" dirty="0" smtClean="0"/>
              <a:t>и кровообращения на нагрузку»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000250"/>
          <a:ext cx="8329640" cy="442914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57412"/>
                <a:gridCol w="1571636"/>
                <a:gridCol w="1571636"/>
                <a:gridCol w="1500198"/>
                <a:gridCol w="1428758"/>
              </a:tblGrid>
              <a:tr h="905962"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Условия</a:t>
                      </a:r>
                      <a:r>
                        <a:rPr lang="ru-RU" sz="2400" baseline="0" dirty="0" smtClean="0">
                          <a:solidFill>
                            <a:schemeClr val="bg1"/>
                          </a:solidFill>
                        </a:rPr>
                        <a:t> опыта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Число пульсовых ударов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Число дыхательных движений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0596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за 10 с.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за 1 мин.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 30 с.</a:t>
                      </a:r>
                    </a:p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 1 мин.</a:t>
                      </a:r>
                    </a:p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130861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 состоянии покоя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</a:tr>
              <a:tr h="130861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После 10 приседаний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pull dir="l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86766" cy="1124744"/>
          </a:xfrm>
        </p:spPr>
        <p:txBody>
          <a:bodyPr/>
          <a:lstStyle/>
          <a:p>
            <a:r>
              <a:rPr lang="ru-RU" b="1" dirty="0" smtClean="0"/>
              <a:t>Вывод по работе: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00200"/>
            <a:ext cx="8501122" cy="4525963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sz="3200" b="1" dirty="0" smtClean="0"/>
              <a:t>Почему усиление мышечной работы повлекло за собой усиление дыхания и кровообращения?</a:t>
            </a:r>
            <a:endParaRPr lang="ru-RU" sz="3200" b="1" dirty="0"/>
          </a:p>
        </p:txBody>
      </p:sp>
    </p:spTree>
  </p:cSld>
  <p:clrMapOvr>
    <a:masterClrMapping/>
  </p:clrMapOvr>
  <p:transition>
    <p:pull dir="l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58204" cy="1124744"/>
          </a:xfrm>
        </p:spPr>
        <p:txBody>
          <a:bodyPr/>
          <a:lstStyle/>
          <a:p>
            <a:r>
              <a:rPr lang="ru-RU" b="1" dirty="0" smtClean="0"/>
              <a:t>3. Ответьте на вопросы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8501122" cy="5054617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sz="3200" b="1" dirty="0" smtClean="0"/>
              <a:t>Опыт показывает, что в крови, разбавленной дистиллированной водой, эритроциты растворяются. Объясните: </a:t>
            </a:r>
          </a:p>
          <a:p>
            <a:pPr marL="514350" indent="-514350" algn="l">
              <a:buNone/>
            </a:pPr>
            <a:r>
              <a:rPr lang="ru-RU" sz="3200" b="1" dirty="0" smtClean="0"/>
              <a:t>а) почему так происходит; </a:t>
            </a:r>
          </a:p>
          <a:p>
            <a:pPr marL="0" indent="0" algn="l">
              <a:buNone/>
            </a:pPr>
            <a:r>
              <a:rPr lang="ru-RU" sz="3200" b="1" dirty="0" smtClean="0"/>
              <a:t>б) почему не происходит растворения эритроцитов и гибели организма человека, когда он, утоляя жажду, выпивает много воды.</a:t>
            </a:r>
            <a:endParaRPr lang="ru-RU" sz="3200" b="1" dirty="0"/>
          </a:p>
        </p:txBody>
      </p:sp>
    </p:spTree>
  </p:cSld>
  <p:clrMapOvr>
    <a:masterClrMapping/>
  </p:clrMapOvr>
  <p:transition>
    <p:pull dir="l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9144000" cy="6572272"/>
          </a:xfrm>
          <a:solidFill>
            <a:schemeClr val="tx1"/>
          </a:solidFill>
        </p:spPr>
        <p:txBody>
          <a:bodyPr>
            <a:normAutofit/>
          </a:bodyPr>
          <a:lstStyle/>
          <a:p>
            <a:pPr marL="722313" indent="-368300" algn="l">
              <a:buNone/>
            </a:pPr>
            <a:r>
              <a:rPr lang="ru-RU" sz="3200" b="1" dirty="0" smtClean="0"/>
              <a:t>2. Сколько литров крови перекачивает сердце человека за 1 час и за 1 сутки, если оно сокращается в среднем 70 раз в минуту, выбрасывая при каждом сокращении из двух желудочков 150 </a:t>
            </a:r>
            <a:r>
              <a:rPr lang="ru-RU" sz="3200" b="1" dirty="0" smtClean="0"/>
              <a:t>см</a:t>
            </a:r>
            <a:r>
              <a:rPr lang="ru-RU" sz="3200" b="1" baseline="30000" dirty="0" smtClean="0"/>
              <a:t>3</a:t>
            </a:r>
            <a:r>
              <a:rPr lang="ru-RU" sz="3200" dirty="0" smtClean="0"/>
              <a:t> </a:t>
            </a:r>
            <a:r>
              <a:rPr lang="ru-RU" sz="3200" b="1" dirty="0" smtClean="0"/>
              <a:t>крови?</a:t>
            </a:r>
          </a:p>
          <a:p>
            <a:pPr marL="722313" indent="-368300" algn="l">
              <a:buNone/>
            </a:pPr>
            <a:r>
              <a:rPr lang="ru-RU" sz="3200" b="1" dirty="0" smtClean="0"/>
              <a:t>3.  Сколько воздуха (м</a:t>
            </a:r>
            <a:r>
              <a:rPr lang="ru-RU" sz="3200" b="1" baseline="30000" dirty="0" smtClean="0"/>
              <a:t>3</a:t>
            </a:r>
            <a:r>
              <a:rPr lang="ru-RU" sz="3200" b="1" dirty="0" smtClean="0"/>
              <a:t>) расходует на дыхание класс из 24 человек в течение 45 минут урока, если один восьмиклассник в среднем делает 16 вдохов в минуту по 500 </a:t>
            </a:r>
            <a:r>
              <a:rPr lang="ru-RU" sz="3200" b="1" dirty="0" smtClean="0"/>
              <a:t>см</a:t>
            </a:r>
            <a:r>
              <a:rPr lang="ru-RU" sz="3200" b="1" baseline="30000" dirty="0" smtClean="0"/>
              <a:t>3</a:t>
            </a:r>
            <a:r>
              <a:rPr lang="ru-RU" sz="3200" b="1" dirty="0" smtClean="0"/>
              <a:t> воздуха?</a:t>
            </a:r>
            <a:endParaRPr lang="ru-RU" sz="3200" b="1" dirty="0" smtClean="0"/>
          </a:p>
          <a:p>
            <a:pPr marL="514350" indent="-514350" algn="l">
              <a:buNone/>
            </a:pPr>
            <a:endParaRPr lang="ru-RU" sz="3200" b="1" dirty="0" smtClean="0"/>
          </a:p>
          <a:p>
            <a:pPr marL="514350" indent="-514350" algn="l">
              <a:buNone/>
            </a:pPr>
            <a:endParaRPr lang="ru-RU" sz="3200" b="1" dirty="0" smtClean="0"/>
          </a:p>
          <a:p>
            <a:pPr marL="514350" indent="-514350" algn="l">
              <a:buNone/>
            </a:pPr>
            <a:endParaRPr lang="ru-RU" sz="3200" b="1" dirty="0"/>
          </a:p>
        </p:txBody>
      </p:sp>
    </p:spTree>
  </p:cSld>
  <p:clrMapOvr>
    <a:masterClrMapping/>
  </p:clrMapOvr>
  <p:transition>
    <p:pull dir="l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58204" cy="857232"/>
          </a:xfrm>
        </p:spPr>
        <p:txBody>
          <a:bodyPr/>
          <a:lstStyle/>
          <a:p>
            <a:r>
              <a:rPr lang="ru-RU" b="1" dirty="0" smtClean="0"/>
              <a:t>1. Программированный опрос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643578"/>
          </a:xfrm>
          <a:solidFill>
            <a:schemeClr val="tx1"/>
          </a:solidFill>
        </p:spPr>
        <p:txBody>
          <a:bodyPr/>
          <a:lstStyle/>
          <a:p>
            <a:pPr marL="514350" indent="-160338">
              <a:buFont typeface="+mj-lt"/>
              <a:buAutoNum type="arabicPeriod"/>
            </a:pPr>
            <a:r>
              <a:rPr lang="ru-RU" sz="4000" b="1" dirty="0" smtClean="0"/>
              <a:t>Основные функции крови:</a:t>
            </a:r>
          </a:p>
          <a:p>
            <a:pPr marL="514350" indent="-160338">
              <a:buNone/>
            </a:pPr>
            <a:r>
              <a:rPr lang="ru-RU" sz="2800" dirty="0" smtClean="0"/>
              <a:t>А) перенос питательных веществ</a:t>
            </a:r>
          </a:p>
          <a:p>
            <a:pPr marL="514350" indent="-160338">
              <a:buNone/>
            </a:pPr>
            <a:r>
              <a:rPr lang="ru-RU" sz="2800" dirty="0" smtClean="0"/>
              <a:t>Б) перенос тепла</a:t>
            </a:r>
          </a:p>
          <a:p>
            <a:pPr marL="514350" indent="-160338">
              <a:buNone/>
            </a:pPr>
            <a:r>
              <a:rPr lang="ru-RU" sz="2800" dirty="0" smtClean="0"/>
              <a:t>В) перенос кислорода</a:t>
            </a:r>
          </a:p>
          <a:p>
            <a:pPr marL="514350" indent="-160338" algn="l">
              <a:buNone/>
            </a:pPr>
            <a:r>
              <a:rPr lang="ru-RU" sz="2800" dirty="0" smtClean="0"/>
              <a:t>Г) защита от перенасыщения кислородом </a:t>
            </a:r>
          </a:p>
          <a:p>
            <a:pPr marL="514350" indent="-160338" algn="l">
              <a:buNone/>
            </a:pPr>
            <a:r>
              <a:rPr lang="ru-RU" sz="2800" dirty="0" smtClean="0"/>
              <a:t>Д) перенос углекислого газа</a:t>
            </a:r>
          </a:p>
          <a:p>
            <a:pPr marL="514350" indent="-160338" algn="l">
              <a:buNone/>
            </a:pPr>
            <a:r>
              <a:rPr lang="ru-RU" sz="2800" dirty="0" smtClean="0"/>
              <a:t>Е) перенос витаминов</a:t>
            </a:r>
          </a:p>
          <a:p>
            <a:pPr marL="514350" indent="-160338" algn="l">
              <a:buNone/>
            </a:pPr>
            <a:r>
              <a:rPr lang="ru-RU" sz="2800" dirty="0" smtClean="0"/>
              <a:t>Ж) защита организма от микробов</a:t>
            </a:r>
          </a:p>
          <a:p>
            <a:pPr marL="514350" indent="-160338" algn="l">
              <a:buNone/>
            </a:pPr>
            <a:r>
              <a:rPr lang="ru-RU" sz="2800" dirty="0" smtClean="0"/>
              <a:t>З) перенос воды</a:t>
            </a:r>
          </a:p>
          <a:p>
            <a:pPr marL="514350" indent="-160338" algn="l">
              <a:buNone/>
            </a:pPr>
            <a:r>
              <a:rPr lang="ru-RU" sz="2800" dirty="0" smtClean="0"/>
              <a:t>И) гуморальная функция</a:t>
            </a:r>
            <a:endParaRPr lang="ru-RU" sz="2800" dirty="0"/>
          </a:p>
        </p:txBody>
      </p:sp>
    </p:spTree>
  </p:cSld>
  <p:clrMapOvr>
    <a:masterClrMapping/>
  </p:clrMapOvr>
  <p:transition>
    <p:pull dir="l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9144000" cy="6643710"/>
          </a:xfrm>
          <a:solidFill>
            <a:schemeClr val="tx1"/>
          </a:solidFill>
        </p:spPr>
        <p:txBody>
          <a:bodyPr>
            <a:normAutofit/>
          </a:bodyPr>
          <a:lstStyle/>
          <a:p>
            <a:pPr marL="514350" indent="-160338">
              <a:buNone/>
            </a:pPr>
            <a:r>
              <a:rPr lang="ru-RU" sz="3200" b="1" dirty="0" smtClean="0"/>
              <a:t>2. Составные части крови:</a:t>
            </a:r>
          </a:p>
          <a:p>
            <a:pPr marL="514350" indent="-160338">
              <a:buNone/>
            </a:pPr>
            <a:r>
              <a:rPr lang="ru-RU" sz="3200" dirty="0" smtClean="0"/>
              <a:t>А) тромбоциты</a:t>
            </a:r>
          </a:p>
          <a:p>
            <a:pPr marL="514350" indent="-160338">
              <a:buNone/>
            </a:pPr>
            <a:r>
              <a:rPr lang="ru-RU" sz="3200" dirty="0" smtClean="0"/>
              <a:t>Б) белки</a:t>
            </a:r>
          </a:p>
          <a:p>
            <a:pPr marL="514350" indent="-160338">
              <a:buNone/>
            </a:pPr>
            <a:r>
              <a:rPr lang="ru-RU" sz="3200" dirty="0" smtClean="0"/>
              <a:t>В) жиры</a:t>
            </a:r>
          </a:p>
          <a:p>
            <a:pPr marL="514350" indent="-160338">
              <a:buNone/>
            </a:pPr>
            <a:r>
              <a:rPr lang="ru-RU" sz="3200" dirty="0" smtClean="0"/>
              <a:t>Г) плазма</a:t>
            </a:r>
          </a:p>
          <a:p>
            <a:pPr marL="514350" indent="-160338">
              <a:buNone/>
            </a:pPr>
            <a:r>
              <a:rPr lang="ru-RU" sz="3200" dirty="0" smtClean="0"/>
              <a:t>Д) витамины</a:t>
            </a:r>
          </a:p>
          <a:p>
            <a:pPr marL="514350" indent="-160338">
              <a:buNone/>
            </a:pPr>
            <a:r>
              <a:rPr lang="ru-RU" sz="3200" dirty="0" smtClean="0"/>
              <a:t>Е) вода</a:t>
            </a:r>
          </a:p>
          <a:p>
            <a:pPr marL="514350" indent="-160338">
              <a:buNone/>
            </a:pPr>
            <a:r>
              <a:rPr lang="ru-RU" sz="3200" dirty="0" smtClean="0"/>
              <a:t>Ж) лейкоциты</a:t>
            </a:r>
          </a:p>
          <a:p>
            <a:pPr marL="514350" indent="-160338">
              <a:buNone/>
            </a:pPr>
            <a:r>
              <a:rPr lang="ru-RU" sz="3200" dirty="0" smtClean="0"/>
              <a:t>З) углеводы</a:t>
            </a:r>
          </a:p>
          <a:p>
            <a:pPr marL="514350" indent="-160338">
              <a:buNone/>
            </a:pPr>
            <a:r>
              <a:rPr lang="ru-RU" sz="3200" dirty="0" smtClean="0"/>
              <a:t>И) эритроциты</a:t>
            </a:r>
            <a:endParaRPr lang="ru-RU" sz="3200" dirty="0"/>
          </a:p>
        </p:txBody>
      </p:sp>
    </p:spTree>
  </p:cSld>
  <p:clrMapOvr>
    <a:masterClrMapping/>
  </p:clrMapOvr>
  <p:transition>
    <p:pull dir="l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9144000" cy="6643710"/>
          </a:xfrm>
          <a:solidFill>
            <a:schemeClr val="tx1"/>
          </a:solidFill>
        </p:spPr>
        <p:txBody>
          <a:bodyPr>
            <a:normAutofit/>
          </a:bodyPr>
          <a:lstStyle/>
          <a:p>
            <a:pPr marL="514350" indent="-160338">
              <a:buNone/>
            </a:pPr>
            <a:r>
              <a:rPr lang="ru-RU" sz="3200" b="1" dirty="0" smtClean="0"/>
              <a:t>3. Состав плазмы:</a:t>
            </a:r>
          </a:p>
          <a:p>
            <a:pPr marL="514350" indent="-160338">
              <a:buNone/>
            </a:pPr>
            <a:r>
              <a:rPr lang="ru-RU" sz="3200" dirty="0" smtClean="0"/>
              <a:t>А) углеводы</a:t>
            </a:r>
          </a:p>
          <a:p>
            <a:pPr marL="514350" indent="-160338">
              <a:buNone/>
            </a:pPr>
            <a:r>
              <a:rPr lang="ru-RU" sz="3200" dirty="0" smtClean="0"/>
              <a:t>Б) соли кальция</a:t>
            </a:r>
          </a:p>
          <a:p>
            <a:pPr marL="514350" indent="-160338">
              <a:buNone/>
            </a:pPr>
            <a:r>
              <a:rPr lang="ru-RU" sz="3200" dirty="0" smtClean="0"/>
              <a:t>В) вода</a:t>
            </a:r>
          </a:p>
          <a:p>
            <a:pPr marL="514350" indent="-160338">
              <a:buNone/>
            </a:pPr>
            <a:r>
              <a:rPr lang="ru-RU" sz="3200" dirty="0" smtClean="0"/>
              <a:t>Г) соли калия</a:t>
            </a:r>
          </a:p>
          <a:p>
            <a:pPr marL="514350" indent="-160338">
              <a:buNone/>
            </a:pPr>
            <a:r>
              <a:rPr lang="ru-RU" sz="3200" dirty="0" smtClean="0"/>
              <a:t>Д) жиры</a:t>
            </a:r>
          </a:p>
          <a:p>
            <a:pPr marL="514350" indent="-160338">
              <a:buNone/>
            </a:pPr>
            <a:r>
              <a:rPr lang="ru-RU" sz="3200" dirty="0" smtClean="0"/>
              <a:t>Е) гемоглобин</a:t>
            </a:r>
          </a:p>
          <a:p>
            <a:pPr marL="514350" indent="-160338">
              <a:buNone/>
            </a:pPr>
            <a:r>
              <a:rPr lang="ru-RU" sz="3200" dirty="0" smtClean="0"/>
              <a:t>Ж) адреналин</a:t>
            </a:r>
          </a:p>
          <a:p>
            <a:pPr marL="514350" indent="-160338">
              <a:buNone/>
            </a:pPr>
            <a:r>
              <a:rPr lang="ru-RU" sz="3200" dirty="0" smtClean="0"/>
              <a:t>З) белки</a:t>
            </a:r>
          </a:p>
          <a:p>
            <a:pPr marL="514350" indent="-160338">
              <a:buNone/>
            </a:pPr>
            <a:r>
              <a:rPr lang="ru-RU" sz="3200" dirty="0" smtClean="0"/>
              <a:t>И) глюкоза</a:t>
            </a:r>
            <a:endParaRPr lang="ru-RU" sz="3200" dirty="0"/>
          </a:p>
        </p:txBody>
      </p:sp>
    </p:spTree>
  </p:cSld>
  <p:clrMapOvr>
    <a:masterClrMapping/>
  </p:clrMapOvr>
  <p:transition>
    <p:pull dir="l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9144000" cy="6643710"/>
          </a:xfrm>
          <a:solidFill>
            <a:schemeClr val="tx1"/>
          </a:solidFill>
        </p:spPr>
        <p:txBody>
          <a:bodyPr>
            <a:normAutofit/>
          </a:bodyPr>
          <a:lstStyle/>
          <a:p>
            <a:pPr marL="514350" indent="-160338">
              <a:buNone/>
            </a:pPr>
            <a:r>
              <a:rPr lang="ru-RU" sz="3200" b="1" dirty="0" smtClean="0"/>
              <a:t>4. Органы кровообращения:</a:t>
            </a:r>
          </a:p>
          <a:p>
            <a:pPr marL="514350" indent="-160338">
              <a:buNone/>
            </a:pPr>
            <a:r>
              <a:rPr lang="ru-RU" sz="3200" dirty="0" smtClean="0"/>
              <a:t>А) лимфатические узлы</a:t>
            </a:r>
          </a:p>
          <a:p>
            <a:pPr marL="514350" indent="-160338">
              <a:buNone/>
            </a:pPr>
            <a:r>
              <a:rPr lang="ru-RU" sz="3200" dirty="0" smtClean="0"/>
              <a:t>Б) капилляры</a:t>
            </a:r>
          </a:p>
          <a:p>
            <a:pPr marL="514350" indent="-160338">
              <a:buNone/>
            </a:pPr>
            <a:r>
              <a:rPr lang="ru-RU" sz="3200" dirty="0" smtClean="0"/>
              <a:t>В) лимфатические сосуды</a:t>
            </a:r>
          </a:p>
          <a:p>
            <a:pPr marL="514350" indent="-160338">
              <a:buNone/>
            </a:pPr>
            <a:r>
              <a:rPr lang="ru-RU" sz="3200" dirty="0" smtClean="0"/>
              <a:t>Г) вены</a:t>
            </a:r>
          </a:p>
          <a:p>
            <a:pPr marL="514350" indent="-160338">
              <a:buNone/>
            </a:pPr>
            <a:r>
              <a:rPr lang="ru-RU" sz="3200" dirty="0" smtClean="0"/>
              <a:t>Д) селезенка</a:t>
            </a:r>
          </a:p>
          <a:p>
            <a:pPr marL="514350" indent="-160338">
              <a:buNone/>
            </a:pPr>
            <a:r>
              <a:rPr lang="ru-RU" sz="3200" dirty="0" smtClean="0"/>
              <a:t>Е) артерии</a:t>
            </a:r>
          </a:p>
          <a:p>
            <a:pPr marL="514350" indent="-160338">
              <a:buNone/>
            </a:pPr>
            <a:r>
              <a:rPr lang="ru-RU" sz="3200" dirty="0" smtClean="0"/>
              <a:t>Ж) красный костный мозг</a:t>
            </a:r>
          </a:p>
          <a:p>
            <a:pPr marL="514350" indent="-160338">
              <a:buNone/>
            </a:pPr>
            <a:r>
              <a:rPr lang="ru-RU" sz="3200" dirty="0" smtClean="0"/>
              <a:t>З) сердце</a:t>
            </a:r>
          </a:p>
          <a:p>
            <a:pPr marL="514350" indent="-160338">
              <a:buNone/>
            </a:pPr>
            <a:r>
              <a:rPr lang="ru-RU" sz="3200" dirty="0" smtClean="0"/>
              <a:t>И) желтый костный мозг</a:t>
            </a:r>
            <a:endParaRPr lang="ru-RU" sz="3200" dirty="0"/>
          </a:p>
        </p:txBody>
      </p:sp>
    </p:spTree>
  </p:cSld>
  <p:clrMapOvr>
    <a:masterClrMapping/>
  </p:clrMapOvr>
  <p:transition>
    <p:pull dir="l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9144000" cy="6643710"/>
          </a:xfrm>
          <a:solidFill>
            <a:schemeClr val="tx1"/>
          </a:solidFill>
        </p:spPr>
        <p:txBody>
          <a:bodyPr>
            <a:normAutofit/>
          </a:bodyPr>
          <a:lstStyle/>
          <a:p>
            <a:pPr marL="514350" indent="-160338">
              <a:buNone/>
            </a:pPr>
            <a:r>
              <a:rPr lang="ru-RU" sz="3200" b="1" dirty="0" smtClean="0"/>
              <a:t>5. Органы дыхания:</a:t>
            </a:r>
          </a:p>
          <a:p>
            <a:pPr marL="514350" indent="-160338">
              <a:buNone/>
            </a:pPr>
            <a:r>
              <a:rPr lang="ru-RU" sz="3200" dirty="0" smtClean="0"/>
              <a:t>А) трахея</a:t>
            </a:r>
          </a:p>
          <a:p>
            <a:pPr marL="514350" indent="-160338">
              <a:buNone/>
            </a:pPr>
            <a:r>
              <a:rPr lang="ru-RU" sz="3200" dirty="0" smtClean="0"/>
              <a:t>Б) капилляры</a:t>
            </a:r>
          </a:p>
          <a:p>
            <a:pPr marL="514350" indent="-160338">
              <a:buNone/>
            </a:pPr>
            <a:r>
              <a:rPr lang="ru-RU" sz="3200" dirty="0" smtClean="0"/>
              <a:t>В) бронхи</a:t>
            </a:r>
          </a:p>
          <a:p>
            <a:pPr marL="514350" indent="-160338">
              <a:buNone/>
            </a:pPr>
            <a:r>
              <a:rPr lang="ru-RU" sz="3200" dirty="0" smtClean="0"/>
              <a:t>Г) дыхательный центр</a:t>
            </a:r>
          </a:p>
          <a:p>
            <a:pPr marL="514350" indent="-160338">
              <a:buNone/>
            </a:pPr>
            <a:r>
              <a:rPr lang="ru-RU" sz="3200" dirty="0" smtClean="0"/>
              <a:t>Д) межреберные мышцы</a:t>
            </a:r>
          </a:p>
          <a:p>
            <a:pPr marL="514350" indent="-160338">
              <a:buNone/>
            </a:pPr>
            <a:r>
              <a:rPr lang="ru-RU" sz="3200" dirty="0" smtClean="0"/>
              <a:t>Е) спинной мозг</a:t>
            </a:r>
          </a:p>
          <a:p>
            <a:pPr marL="514350" indent="-160338">
              <a:buNone/>
            </a:pPr>
            <a:r>
              <a:rPr lang="ru-RU" sz="3200" dirty="0" smtClean="0"/>
              <a:t>Ж) носовая полость</a:t>
            </a:r>
          </a:p>
          <a:p>
            <a:pPr marL="514350" indent="-160338">
              <a:buNone/>
            </a:pPr>
            <a:r>
              <a:rPr lang="ru-RU" sz="3200" dirty="0" smtClean="0"/>
              <a:t>З) диафрагма</a:t>
            </a:r>
          </a:p>
          <a:p>
            <a:pPr marL="514350" indent="-160338">
              <a:buNone/>
            </a:pPr>
            <a:r>
              <a:rPr lang="ru-RU" sz="3200" dirty="0" smtClean="0"/>
              <a:t>И) легкие</a:t>
            </a:r>
            <a:endParaRPr lang="ru-RU" sz="3200" dirty="0"/>
          </a:p>
        </p:txBody>
      </p:sp>
    </p:spTree>
  </p:cSld>
  <p:clrMapOvr>
    <a:masterClrMapping/>
  </p:clrMapOvr>
  <p:transition>
    <p:pull dir="l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9144000" cy="6643710"/>
          </a:xfrm>
          <a:solidFill>
            <a:schemeClr val="tx1"/>
          </a:solidFill>
        </p:spPr>
        <p:txBody>
          <a:bodyPr>
            <a:normAutofit lnSpcReduction="10000"/>
          </a:bodyPr>
          <a:lstStyle/>
          <a:p>
            <a:pPr marL="514350" indent="-160338">
              <a:buNone/>
            </a:pPr>
            <a:r>
              <a:rPr lang="ru-RU" sz="3200" b="1" dirty="0" smtClean="0"/>
              <a:t>6. Функции носовой полости в процессе дыхания:</a:t>
            </a:r>
          </a:p>
          <a:p>
            <a:pPr marL="514350" indent="-160338">
              <a:buNone/>
            </a:pPr>
            <a:r>
              <a:rPr lang="ru-RU" sz="3200" dirty="0" smtClean="0"/>
              <a:t>А) осуществляет вдох</a:t>
            </a:r>
          </a:p>
          <a:p>
            <a:pPr marL="514350" indent="-160338" algn="l">
              <a:buNone/>
            </a:pPr>
            <a:r>
              <a:rPr lang="ru-RU" sz="3200" dirty="0" smtClean="0"/>
              <a:t>Б) увеличивает объем вдыхаемого воздуха</a:t>
            </a:r>
          </a:p>
          <a:p>
            <a:pPr marL="514350" indent="-160338">
              <a:buNone/>
            </a:pPr>
            <a:r>
              <a:rPr lang="ru-RU" sz="3200" dirty="0" smtClean="0"/>
              <a:t>В) </a:t>
            </a:r>
            <a:r>
              <a:rPr lang="ru-RU" sz="3200" dirty="0" smtClean="0"/>
              <a:t>осуществляет </a:t>
            </a:r>
            <a:r>
              <a:rPr lang="ru-RU" sz="3200" dirty="0" smtClean="0"/>
              <a:t>выдох</a:t>
            </a:r>
          </a:p>
          <a:p>
            <a:pPr marL="514350" indent="-160338">
              <a:buNone/>
            </a:pPr>
            <a:r>
              <a:rPr lang="ru-RU" sz="3200" dirty="0" smtClean="0"/>
              <a:t>Г) это орган обоняния</a:t>
            </a:r>
          </a:p>
          <a:p>
            <a:pPr marL="514350" indent="-160338">
              <a:buNone/>
            </a:pPr>
            <a:r>
              <a:rPr lang="ru-RU" sz="3200" dirty="0" smtClean="0"/>
              <a:t>Д) нагревание воздуха</a:t>
            </a:r>
          </a:p>
          <a:p>
            <a:pPr marL="514350" indent="-160338">
              <a:buNone/>
            </a:pPr>
            <a:r>
              <a:rPr lang="ru-RU" sz="3200" dirty="0" smtClean="0"/>
              <a:t>Е) увлажнение воздуха</a:t>
            </a:r>
          </a:p>
          <a:p>
            <a:pPr marL="514350" indent="-160338">
              <a:buNone/>
            </a:pPr>
            <a:r>
              <a:rPr lang="ru-RU" sz="3200" dirty="0" smtClean="0"/>
              <a:t>Ж) увеличивает площадь всасывания</a:t>
            </a:r>
          </a:p>
          <a:p>
            <a:pPr marL="514350" indent="-160338">
              <a:buNone/>
            </a:pPr>
            <a:r>
              <a:rPr lang="ru-RU" sz="3200" dirty="0" smtClean="0"/>
              <a:t>З) очищает воздух от микробов и пыли</a:t>
            </a:r>
          </a:p>
          <a:p>
            <a:pPr marL="514350" indent="-160338">
              <a:buNone/>
            </a:pPr>
            <a:r>
              <a:rPr lang="ru-RU" sz="3200" dirty="0" smtClean="0"/>
              <a:t>И) усиливает процесс кровообращения</a:t>
            </a:r>
            <a:endParaRPr lang="ru-RU" sz="3200" dirty="0"/>
          </a:p>
        </p:txBody>
      </p:sp>
    </p:spTree>
  </p:cSld>
  <p:clrMapOvr>
    <a:masterClrMapping/>
  </p:clrMapOvr>
  <p:transition>
    <p:pull dir="l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9144000" cy="6643710"/>
          </a:xfrm>
          <a:solidFill>
            <a:schemeClr val="tx1"/>
          </a:solidFill>
        </p:spPr>
        <p:txBody>
          <a:bodyPr>
            <a:normAutofit/>
          </a:bodyPr>
          <a:lstStyle/>
          <a:p>
            <a:pPr marL="514350" indent="-160338">
              <a:buNone/>
            </a:pPr>
            <a:r>
              <a:rPr lang="ru-RU" sz="3200" b="1" dirty="0" smtClean="0"/>
              <a:t>7. Отличия кровеносных сосудов друг от друга:</a:t>
            </a:r>
          </a:p>
          <a:p>
            <a:pPr marL="514350" indent="-160338">
              <a:buNone/>
            </a:pPr>
            <a:r>
              <a:rPr lang="ru-RU" sz="3200" dirty="0" smtClean="0"/>
              <a:t>А) в цвете</a:t>
            </a:r>
          </a:p>
          <a:p>
            <a:pPr marL="514350" indent="-160338" algn="l">
              <a:buNone/>
            </a:pPr>
            <a:r>
              <a:rPr lang="ru-RU" sz="3200" dirty="0" smtClean="0"/>
              <a:t>Б) в строении</a:t>
            </a:r>
          </a:p>
          <a:p>
            <a:pPr marL="514350" indent="-160338">
              <a:buNone/>
            </a:pPr>
            <a:r>
              <a:rPr lang="ru-RU" sz="3200" dirty="0" smtClean="0"/>
              <a:t>В) </a:t>
            </a:r>
            <a:r>
              <a:rPr lang="ru-RU" sz="3200" dirty="0" err="1" smtClean="0"/>
              <a:t>в</a:t>
            </a:r>
            <a:r>
              <a:rPr lang="ru-RU" sz="3200" dirty="0" smtClean="0"/>
              <a:t> условиях образования</a:t>
            </a:r>
          </a:p>
          <a:p>
            <a:pPr marL="514350" indent="-160338">
              <a:buNone/>
            </a:pPr>
            <a:r>
              <a:rPr lang="ru-RU" sz="3200" dirty="0" smtClean="0"/>
              <a:t>Г) в их местоположении</a:t>
            </a:r>
          </a:p>
          <a:p>
            <a:pPr marL="514350" indent="-160338">
              <a:buNone/>
            </a:pPr>
            <a:r>
              <a:rPr lang="ru-RU" sz="3200" dirty="0" smtClean="0"/>
              <a:t>Д) в названии</a:t>
            </a:r>
          </a:p>
          <a:p>
            <a:pPr marL="514350" indent="-160338">
              <a:buNone/>
            </a:pPr>
            <a:r>
              <a:rPr lang="ru-RU" sz="3200" dirty="0" smtClean="0"/>
              <a:t>Е) в выполняемых функциях</a:t>
            </a:r>
          </a:p>
          <a:p>
            <a:pPr marL="514350" indent="-160338">
              <a:buNone/>
            </a:pPr>
            <a:r>
              <a:rPr lang="ru-RU" sz="3200" dirty="0" smtClean="0"/>
              <a:t>Ж) в кровотоке</a:t>
            </a:r>
          </a:p>
          <a:p>
            <a:pPr marL="514350" indent="-160338">
              <a:buNone/>
            </a:pPr>
            <a:r>
              <a:rPr lang="ru-RU" sz="3200" dirty="0" smtClean="0"/>
              <a:t>З) в толщине (размерах)</a:t>
            </a:r>
          </a:p>
          <a:p>
            <a:pPr marL="514350" indent="-160338">
              <a:buNone/>
            </a:pPr>
            <a:r>
              <a:rPr lang="ru-RU" sz="3200" dirty="0" smtClean="0"/>
              <a:t>И) в травмировании их</a:t>
            </a:r>
            <a:endParaRPr lang="ru-RU" sz="3200" dirty="0"/>
          </a:p>
        </p:txBody>
      </p:sp>
    </p:spTree>
  </p:cSld>
  <p:clrMapOvr>
    <a:masterClrMapping/>
  </p:clrMapOvr>
  <p:transition>
    <p:pull dir="l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9144000" cy="6643710"/>
          </a:xfrm>
          <a:solidFill>
            <a:schemeClr val="tx1"/>
          </a:solidFill>
        </p:spPr>
        <p:txBody>
          <a:bodyPr>
            <a:normAutofit/>
          </a:bodyPr>
          <a:lstStyle/>
          <a:p>
            <a:pPr marL="514350" indent="-160338" algn="l">
              <a:buNone/>
            </a:pPr>
            <a:r>
              <a:rPr lang="ru-RU" sz="3200" b="1" dirty="0" smtClean="0"/>
              <a:t>8. Что относится к большому кругу кровообращения:</a:t>
            </a:r>
          </a:p>
          <a:p>
            <a:pPr marL="514350" indent="-160338">
              <a:buNone/>
            </a:pPr>
            <a:r>
              <a:rPr lang="ru-RU" sz="3200" dirty="0" smtClean="0"/>
              <a:t>А) правый желудочек</a:t>
            </a:r>
          </a:p>
          <a:p>
            <a:pPr marL="514350" indent="-160338" algn="l">
              <a:buNone/>
            </a:pPr>
            <a:r>
              <a:rPr lang="ru-RU" sz="3200" dirty="0" smtClean="0"/>
              <a:t>Б) левый желудочек</a:t>
            </a:r>
          </a:p>
          <a:p>
            <a:pPr marL="514350" indent="-160338">
              <a:buNone/>
            </a:pPr>
            <a:r>
              <a:rPr lang="ru-RU" sz="3200" dirty="0" smtClean="0"/>
              <a:t>В) правое предсердие</a:t>
            </a:r>
          </a:p>
          <a:p>
            <a:pPr marL="514350" indent="-160338">
              <a:buNone/>
            </a:pPr>
            <a:r>
              <a:rPr lang="ru-RU" sz="3200" dirty="0" smtClean="0"/>
              <a:t>Г) левое предсердие</a:t>
            </a:r>
          </a:p>
          <a:p>
            <a:pPr marL="514350" indent="-160338">
              <a:buNone/>
            </a:pPr>
            <a:r>
              <a:rPr lang="ru-RU" sz="3200" dirty="0" smtClean="0"/>
              <a:t>Д) лёгочная вена</a:t>
            </a:r>
          </a:p>
          <a:p>
            <a:pPr marL="514350" indent="-160338">
              <a:buNone/>
            </a:pPr>
            <a:r>
              <a:rPr lang="ru-RU" sz="3200" dirty="0" smtClean="0"/>
              <a:t>Е) верхняя полая вена</a:t>
            </a:r>
          </a:p>
          <a:p>
            <a:pPr marL="514350" indent="-160338">
              <a:buNone/>
            </a:pPr>
            <a:r>
              <a:rPr lang="ru-RU" sz="3200" dirty="0" smtClean="0"/>
              <a:t>Ж) брюшная аорта</a:t>
            </a:r>
          </a:p>
          <a:p>
            <a:pPr marL="514350" indent="-160338">
              <a:buNone/>
            </a:pPr>
            <a:r>
              <a:rPr lang="ru-RU" sz="3200" dirty="0" smtClean="0"/>
              <a:t>З) легочная артерия</a:t>
            </a:r>
          </a:p>
          <a:p>
            <a:pPr marL="514350" indent="-160338">
              <a:buNone/>
            </a:pPr>
            <a:r>
              <a:rPr lang="ru-RU" sz="3200" dirty="0" smtClean="0"/>
              <a:t>И) нижняя полая вена</a:t>
            </a:r>
            <a:endParaRPr lang="ru-RU" sz="3200" dirty="0"/>
          </a:p>
        </p:txBody>
      </p:sp>
    </p:spTree>
  </p:cSld>
  <p:clrMapOvr>
    <a:masterClrMapping/>
  </p:clrMapOvr>
  <p:transition>
    <p:pull dir="lu"/>
  </p:transition>
</p:sld>
</file>

<file path=ppt/theme/theme1.xml><?xml version="1.0" encoding="utf-8"?>
<a:theme xmlns:a="http://schemas.openxmlformats.org/drawingml/2006/main" name="Tema de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TS102580615</Template>
  <TotalTime>48</TotalTime>
  <Words>564</Words>
  <Application>Microsoft Office PowerPoint</Application>
  <PresentationFormat>Экран (4:3)</PresentationFormat>
  <Paragraphs>111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Tema de Office</vt:lpstr>
      <vt:lpstr>Взаимосвязь кровообращения  и дыхания</vt:lpstr>
      <vt:lpstr>1. Программированный опрос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2. Практическая работа «Реакция органов дыхания  и кровообращения на нагрузку»</vt:lpstr>
      <vt:lpstr>Вывод по работе:</vt:lpstr>
      <vt:lpstr>3. Ответьте на вопросы</vt:lpstr>
      <vt:lpstr>Слайд 14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Взаимосвязь кровообращения  и дыхания</dc:title>
  <dc:creator>учитель</dc:creator>
  <cp:lastModifiedBy>учитель</cp:lastModifiedBy>
  <cp:revision>6</cp:revision>
  <dcterms:created xsi:type="dcterms:W3CDTF">2014-02-13T11:38:59Z</dcterms:created>
  <dcterms:modified xsi:type="dcterms:W3CDTF">2014-02-13T12:27:05Z</dcterms:modified>
</cp:coreProperties>
</file>