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5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16B524-DB2C-48F3-9E5E-E1A7E8B03E3C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60BB1-7334-4F80-B76D-FB243BCB2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16B524-DB2C-48F3-9E5E-E1A7E8B03E3C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60BB1-7334-4F80-B76D-FB243BCB2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16B524-DB2C-48F3-9E5E-E1A7E8B03E3C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60BB1-7334-4F80-B76D-FB243BCB2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16B524-DB2C-48F3-9E5E-E1A7E8B03E3C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60BB1-7334-4F80-B76D-FB243BCB2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16B524-DB2C-48F3-9E5E-E1A7E8B03E3C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60BB1-7334-4F80-B76D-FB243BCB2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16B524-DB2C-48F3-9E5E-E1A7E8B03E3C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60BB1-7334-4F80-B76D-FB243BCB2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16B524-DB2C-48F3-9E5E-E1A7E8B03E3C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60BB1-7334-4F80-B76D-FB243BCB2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16B524-DB2C-48F3-9E5E-E1A7E8B03E3C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60BB1-7334-4F80-B76D-FB243BCB2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16B524-DB2C-48F3-9E5E-E1A7E8B03E3C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60BB1-7334-4F80-B76D-FB243BCB2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B8EECD"/>
            </a:gs>
            <a:gs pos="50000">
              <a:srgbClr val="3BD198"/>
            </a:gs>
            <a:gs pos="100000">
              <a:srgbClr val="246E3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770c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2875" y="142875"/>
            <a:ext cx="1357313" cy="1217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274638"/>
            <a:ext cx="71151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3416B524-DB2C-48F3-9E5E-E1A7E8B03E3C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AD360BB1-7334-4F80-B76D-FB243BCB2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split orient="vert" dir="in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900" cmpd="sng">
            <a:solidFill>
              <a:schemeClr val="accent1">
                <a:satMod val="190000"/>
                <a:alpha val="55000"/>
              </a:schemeClr>
            </a:solidFill>
            <a:prstDash val="solid"/>
          </a:ln>
          <a:solidFill>
            <a:srgbClr val="FCFCFF"/>
          </a:solidFill>
          <a:effectLst>
            <a:innerShdw blurRad="101600" dist="76200" dir="5400000">
              <a:schemeClr val="accent1">
                <a:satMod val="190000"/>
                <a:tint val="100000"/>
                <a:alpha val="74000"/>
              </a:schemeClr>
            </a:innerShdw>
          </a:effectLst>
          <a:latin typeface="Cambr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CFCFF"/>
          </a:solidFill>
          <a:latin typeface="Cambr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CFCFF"/>
          </a:solidFill>
          <a:latin typeface="Cambr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CFCFF"/>
          </a:solidFill>
          <a:latin typeface="Cambr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CFCFF"/>
          </a:solidFill>
          <a:latin typeface="Cambr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CFCFF"/>
          </a:solidFill>
          <a:latin typeface="Cambr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CFCFF"/>
          </a:solidFill>
          <a:latin typeface="Cambr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CFCFF"/>
          </a:solidFill>
          <a:latin typeface="Cambr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CFCFF"/>
          </a:solidFill>
          <a:latin typeface="Cambr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2060"/>
          </a:solidFill>
          <a:latin typeface="Cambr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2060"/>
          </a:solidFill>
          <a:latin typeface="Cambr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2060"/>
          </a:solidFill>
          <a:latin typeface="Cambr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2060"/>
          </a:solidFill>
          <a:latin typeface="Cambr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2060"/>
          </a:solidFill>
          <a:latin typeface="Cambr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371600"/>
            <a:ext cx="8429684" cy="1927225"/>
          </a:xfrm>
        </p:spPr>
        <p:txBody>
          <a:bodyPr/>
          <a:lstStyle/>
          <a:p>
            <a:r>
              <a:rPr lang="ru-RU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Жизнь в палеозойскую эру</a:t>
            </a:r>
            <a:endParaRPr lang="ru-RU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9066271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2. Ордовикский </a:t>
            </a:r>
            <a:r>
              <a:rPr lang="ru-RU" b="1" i="1" dirty="0"/>
              <a:t>период: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400" i="1" dirty="0" smtClean="0"/>
              <a:t>Появились </a:t>
            </a:r>
            <a:r>
              <a:rPr lang="ru-RU" sz="2400" i="1" dirty="0"/>
              <a:t>бесчелюстные рыбообразные. </a:t>
            </a:r>
            <a:r>
              <a:rPr lang="ru-RU" sz="2400" i="1" dirty="0" smtClean="0"/>
              <a:t>В </a:t>
            </a:r>
            <a:r>
              <a:rPr lang="ru-RU" sz="2400" i="1" dirty="0"/>
              <a:t>тепловодных морях обитали кораллы и другие кишечнополостные. Были широко распространены моллюски. В </a:t>
            </a:r>
            <a:r>
              <a:rPr lang="ru-RU" sz="2400" i="1" dirty="0" err="1"/>
              <a:t>ордовике</a:t>
            </a:r>
            <a:r>
              <a:rPr lang="ru-RU" sz="2400" i="1" dirty="0"/>
              <a:t> были распространены ракоскорпионы, трилобиты, мшанки, губки </a:t>
            </a:r>
            <a:r>
              <a:rPr lang="ru-RU" sz="2400" dirty="0"/>
              <a:t>и мечехвосты.</a:t>
            </a:r>
          </a:p>
          <a:p>
            <a:endParaRPr lang="ru-RU" dirty="0"/>
          </a:p>
        </p:txBody>
      </p:sp>
      <p:pic>
        <p:nvPicPr>
          <p:cNvPr id="1026" name="Picture 2" descr="http://elementy.ru/images/news/water_scorpion_3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3786190"/>
            <a:ext cx="2551026" cy="23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87308" y="6038117"/>
            <a:ext cx="317010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Ракоскорпион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8" name="Picture 4" descr="http://kamtime.ru/sites/default/files/%D0%9C%D0%B5%D1%87%D0%B5%D1%85%D0%B2%D0%BE%D1%81%D1%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3571876"/>
            <a:ext cx="3392046" cy="252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22299" y="6029702"/>
            <a:ext cx="24037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Мечехвост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3723909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/>
              <a:t>3. Силурийский </a:t>
            </a:r>
            <a:r>
              <a:rPr lang="ru-RU" sz="4000" b="1" i="1" dirty="0"/>
              <a:t>период:</a:t>
            </a:r>
            <a:r>
              <a:rPr lang="ru-RU" sz="4000" i="1" dirty="0"/>
              <a:t/>
            </a:r>
            <a:br>
              <a:rPr lang="ru-RU" sz="4000" i="1" dirty="0"/>
            </a:br>
            <a:endParaRPr lang="ru-RU" sz="40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400" i="1" dirty="0"/>
              <a:t>Акантоды </a:t>
            </a:r>
            <a:r>
              <a:rPr lang="ru-RU" sz="2400" i="1" dirty="0" smtClean="0"/>
              <a:t>— одни из первых рыб. Также </a:t>
            </a:r>
            <a:r>
              <a:rPr lang="ru-RU" sz="2400" i="1" dirty="0" smtClean="0"/>
              <a:t>появляются </a:t>
            </a:r>
            <a:r>
              <a:rPr lang="ru-RU" sz="2400" i="1" dirty="0" err="1" smtClean="0"/>
              <a:t>челюстноротые</a:t>
            </a:r>
            <a:r>
              <a:rPr lang="ru-RU" sz="2400" i="1" dirty="0" smtClean="0"/>
              <a:t> </a:t>
            </a:r>
            <a:r>
              <a:rPr lang="ru-RU" sz="2400" i="1" dirty="0"/>
              <a:t>рыбы — </a:t>
            </a:r>
            <a:r>
              <a:rPr lang="ru-RU" sz="2400" i="1" dirty="0" err="1"/>
              <a:t>костнопанцирные</a:t>
            </a:r>
            <a:r>
              <a:rPr lang="ru-RU" sz="2400" i="1" dirty="0"/>
              <a:t> и беспанцирные. Расцвет граптолитов. </a:t>
            </a:r>
            <a:r>
              <a:rPr lang="ru-RU" sz="2400" i="1" dirty="0" smtClean="0"/>
              <a:t>В </a:t>
            </a:r>
            <a:r>
              <a:rPr lang="ru-RU" sz="2400" i="1" dirty="0"/>
              <a:t>позднем силуре </a:t>
            </a:r>
            <a:r>
              <a:rPr lang="ru-RU" sz="2400" i="1" dirty="0" smtClean="0"/>
              <a:t>появляются </a:t>
            </a:r>
            <a:r>
              <a:rPr lang="ru-RU" sz="2400" i="1" dirty="0" err="1" smtClean="0"/>
              <a:t>хрящекостные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лучепёрые</a:t>
            </a:r>
            <a:r>
              <a:rPr lang="ru-RU" sz="2400" i="1" dirty="0" smtClean="0"/>
              <a:t> рыбы.</a:t>
            </a:r>
            <a:endParaRPr lang="ru-RU" sz="2400" i="1" dirty="0"/>
          </a:p>
          <a:p>
            <a:endParaRPr lang="ru-RU" dirty="0"/>
          </a:p>
        </p:txBody>
      </p:sp>
      <p:pic>
        <p:nvPicPr>
          <p:cNvPr id="2050" name="Picture 2" descr="http://evolutionism.ucoz.ru/_fq/0/595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4071942"/>
            <a:ext cx="2159634" cy="197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47964" y="5949280"/>
            <a:ext cx="19456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Акантод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2" name="Picture 4" descr="http://batrachos.com/sites/default/files/pictures/Chordata/102_23_chordatagenesis_graptolit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3857628"/>
            <a:ext cx="381000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428122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i="1" dirty="0" smtClean="0"/>
              <a:t>4. Девонский </a:t>
            </a:r>
            <a:r>
              <a:rPr lang="ru-RU" sz="4400" b="1" i="1" dirty="0"/>
              <a:t>период:</a:t>
            </a:r>
            <a:endParaRPr lang="ru-RU" sz="44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i="1" dirty="0"/>
              <a:t>Появились первые наземные </a:t>
            </a:r>
            <a:r>
              <a:rPr lang="ru-RU" sz="2800" i="1" dirty="0" smtClean="0"/>
              <a:t>позвоночные. Одни </a:t>
            </a:r>
            <a:r>
              <a:rPr lang="ru-RU" sz="2800" i="1" dirty="0"/>
              <a:t>из первых земноводных обладали множеством рыбьих </a:t>
            </a:r>
            <a:r>
              <a:rPr lang="ru-RU" sz="2800" i="1" dirty="0" smtClean="0"/>
              <a:t>признаков. Возникли </a:t>
            </a:r>
            <a:r>
              <a:rPr lang="ru-RU" sz="2800" i="1" dirty="0"/>
              <a:t>пауки, клещи, </a:t>
            </a:r>
            <a:r>
              <a:rPr lang="ru-RU" sz="2800" i="1" dirty="0" smtClean="0"/>
              <a:t>насекомые. Появились </a:t>
            </a:r>
            <a:r>
              <a:rPr lang="ru-RU" sz="2800" i="1" dirty="0"/>
              <a:t>первые </a:t>
            </a:r>
            <a:r>
              <a:rPr lang="ru-RU" sz="2800" i="1" dirty="0" smtClean="0"/>
              <a:t>аммониты. Трилобиты </a:t>
            </a:r>
            <a:r>
              <a:rPr lang="ru-RU" sz="2800" i="1" dirty="0"/>
              <a:t>начинают </a:t>
            </a:r>
            <a:r>
              <a:rPr lang="ru-RU" sz="2800" i="1" dirty="0" smtClean="0"/>
              <a:t>вымирать.</a:t>
            </a:r>
            <a:endParaRPr lang="ru-RU" sz="2800" i="1" dirty="0"/>
          </a:p>
        </p:txBody>
      </p:sp>
      <p:pic>
        <p:nvPicPr>
          <p:cNvPr id="4098" name="Picture 2" descr="http://enc-dic.com/dic/enc_biology/images/animals/ris._3_1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4621692"/>
            <a:ext cx="3899578" cy="194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450850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/>
              <a:t>5. Каменноугольный </a:t>
            </a:r>
            <a:r>
              <a:rPr lang="ru-RU" sz="4000" b="1" dirty="0"/>
              <a:t>период: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400" i="1" dirty="0"/>
              <a:t>Отмечается большое разнообразие амфибий. В</a:t>
            </a:r>
            <a:r>
              <a:rPr lang="ru-RU" sz="2400" i="1" dirty="0" smtClean="0"/>
              <a:t>озникают </a:t>
            </a:r>
            <a:r>
              <a:rPr lang="ru-RU" sz="2400" i="1" dirty="0"/>
              <a:t>примитивные формы </a:t>
            </a:r>
            <a:r>
              <a:rPr lang="ru-RU" sz="2400" i="1" dirty="0" smtClean="0"/>
              <a:t>рептилий. Среди </a:t>
            </a:r>
            <a:r>
              <a:rPr lang="ru-RU" sz="2400" i="1" dirty="0"/>
              <a:t>деревьев порхали гигантские летучие тараканы, стрекозы и поденки. В гниющей растительности </a:t>
            </a:r>
            <a:r>
              <a:rPr lang="ru-RU" sz="2400" i="1" dirty="0" smtClean="0"/>
              <a:t>пировали </a:t>
            </a:r>
            <a:r>
              <a:rPr lang="ru-RU" sz="2400" i="1" dirty="0" err="1" smtClean="0"/>
              <a:t>артроплевры</a:t>
            </a:r>
            <a:r>
              <a:rPr lang="ru-RU" sz="2400" i="1" dirty="0" smtClean="0"/>
              <a:t>. </a:t>
            </a:r>
            <a:r>
              <a:rPr lang="ru-RU" sz="2400" i="1" dirty="0"/>
              <a:t>В подлеске встречались также различные пауки и далёкие предки клещей.</a:t>
            </a:r>
          </a:p>
          <a:p>
            <a:endParaRPr lang="ru-RU" dirty="0"/>
          </a:p>
        </p:txBody>
      </p:sp>
      <p:pic>
        <p:nvPicPr>
          <p:cNvPr id="5122" name="Picture 2" descr="http://forum.mediaportal.kiev.ua/uploads/post-96699-13366530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4143380"/>
            <a:ext cx="3143272" cy="2462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45224" y="4992190"/>
            <a:ext cx="275267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Артроплевр</a:t>
            </a:r>
            <a:endParaRPr lang="ru-RU" sz="5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669375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/>
              <a:t>6. Пермский </a:t>
            </a:r>
            <a:r>
              <a:rPr lang="ru-RU" sz="4800" b="1" i="1" dirty="0"/>
              <a:t>период:</a:t>
            </a:r>
            <a:endParaRPr lang="ru-RU" sz="48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400" i="1" dirty="0"/>
              <a:t>Из насекомых в </a:t>
            </a:r>
            <a:r>
              <a:rPr lang="ru-RU" sz="2400" i="1" dirty="0" err="1"/>
              <a:t>перми</a:t>
            </a:r>
            <a:r>
              <a:rPr lang="ru-RU" sz="2400" i="1" dirty="0"/>
              <a:t> существовали </a:t>
            </a:r>
            <a:r>
              <a:rPr lang="ru-RU" sz="2400" i="1" dirty="0" smtClean="0"/>
              <a:t>жуки. </a:t>
            </a:r>
            <a:r>
              <a:rPr lang="ru-RU" sz="2400" i="1" dirty="0"/>
              <a:t>Появляются ручейники и </a:t>
            </a:r>
            <a:r>
              <a:rPr lang="ru-RU" sz="2400" i="1" dirty="0" err="1"/>
              <a:t>скорпионницы</a:t>
            </a:r>
            <a:r>
              <a:rPr lang="ru-RU" sz="2400" i="1" dirty="0"/>
              <a:t>. Пермский период закончился пермско-триасовым вымиранием видов, самым масштабным из всех, какие только знала Земля. И</a:t>
            </a:r>
            <a:r>
              <a:rPr lang="ru-RU" sz="2400" i="1" dirty="0" smtClean="0"/>
              <a:t>счезло </a:t>
            </a:r>
            <a:r>
              <a:rPr lang="ru-RU" sz="2400" i="1" dirty="0"/>
              <a:t>около 90 % видов морских организмов </a:t>
            </a:r>
            <a:r>
              <a:rPr lang="ru-RU" sz="2400" i="1" dirty="0" smtClean="0"/>
              <a:t>и </a:t>
            </a:r>
            <a:r>
              <a:rPr lang="ru-RU" sz="2400" i="1" dirty="0"/>
              <a:t>70 % наземных. </a:t>
            </a:r>
          </a:p>
        </p:txBody>
      </p:sp>
      <p:pic>
        <p:nvPicPr>
          <p:cNvPr id="7170" name="Picture 2" descr="http://s001.radikal.ru/i193/1003/d2/4f64cbd97da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4071942"/>
            <a:ext cx="3429024" cy="2578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dinozavrikus.ru/wp-content/uploads/2010/07/vulka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4071942"/>
            <a:ext cx="3493149" cy="2571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7556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mbserv.ru/wp-content/uploads/2012/05/%D0%9F%D0%B0%D0%BB%D0%B5%D0%BE%D0%B7%D0%BE%D0%B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848" y="4143380"/>
            <a:ext cx="5124152" cy="271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Итоги: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496944" cy="341297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i="1" dirty="0" smtClean="0"/>
              <a:t>В </a:t>
            </a:r>
            <a:r>
              <a:rPr lang="ru-RU" sz="2000" i="1" dirty="0"/>
              <a:t>палеозое формируются основные группы органического мира. </a:t>
            </a:r>
            <a:endParaRPr lang="ru-RU" sz="2000" i="1" dirty="0" smtClean="0"/>
          </a:p>
          <a:p>
            <a:pPr>
              <a:buFont typeface="Wingdings" pitchFamily="2" charset="2"/>
              <a:buChar char="v"/>
            </a:pPr>
            <a:r>
              <a:rPr lang="ru-RU" sz="2000" i="1" dirty="0" smtClean="0"/>
              <a:t>В </a:t>
            </a:r>
            <a:r>
              <a:rPr lang="ru-RU" sz="2000" i="1" dirty="0"/>
              <a:t>кембрии появляются организмы с твердым скелетом. </a:t>
            </a:r>
            <a:endParaRPr lang="ru-RU" sz="2000" i="1" dirty="0" smtClean="0"/>
          </a:p>
          <a:p>
            <a:pPr>
              <a:buFont typeface="Wingdings" pitchFamily="2" charset="2"/>
              <a:buChar char="v"/>
            </a:pPr>
            <a:r>
              <a:rPr lang="ru-RU" sz="2000" i="1" dirty="0" smtClean="0"/>
              <a:t>В </a:t>
            </a:r>
            <a:r>
              <a:rPr lang="ru-RU" sz="2000" i="1" dirty="0"/>
              <a:t>конце </a:t>
            </a:r>
            <a:r>
              <a:rPr lang="ru-RU" sz="2000" i="1" dirty="0" err="1"/>
              <a:t>перми</a:t>
            </a:r>
            <a:r>
              <a:rPr lang="ru-RU" sz="2000" i="1" dirty="0"/>
              <a:t> вымерли последние трилобиты, многие древние рыбы. </a:t>
            </a:r>
            <a:endParaRPr lang="ru-RU" sz="2000" i="1" dirty="0" smtClean="0"/>
          </a:p>
          <a:p>
            <a:pPr>
              <a:buFont typeface="Wingdings" pitchFamily="2" charset="2"/>
              <a:buChar char="v"/>
            </a:pPr>
            <a:r>
              <a:rPr lang="ru-RU" sz="2000" i="1" dirty="0" smtClean="0"/>
              <a:t>В </a:t>
            </a:r>
            <a:r>
              <a:rPr lang="ru-RU" sz="2000" i="1" dirty="0"/>
              <a:t>середине палеозоя жизнь выходит на сушу. </a:t>
            </a:r>
            <a:endParaRPr lang="ru-RU" sz="2000" i="1" dirty="0" smtClean="0"/>
          </a:p>
          <a:p>
            <a:pPr>
              <a:buFont typeface="Wingdings" pitchFamily="2" charset="2"/>
              <a:buChar char="v"/>
            </a:pPr>
            <a:r>
              <a:rPr lang="ru-RU" sz="2000" i="1" dirty="0" smtClean="0"/>
              <a:t>Растительный </a:t>
            </a:r>
            <a:r>
              <a:rPr lang="ru-RU" sz="2000" i="1" dirty="0"/>
              <a:t>мир шагнул от морских водорослей через травянисто-кустарниковую чахлую растительность к огромным лесным великанам.</a:t>
            </a:r>
          </a:p>
          <a:p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593817694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2832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270" b="0" i="1" dirty="0" smtClean="0"/>
              <a:t>Палеозой </a:t>
            </a:r>
            <a:r>
              <a:rPr lang="ru-RU" sz="2270" b="0" i="1" dirty="0"/>
              <a:t>начался 542 миллиона лет назад и продолжался около 290 миллионов лет. Состоит из кембрийского, ордовикского, силурийского, девонского, </a:t>
            </a:r>
            <a:r>
              <a:rPr lang="ru-RU" sz="2270" b="0" i="1" dirty="0" err="1"/>
              <a:t>карбонского</a:t>
            </a:r>
            <a:r>
              <a:rPr lang="ru-RU" sz="2270" b="0" i="1" dirty="0"/>
              <a:t> и пермского периодов. </a:t>
            </a:r>
            <a:r>
              <a:rPr lang="ru-RU" sz="2270" b="0" i="1" dirty="0" smtClean="0"/>
              <a:t>Началась </a:t>
            </a:r>
            <a:r>
              <a:rPr lang="ru-RU" sz="2270" b="0" i="1" dirty="0"/>
              <a:t>эра с Кембрийского взрыва таксономического разнообразия живых организмов, а закончилась массовым Пермским вымиранием.</a:t>
            </a:r>
          </a:p>
          <a:p>
            <a:endParaRPr lang="ru-RU" dirty="0"/>
          </a:p>
        </p:txBody>
      </p:sp>
      <p:pic>
        <p:nvPicPr>
          <p:cNvPr id="1026" name="Picture 2" descr="http://www.fio.vrn.ru/2004/7/images/paleozoy/str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3143248"/>
            <a:ext cx="3087370" cy="326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lanete-zemlya.ru/wp-content/upLoads/2010/12/Paleozojskaja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429000"/>
            <a:ext cx="4214810" cy="2953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9951326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1 0.04533  0.011 0.08667  0.028 0.11333  C 0.028 0.11467  0.055 0.15067  0.055 0.14933  C 0.07 0.16933  0.079 0.19733  0.079 0.22667  C 0.079 0.28533  0.044 0.332  0 0.33333  C -0.044 0.332  -0.079 0.28533  -0.079 0.22667  C -0.079 0.19733  -0.07 0.16933  -0.055 0.14933  C -0.055 0.15067  -0.028 0.11467  -0.028 0.11333  C -0.011 0.08667  -0.001 0.04533  0 0  Z" pathEditMode="relative" ptsTypes="">
                                      <p:cBhvr>
                                        <p:cTn id="2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500042"/>
            <a:ext cx="7186613" cy="642966"/>
          </a:xfrm>
        </p:spPr>
        <p:txBody>
          <a:bodyPr>
            <a:noAutofit/>
          </a:bodyPr>
          <a:lstStyle/>
          <a:p>
            <a:r>
              <a:rPr lang="ru-RU" sz="3200" b="0" i="1" dirty="0">
                <a:latin typeface="+mj-lt"/>
              </a:rPr>
              <a:t>Изменения в растительном мире:</a:t>
            </a:r>
            <a:br>
              <a:rPr lang="ru-RU" sz="3200" b="0" i="1" dirty="0">
                <a:latin typeface="+mj-lt"/>
              </a:rPr>
            </a:br>
            <a:r>
              <a:rPr lang="ru-RU" sz="3200" b="0" i="1" dirty="0" smtClean="0">
                <a:latin typeface="+mj-lt"/>
              </a:rPr>
              <a:t>1. Кембрийский </a:t>
            </a:r>
            <a:r>
              <a:rPr lang="ru-RU" sz="3200" b="0" i="1" dirty="0">
                <a:latin typeface="+mj-lt"/>
              </a:rPr>
              <a:t>период:</a:t>
            </a:r>
            <a:r>
              <a:rPr lang="ru-RU" sz="2400" dirty="0">
                <a:latin typeface="+mj-lt"/>
              </a:rPr>
              <a:t/>
            </a:r>
            <a:br>
              <a:rPr lang="ru-RU" sz="2400" dirty="0">
                <a:latin typeface="+mj-lt"/>
              </a:rPr>
            </a:br>
            <a:endParaRPr lang="ru-RU" sz="2400" dirty="0">
              <a:latin typeface="+mj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194920" cy="48768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160" b="0" i="1" dirty="0"/>
              <a:t>Кембрий — </a:t>
            </a:r>
            <a:r>
              <a:rPr lang="ru-RU" sz="2160" b="0" i="1" dirty="0" smtClean="0"/>
              <a:t>первый период палеозойской эры. Начался </a:t>
            </a:r>
            <a:r>
              <a:rPr lang="ru-RU" sz="2160" b="0" i="1" dirty="0"/>
              <a:t>541 млн лет назад, закончился 485 млн лет назад. </a:t>
            </a:r>
            <a:endParaRPr lang="ru-RU" sz="2160" b="0" i="1" dirty="0" smtClean="0"/>
          </a:p>
          <a:p>
            <a:pPr>
              <a:buFont typeface="Wingdings" pitchFamily="2" charset="2"/>
              <a:buChar char="v"/>
            </a:pPr>
            <a:r>
              <a:rPr lang="ru-RU" sz="2160" b="0" i="1" dirty="0" smtClean="0"/>
              <a:t>Из растений кембрийского периода известны известковые </a:t>
            </a:r>
            <a:r>
              <a:rPr lang="ru-RU" sz="2160" b="0" i="1" dirty="0"/>
              <a:t>водоросли. В кембрийских морях были и </a:t>
            </a:r>
            <a:r>
              <a:rPr lang="ru-RU" sz="2160" b="0" i="1" dirty="0" smtClean="0"/>
              <a:t>сине-зеленые</a:t>
            </a:r>
            <a:r>
              <a:rPr lang="ru-RU" sz="2160" b="0" i="1" dirty="0"/>
              <a:t>, </a:t>
            </a:r>
            <a:r>
              <a:rPr lang="ru-RU" sz="2160" b="0" i="1" dirty="0" smtClean="0"/>
              <a:t>и красные водоросли. Водоросли</a:t>
            </a:r>
            <a:r>
              <a:rPr lang="ru-RU" sz="2160" b="0" i="1" dirty="0"/>
              <a:t>, выделяя свободный кислород, значительно изменили состав кембрийской атмосферы. </a:t>
            </a:r>
          </a:p>
          <a:p>
            <a:endParaRPr lang="ru-RU" sz="2160" b="0" i="1" dirty="0"/>
          </a:p>
        </p:txBody>
      </p:sp>
      <p:pic>
        <p:nvPicPr>
          <p:cNvPr id="2050" name="Picture 2" descr="http://rybafish.umclidet.com/wp-content/uploads/L5-32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00808"/>
            <a:ext cx="3563888" cy="2830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36096" y="4531176"/>
            <a:ext cx="370356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eather Script One" pitchFamily="2" charset="0"/>
              </a:rPr>
              <a:t>Красные известковые водоросли</a:t>
            </a:r>
            <a:endParaRPr lang="ru-RU" sz="3600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Heather Script On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280610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b="1" i="1" dirty="0" smtClean="0"/>
              <a:t>2. Ордовикский </a:t>
            </a:r>
            <a:r>
              <a:rPr lang="ru-RU" sz="4900" b="1" i="1" dirty="0"/>
              <a:t>период</a:t>
            </a:r>
            <a:r>
              <a:rPr lang="ru-RU" sz="4900" b="1" i="1" dirty="0" smtClean="0"/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76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i="1" dirty="0" err="1"/>
              <a:t>Ордовик</a:t>
            </a:r>
            <a:r>
              <a:rPr lang="ru-RU" sz="2400" i="1" dirty="0"/>
              <a:t> – второй период палеозойской эры. </a:t>
            </a:r>
            <a:r>
              <a:rPr lang="ru-RU" sz="2400" i="1" dirty="0" smtClean="0"/>
              <a:t>Начался </a:t>
            </a:r>
            <a:r>
              <a:rPr lang="ru-RU" sz="2400" i="1" dirty="0"/>
              <a:t>485 млн лет назад, кончился 443 млн лет назад. </a:t>
            </a:r>
            <a:endParaRPr lang="ru-RU" sz="2400" i="1" dirty="0" smtClean="0"/>
          </a:p>
          <a:p>
            <a:pPr>
              <a:buFont typeface="Wingdings" pitchFamily="2" charset="2"/>
              <a:buChar char="v"/>
            </a:pPr>
            <a:r>
              <a:rPr lang="ru-RU" sz="2400" i="1" dirty="0" smtClean="0"/>
              <a:t>Продолжали </a:t>
            </a:r>
            <a:r>
              <a:rPr lang="ru-RU" sz="2400" i="1" dirty="0"/>
              <a:t>развиваться сине-зелёные водоросли. Пышного развития достигают известковые зелёные и красные водоросли. </a:t>
            </a:r>
          </a:p>
        </p:txBody>
      </p:sp>
      <p:pic>
        <p:nvPicPr>
          <p:cNvPr id="3074" name="Picture 2" descr="http://forumimage.ru/uploads/20110803/1312345688610048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4214818"/>
            <a:ext cx="3071834" cy="230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5991" y="4305525"/>
            <a:ext cx="34928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1" algn="ctr"/>
            <a:r>
              <a:rPr lang="ru-RU" sz="40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Florisel script" pitchFamily="2" charset="0"/>
              </a:rPr>
              <a:t>Зелёные</a:t>
            </a:r>
            <a:r>
              <a:rPr lang="ru-RU" sz="48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Florisel script" pitchFamily="2" charset="0"/>
              </a:rPr>
              <a:t> </a:t>
            </a:r>
            <a:r>
              <a:rPr lang="ru-RU" sz="40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Florisel script" pitchFamily="2" charset="0"/>
              </a:rPr>
              <a:t>водоросли</a:t>
            </a:r>
            <a:endParaRPr lang="ru-RU" sz="48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Florisel scrip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309340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357166"/>
            <a:ext cx="7115175" cy="1060472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latin typeface="+mj-lt"/>
              </a:rPr>
              <a:t>3. Силурийский </a:t>
            </a:r>
            <a:r>
              <a:rPr lang="ru-RU" sz="4400" b="1" i="1" dirty="0">
                <a:latin typeface="+mj-lt"/>
              </a:rPr>
              <a:t>период:</a:t>
            </a:r>
            <a:r>
              <a:rPr lang="ru-RU" sz="4400" i="1" dirty="0">
                <a:latin typeface="+mj-lt"/>
              </a:rPr>
              <a:t/>
            </a:r>
            <a:br>
              <a:rPr lang="ru-RU" sz="4400" i="1" dirty="0">
                <a:latin typeface="+mj-lt"/>
              </a:rPr>
            </a:br>
            <a:endParaRPr lang="ru-RU" sz="4400" i="1" dirty="0">
              <a:latin typeface="+mj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050904" cy="48768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i="1" dirty="0"/>
              <a:t>Силурийский период — третий период палеозоя. </a:t>
            </a:r>
            <a:r>
              <a:rPr lang="ru-RU" sz="2800" i="1" dirty="0" smtClean="0"/>
              <a:t>Начало </a:t>
            </a:r>
            <a:r>
              <a:rPr lang="ru-RU" sz="2800" i="1" dirty="0"/>
              <a:t>силурийского периода </a:t>
            </a:r>
            <a:r>
              <a:rPr lang="ru-RU" sz="2800" i="1" dirty="0" smtClean="0"/>
              <a:t>- </a:t>
            </a:r>
            <a:r>
              <a:rPr lang="ru-RU" sz="2800" i="1" dirty="0"/>
              <a:t>443 млн лет назад, а конец — 419 млн лет назад. </a:t>
            </a:r>
            <a:endParaRPr lang="ru-RU" sz="2800" i="1" dirty="0" smtClean="0"/>
          </a:p>
          <a:p>
            <a:pPr>
              <a:buFont typeface="Wingdings" pitchFamily="2" charset="2"/>
              <a:buChar char="v"/>
            </a:pPr>
            <a:r>
              <a:rPr lang="ru-RU" sz="2800" i="1" dirty="0" smtClean="0"/>
              <a:t>В </a:t>
            </a:r>
            <a:r>
              <a:rPr lang="ru-RU" sz="2800" i="1" dirty="0"/>
              <a:t>конце силура на суше появляется ещё одна группа растений — сосудистые. </a:t>
            </a:r>
          </a:p>
        </p:txBody>
      </p:sp>
      <p:pic>
        <p:nvPicPr>
          <p:cNvPr id="4098" name="Picture 2" descr="http://elementy.ru/images/news/rhynia_3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556792"/>
            <a:ext cx="2857500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68616" y="5618115"/>
            <a:ext cx="13965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i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eather Script One" pitchFamily="2" charset="0"/>
              </a:rPr>
              <a:t>Риния</a:t>
            </a:r>
            <a:endParaRPr lang="ru-RU" sz="3600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Heather Script On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578501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latin typeface="+mj-lt"/>
              </a:rPr>
              <a:t>4. Девонский </a:t>
            </a:r>
            <a:r>
              <a:rPr lang="ru-RU" b="1" i="1" dirty="0">
                <a:latin typeface="+mj-lt"/>
              </a:rPr>
              <a:t>период:</a:t>
            </a:r>
            <a:endParaRPr lang="ru-RU" i="1" dirty="0">
              <a:latin typeface="+mj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410944" cy="4876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i="1" dirty="0"/>
              <a:t>Девон — четвёртый  период палеозойской эры. Начался 419 млн лет назад, закончился 358 млн лет назад. </a:t>
            </a:r>
            <a:endParaRPr lang="ru-RU" sz="2400" i="1" dirty="0" smtClean="0"/>
          </a:p>
          <a:p>
            <a:pPr>
              <a:buFont typeface="Wingdings" pitchFamily="2" charset="2"/>
              <a:buChar char="v"/>
            </a:pPr>
            <a:r>
              <a:rPr lang="ru-RU" sz="2400" i="1" dirty="0" smtClean="0"/>
              <a:t>На </a:t>
            </a:r>
            <a:r>
              <a:rPr lang="ru-RU" sz="2400" i="1" dirty="0"/>
              <a:t>суше появились плауновидные, хвощевидные, папоротниковидные и голосеменные растения. Появилась почва. </a:t>
            </a:r>
          </a:p>
        </p:txBody>
      </p:sp>
      <p:pic>
        <p:nvPicPr>
          <p:cNvPr id="5122" name="Picture 2" descr="http://www.myjulia.ru/data/cache/2010/07/27/474847_2225nothumb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833" y="1628800"/>
            <a:ext cx="2835399" cy="397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35063" y="5380672"/>
            <a:ext cx="4916938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Древовидный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папоротник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3577441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5. Каменноугольный </a:t>
            </a:r>
            <a:r>
              <a:rPr lang="ru-RU" b="1" dirty="0"/>
              <a:t>период: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8768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400" i="1" dirty="0"/>
              <a:t>Карбон</a:t>
            </a:r>
            <a:r>
              <a:rPr lang="ru-RU" sz="2400" b="1" i="1" dirty="0"/>
              <a:t> </a:t>
            </a:r>
            <a:r>
              <a:rPr lang="ru-RU" sz="2400" i="1" dirty="0"/>
              <a:t> — пятый период палеозойской эры. Начался 358 млн лет назад, кончился 298 млн лет назад. </a:t>
            </a:r>
            <a:endParaRPr lang="ru-RU" sz="2400" i="1" dirty="0" smtClean="0"/>
          </a:p>
          <a:p>
            <a:pPr>
              <a:buFont typeface="Wingdings" pitchFamily="2" charset="2"/>
              <a:buChar char="v"/>
            </a:pPr>
            <a:r>
              <a:rPr lang="ru-RU" sz="2400" i="1" dirty="0" smtClean="0"/>
              <a:t>В </a:t>
            </a:r>
            <a:r>
              <a:rPr lang="ru-RU" sz="2400" i="1" dirty="0"/>
              <a:t>карбоне дальнейшее распространение </a:t>
            </a:r>
            <a:r>
              <a:rPr lang="ru-RU" sz="2400" i="1" dirty="0" smtClean="0"/>
              <a:t>сигиллярии</a:t>
            </a:r>
            <a:r>
              <a:rPr lang="ru-RU" sz="2400" i="1" dirty="0"/>
              <a:t>, каламиты, различные </a:t>
            </a:r>
            <a:r>
              <a:rPr lang="ru-RU" sz="2400" i="1" dirty="0" err="1"/>
              <a:t>ужовниковые</a:t>
            </a:r>
            <a:r>
              <a:rPr lang="ru-RU" sz="2400" i="1" dirty="0"/>
              <a:t>, семенные хвощи, кордаиты. </a:t>
            </a:r>
          </a:p>
        </p:txBody>
      </p:sp>
      <p:pic>
        <p:nvPicPr>
          <p:cNvPr id="6146" name="Picture 2" descr="http://www.sivatherium.narod.ru/library/Vasilkov/pics/pic_057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35" y="2018624"/>
            <a:ext cx="1152128" cy="29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03848" y="4939537"/>
            <a:ext cx="28023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Сигиллярия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48" name="Picture 4" descr="http://www.sivatherium.narod.ru/library/Vasilkov/pics/pic_055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071380"/>
            <a:ext cx="1152128" cy="2931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634306" y="4919192"/>
            <a:ext cx="20453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Каламит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482082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6. Пермский </a:t>
            </a:r>
            <a:r>
              <a:rPr lang="ru-RU" b="1" dirty="0"/>
              <a:t>период: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122912" cy="4876800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/>
              <a:t>Пермь — последний период палеозойской эры. Начался 298 млн лет назад, закончился 252 млн лет назад. </a:t>
            </a: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Флора </a:t>
            </a:r>
            <a:r>
              <a:rPr lang="ru-RU" sz="2800" dirty="0"/>
              <a:t>характеризуется уменьшением количество сигиллярий и кордаитов, появлением новых групп голосеменных растений. В болотах и заливах растут каламиты, древовидные и травянистые папоротники. Распространяются хвойные и саговники. </a:t>
            </a:r>
          </a:p>
          <a:p>
            <a:endParaRPr lang="ru-RU" dirty="0"/>
          </a:p>
        </p:txBody>
      </p:sp>
      <p:pic>
        <p:nvPicPr>
          <p:cNvPr id="7170" name="Picture 2" descr="http://geobotany.narod.ru/mavrina/ma-1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848" y="2088395"/>
            <a:ext cx="3654152" cy="274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92138" y="4840694"/>
            <a:ext cx="346500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Травянистый папоротник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0696965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/>
              <a:t>Изменения в животном мире: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 smtClean="0"/>
              <a:t>1. Кембрийский </a:t>
            </a:r>
            <a:r>
              <a:rPr lang="ru-RU" sz="3600" b="1" dirty="0"/>
              <a:t>период: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800" i="1" dirty="0"/>
              <a:t>Кембрий — время возникновения и расцвета трилобитов. </a:t>
            </a:r>
            <a:r>
              <a:rPr lang="ru-RU" sz="2800" i="1" dirty="0" smtClean="0"/>
              <a:t>Все </a:t>
            </a:r>
            <a:r>
              <a:rPr lang="ru-RU" sz="2800" i="1" dirty="0"/>
              <a:t>известные представители класса трилобитов являлись морскими животными.</a:t>
            </a:r>
          </a:p>
          <a:p>
            <a:endParaRPr lang="ru-RU" dirty="0"/>
          </a:p>
        </p:txBody>
      </p:sp>
      <p:pic>
        <p:nvPicPr>
          <p:cNvPr id="8194" name="Picture 2" descr="http://www.zooeco.com/Im5/TRILOB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36" y="3357562"/>
            <a:ext cx="3684562" cy="2763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shvedun.ru/images/fotomacro/tr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3286485"/>
            <a:ext cx="3529746" cy="264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0266" y="5661248"/>
            <a:ext cx="37634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Трилобиты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940096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sss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lisss</Template>
  <TotalTime>228</TotalTime>
  <Words>600</Words>
  <Application>Microsoft Office PowerPoint</Application>
  <PresentationFormat>Экран (4:3)</PresentationFormat>
  <Paragraphs>50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lisss</vt:lpstr>
      <vt:lpstr>Жизнь в палеозойскую эру</vt:lpstr>
      <vt:lpstr>Презентация PowerPoint</vt:lpstr>
      <vt:lpstr>Изменения в растительном мире: 1. Кембрийский период: </vt:lpstr>
      <vt:lpstr>2. Ордовикский период: </vt:lpstr>
      <vt:lpstr>3. Силурийский период: </vt:lpstr>
      <vt:lpstr>4. Девонский период:</vt:lpstr>
      <vt:lpstr>5. Каменноугольный период:</vt:lpstr>
      <vt:lpstr>6. Пермский период:</vt:lpstr>
      <vt:lpstr>Изменения в животном мире: 1. Кембрийский период:</vt:lpstr>
      <vt:lpstr>2. Ордовикский период:</vt:lpstr>
      <vt:lpstr>3. Силурийский период: </vt:lpstr>
      <vt:lpstr>4. Девонский период:</vt:lpstr>
      <vt:lpstr>5. Каменноугольный период:</vt:lpstr>
      <vt:lpstr>6. Пермский период:</vt:lpstr>
      <vt:lpstr>Итоги: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в палеозойскую эру.</dc:title>
  <dc:creator>HP</dc:creator>
  <cp:lastModifiedBy>Лена</cp:lastModifiedBy>
  <cp:revision>20</cp:revision>
  <dcterms:created xsi:type="dcterms:W3CDTF">2012-11-19T13:03:13Z</dcterms:created>
  <dcterms:modified xsi:type="dcterms:W3CDTF">2013-12-08T15:41:22Z</dcterms:modified>
</cp:coreProperties>
</file>