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0" r:id="rId5"/>
    <p:sldId id="266" r:id="rId6"/>
    <p:sldId id="262" r:id="rId7"/>
    <p:sldId id="261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B30A6D7-41A9-4EC6-A693-9874F9FFB40A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C2BA554-D16E-4144-B196-FF3FF7EE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wipe dir="r"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0%B8%D1%80%D1%83%D1%81%D1%8B" TargetMode="External"/><Relationship Id="rId2" Type="http://schemas.openxmlformats.org/officeDocument/2006/relationships/hyperlink" Target="http://ru.wikipedia.org/wiki/%D0%9E%D1%80%D0%B3%D0%B0%D0%BD%D0%B8%D0%B7%D0%BC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A1%D0%B0%D0%BC%D0%BE%D0%B2%D0%BE%D1%81%D0%BF%D1%80%D0%BE%D0%B8%D0%B7%D0%B2%D0%B5%D0%B4%D0%B5%D0%BD%D0%B8%D0%B5" TargetMode="External"/><Relationship Id="rId4" Type="http://schemas.openxmlformats.org/officeDocument/2006/relationships/hyperlink" Target="http://ru.wikipedia.org/wiki/%D0%96%D0%B8%D0%B7%D0%BD%D1%8C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76288"/>
            <a:ext cx="8858312" cy="1470025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Особенности </a:t>
            </a:r>
            <a:r>
              <a:rPr lang="ru-RU" sz="4800" b="1" dirty="0" smtClean="0"/>
              <a:t>строения животной </a:t>
            </a:r>
            <a:r>
              <a:rPr lang="ru-RU" sz="4800" b="1" dirty="0" smtClean="0"/>
              <a:t>клетки</a:t>
            </a:r>
            <a:endParaRPr lang="ru-RU" sz="4800" b="1" dirty="0"/>
          </a:p>
        </p:txBody>
      </p:sp>
      <p:pic>
        <p:nvPicPr>
          <p:cNvPr id="6" name="Рисунок 5" descr="kletka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87496"/>
            <a:ext cx="4143404" cy="467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Клетка это…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882808"/>
            <a:ext cx="8858280" cy="4572000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/>
              <a:t>Клетка</a:t>
            </a:r>
            <a:r>
              <a:rPr lang="ru-RU" b="1" i="1" dirty="0" smtClean="0"/>
              <a:t> — элементарная единица строения и жизнедеятельности всех </a:t>
            </a:r>
            <a:r>
              <a:rPr lang="ru-RU" b="1" i="1" dirty="0" smtClean="0">
                <a:hlinkClick r:id="rId2" tooltip="Организм"/>
              </a:rPr>
              <a:t>организмов</a:t>
            </a:r>
            <a:r>
              <a:rPr lang="ru-RU" b="1" i="1" dirty="0" smtClean="0"/>
              <a:t> (кроме </a:t>
            </a:r>
            <a:r>
              <a:rPr lang="ru-RU" b="1" i="1" dirty="0" smtClean="0">
                <a:hlinkClick r:id="rId3" tooltip="Вирусы"/>
              </a:rPr>
              <a:t>вирусов</a:t>
            </a:r>
            <a:r>
              <a:rPr lang="ru-RU" b="1" i="1" dirty="0" smtClean="0"/>
              <a:t>, о которых нередко говорят как о неклеточных формах </a:t>
            </a:r>
            <a:r>
              <a:rPr lang="ru-RU" b="1" i="1" dirty="0" smtClean="0">
                <a:hlinkClick r:id="rId4" tooltip="Жизнь"/>
              </a:rPr>
              <a:t>жизни</a:t>
            </a:r>
            <a:r>
              <a:rPr lang="ru-RU" b="1" i="1" dirty="0" smtClean="0"/>
              <a:t>), обладающая собственным обменом веществ, способная к самостоятельному существованию, </a:t>
            </a:r>
            <a:r>
              <a:rPr lang="ru-RU" b="1" i="1" dirty="0" smtClean="0">
                <a:hlinkClick r:id="rId5" tooltip="Самовоспроизведение"/>
              </a:rPr>
              <a:t>самовоспроизведению</a:t>
            </a:r>
            <a:r>
              <a:rPr lang="ru-RU" b="1" i="1" dirty="0" smtClean="0"/>
              <a:t> и развитию.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39903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Особенности строения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3429024" cy="5643578"/>
          </a:xfrm>
        </p:spPr>
        <p:txBody>
          <a:bodyPr>
            <a:normAutofit/>
          </a:bodyPr>
          <a:lstStyle/>
          <a:p>
            <a:pPr marL="87313" indent="-22225">
              <a:buNone/>
            </a:pPr>
            <a:r>
              <a:rPr lang="ru-RU" sz="1800" i="1" dirty="0" smtClean="0"/>
              <a:t>Строение животной клетки характеризуется наличием цитоплазмы, в большинстве своем состоящей из воды. Цитоплазма – это вместилище для органоидов и включений. Кроме этого цитоплазма содержит и </a:t>
            </a:r>
            <a:r>
              <a:rPr lang="ru-RU" sz="1800" i="1" dirty="0" err="1" smtClean="0"/>
              <a:t>цитоскелет</a:t>
            </a:r>
            <a:r>
              <a:rPr lang="ru-RU" sz="1800" i="1" dirty="0" smtClean="0"/>
              <a:t> – белковые нити, которые участвуют в процессе деления клетки, отграничивают внутриклеточное пространство и поддерживают клеточную форму, способность сокращаться.</a:t>
            </a:r>
            <a:endParaRPr lang="ru-RU" sz="1800" dirty="0"/>
          </a:p>
        </p:txBody>
      </p:sp>
      <p:pic>
        <p:nvPicPr>
          <p:cNvPr id="5" name="Содержимое 3" descr="a04eb895b2c3e6ab20ac8c00014d06a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1857364"/>
            <a:ext cx="5572132" cy="416791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im0-tub-ru.yandex.net/i?id=212674196-1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0"/>
            <a:ext cx="5169222" cy="3857628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142844" y="3571876"/>
            <a:ext cx="9001156" cy="304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В состав клетки входят белки, углеводы, липиды, соли, ферменты и вода. В клетке выделяют цитоплазму и ядро. Цитоплазма включает в себя 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гиалоплазму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Times New Roman" pitchFamily="18" charset="0"/>
              </a:rPr>
              <a:t>, органеллы и включения.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rmAutofit/>
          </a:bodyPr>
          <a:lstStyle/>
          <a:p>
            <a:pPr marL="0" algn="ctr"/>
            <a:r>
              <a:rPr lang="ru-RU" sz="3600" b="1" dirty="0" smtClean="0"/>
              <a:t>Различия </a:t>
            </a:r>
            <a:r>
              <a:rPr lang="ru-RU" sz="3600" b="1" dirty="0" smtClean="0"/>
              <a:t>в строении  </a:t>
            </a:r>
            <a:br>
              <a:rPr lang="ru-RU" sz="3600" b="1" dirty="0" smtClean="0"/>
            </a:br>
            <a:r>
              <a:rPr lang="ru-RU" sz="3600" b="1" dirty="0" smtClean="0"/>
              <a:t>растительной </a:t>
            </a:r>
            <a:r>
              <a:rPr lang="ru-RU" sz="3600" b="1" dirty="0" smtClean="0"/>
              <a:t>и животной </a:t>
            </a:r>
            <a:r>
              <a:rPr lang="ru-RU" sz="3600" b="1" dirty="0" smtClean="0"/>
              <a:t>клеток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20"/>
          <a:ext cx="8786873" cy="542929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643074"/>
                <a:gridCol w="3571900"/>
                <a:gridCol w="3571899"/>
              </a:tblGrid>
              <a:tr h="30534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C00000"/>
                          </a:solidFill>
                        </a:rPr>
                        <a:t>Признак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C00000"/>
                          </a:solidFill>
                        </a:rPr>
                        <a:t>Растительная клетка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C00000"/>
                          </a:solidFill>
                        </a:rPr>
                        <a:t>Животная клетка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488542">
                <a:tc>
                  <a:txBody>
                    <a:bodyPr/>
                    <a:lstStyle/>
                    <a:p>
                      <a:r>
                        <a:rPr lang="ru-RU" sz="1000" b="1" dirty="0"/>
                        <a:t>Способ питания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Автотрофный (</a:t>
                      </a:r>
                      <a:r>
                        <a:rPr lang="ru-RU" sz="1000" b="1" dirty="0" err="1"/>
                        <a:t>фототрофный</a:t>
                      </a:r>
                      <a:r>
                        <a:rPr lang="ru-RU" sz="1000" b="1" dirty="0"/>
                        <a:t>, </a:t>
                      </a:r>
                      <a:r>
                        <a:rPr lang="ru-RU" sz="1000" b="1" dirty="0" err="1"/>
                        <a:t>хемотрофный</a:t>
                      </a:r>
                      <a:r>
                        <a:rPr lang="ru-RU" sz="1000" b="1" dirty="0"/>
                        <a:t>). Способны получать органические вещества из неорганических (фотосинтез).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Гетеротрофный (</a:t>
                      </a:r>
                      <a:r>
                        <a:rPr lang="ru-RU" sz="1000" b="1" dirty="0" err="1"/>
                        <a:t>хемотрофный</a:t>
                      </a:r>
                      <a:r>
                        <a:rPr lang="ru-RU" sz="1000" b="1" dirty="0"/>
                        <a:t>, </a:t>
                      </a:r>
                      <a:r>
                        <a:rPr lang="ru-RU" sz="1000" b="1" dirty="0" err="1"/>
                        <a:t>сапротрофный</a:t>
                      </a:r>
                      <a:r>
                        <a:rPr lang="ru-RU" sz="1000" b="1" dirty="0"/>
                        <a:t>, паразитический). Не способны самостоятельно производить органические вещества.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334429">
                <a:tc>
                  <a:txBody>
                    <a:bodyPr/>
                    <a:lstStyle/>
                    <a:p>
                      <a:r>
                        <a:rPr lang="ru-RU" sz="1000" b="1"/>
                        <a:t>Способ хранения питательных веществ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В клеточном соке вакуоли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В цитоплазме в виде клеточных включений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334429">
                <a:tc>
                  <a:txBody>
                    <a:bodyPr/>
                    <a:lstStyle/>
                    <a:p>
                      <a:r>
                        <a:rPr lang="ru-RU" sz="1000" b="1" dirty="0"/>
                        <a:t>Основной запасной углевод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Крахмал – твердое нерастворимое в воде вещество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Гликоген – быстрорастворимое в воде вещество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167214">
                <a:tc>
                  <a:txBody>
                    <a:bodyPr/>
                    <a:lstStyle/>
                    <a:p>
                      <a:r>
                        <a:rPr lang="ru-RU" sz="1000" b="1"/>
                        <a:t>Синтез АТФ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В хлоропластах и митохондриях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В митохондриях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334429">
                <a:tc>
                  <a:txBody>
                    <a:bodyPr/>
                    <a:lstStyle/>
                    <a:p>
                      <a:r>
                        <a:rPr lang="ru-RU" sz="1000" b="1"/>
                        <a:t>Расщепление АТФ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В хлоропластах и всех частях клетки, где тратится энергия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Во всех частях клетки, где тратится энергия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334429">
                <a:tc>
                  <a:txBody>
                    <a:bodyPr/>
                    <a:lstStyle/>
                    <a:p>
                      <a:r>
                        <a:rPr lang="ru-RU" sz="1000" b="1"/>
                        <a:t>Деление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Между дочерними клетками образуется перегородка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Между дочерними клетками образуется перетяжка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167214">
                <a:tc>
                  <a:txBody>
                    <a:bodyPr/>
                    <a:lstStyle/>
                    <a:p>
                      <a:r>
                        <a:rPr lang="ru-RU" sz="1000" b="1"/>
                        <a:t>Клеточный центр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Только у низших растений.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Есть клеточный центр с центриолями.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167214">
                <a:tc>
                  <a:txBody>
                    <a:bodyPr/>
                    <a:lstStyle/>
                    <a:p>
                      <a:r>
                        <a:rPr lang="ru-RU" sz="1000" b="1"/>
                        <a:t>Центриоли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Только у низших растений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Есть центриоли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651389">
                <a:tc>
                  <a:txBody>
                    <a:bodyPr/>
                    <a:lstStyle/>
                    <a:p>
                      <a:r>
                        <a:rPr lang="ru-RU" sz="1000" b="1"/>
                        <a:t>Клеточная стенка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Клетка покрыта целлюлозной клеточной стенкой, которая расположена снаружи от мембраны. Толстая плотная стенка сохраняет постоянную форму клетки.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Клетка лишена плотной оболочки и может менять свою форму.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583788">
                <a:tc>
                  <a:txBody>
                    <a:bodyPr/>
                    <a:lstStyle/>
                    <a:p>
                      <a:r>
                        <a:rPr lang="ru-RU" sz="1000" b="1"/>
                        <a:t>Пластиды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Хлоропласты (зеленые, содержат пигмент хлорофилл), хромопласты (содержат пигменты других цветов) и лейкопласты (бесцветные).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Нет пластид.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977083">
                <a:tc>
                  <a:txBody>
                    <a:bodyPr/>
                    <a:lstStyle/>
                    <a:p>
                      <a:r>
                        <a:rPr lang="ru-RU" sz="1000" b="1"/>
                        <a:t>Вакуоли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Немногочисленные крупные полости. В зрелых клетках обычно одна центральная вакуоль. Заполнены клеточным соком – водным раствором запасных веществ и конечных продуктов обмена. Назначение – осмотические резервуары, запас питательных веществ, тургорное давление.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Многочисленные мелкие полости. Назанчение – сократительные, пищеварительные, выделительные.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  <a:tr h="583788">
                <a:tc>
                  <a:txBody>
                    <a:bodyPr/>
                    <a:lstStyle/>
                    <a:p>
                      <a:r>
                        <a:rPr lang="ru-RU" sz="1000" b="1"/>
                        <a:t>Включения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/>
                        <a:t>Запасные питательные вещества: зёрна крахмала и белка, капли масла, кристаллы солей. Вакуоли с клеточным соком.</a:t>
                      </a:r>
                      <a:endParaRPr lang="ru-RU" sz="1000" b="1">
                        <a:latin typeface="Georgia"/>
                      </a:endParaRPr>
                    </a:p>
                  </a:txBody>
                  <a:tcPr marL="53578" marR="53578" marT="0" marB="0"/>
                </a:tc>
                <a:tc>
                  <a:txBody>
                    <a:bodyPr/>
                    <a:lstStyle/>
                    <a:p>
                      <a:r>
                        <a:rPr lang="ru-RU" sz="1000" b="1" dirty="0"/>
                        <a:t>Запасные питательные вещества: зёрна гликогена и белка, капли жира, кристаллы солей, пигменты. Конечные продукты обмена веществ.</a:t>
                      </a:r>
                      <a:endParaRPr lang="ru-RU" sz="1000" b="1" dirty="0">
                        <a:latin typeface="Georgia"/>
                      </a:endParaRPr>
                    </a:p>
                  </a:txBody>
                  <a:tcPr marL="53578" marR="53578" marT="0" marB="0"/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</a:rPr>
              <a:t/>
            </a:r>
            <a:b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</a:rPr>
            </a:b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429684" cy="6215106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i="1" dirty="0" smtClean="0"/>
              <a:t>Клетки, образующие ткани растений и животных, значительно различаются по форме, размерам и внутреннему строению. Однако все они обнаруживают сходство в главных чертах процессов жизнедеятельности, обмена веществ, в раздражимости, росте, развитии, способности к изменчивости.</a:t>
            </a:r>
            <a:endParaRPr lang="ru-RU" dirty="0" smtClean="0"/>
          </a:p>
          <a:p>
            <a:r>
              <a:rPr lang="ru-RU" i="1" dirty="0" smtClean="0"/>
              <a:t>Биологические превращения, происходящие в клетке, неразрывно связаны с теми структурами живой клетки, которые отвечают за выполнение той или иной функции. 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04118"/>
          </a:xfrm>
        </p:spPr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643998" cy="4954634"/>
          </a:xfrm>
        </p:spPr>
        <p:txBody>
          <a:bodyPr>
            <a:normAutofit fontScale="92500" lnSpcReduction="20000"/>
          </a:bodyPr>
          <a:lstStyle/>
          <a:p>
            <a:pPr marL="578358" lvl="0" indent="-514350">
              <a:buFont typeface="+mj-lt"/>
              <a:buAutoNum type="arabicPeriod"/>
            </a:pPr>
            <a:r>
              <a:rPr lang="ru-RU" dirty="0" smtClean="0"/>
              <a:t>http://evgeniy240.narod.ru/biol/aa.htm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 http://otvet.mail.ru/question/32055831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 http://ppt4web.ru/biologija/osobennosti-stroenija-zhivotnojj-kletki.html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 http://ucheba-legko.ru/lections/viewlection/biologiya/8_klass/stroenie_organizma/lec_osnovyi_tsitologii_-_kletka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 http://www.postupim.ru/11/biol/549.shtml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 С. Г. Мамонтов и др. Биология. Общие закономерности. 9 класс. М, «Дрофа», 2013г.</a:t>
            </a:r>
          </a:p>
          <a:p>
            <a:pPr marL="578358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525874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Спасибо за внимание!!!</a:t>
            </a:r>
            <a:endParaRPr lang="ru-RU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66</TotalTime>
  <Words>442</Words>
  <Application>Microsoft Office PowerPoint</Application>
  <PresentationFormat>Экран (4:3)</PresentationFormat>
  <Paragraphs>58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Особенности строения животной клетки</vt:lpstr>
      <vt:lpstr>Клетка это…</vt:lpstr>
      <vt:lpstr> Особенности строения</vt:lpstr>
      <vt:lpstr>Слайд 4</vt:lpstr>
      <vt:lpstr>Слайд 5</vt:lpstr>
      <vt:lpstr>Различия в строении   растительной и животной клеток</vt:lpstr>
      <vt:lpstr>Слайд 7</vt:lpstr>
      <vt:lpstr>Источники</vt:lpstr>
      <vt:lpstr>Слайд 9</vt:lpstr>
    </vt:vector>
  </TitlesOfParts>
  <Company>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«Особенности строения животной клетки»</dc:title>
  <dc:creator>User</dc:creator>
  <cp:lastModifiedBy>Лена</cp:lastModifiedBy>
  <cp:revision>8</cp:revision>
  <dcterms:created xsi:type="dcterms:W3CDTF">2013-12-22T12:43:01Z</dcterms:created>
  <dcterms:modified xsi:type="dcterms:W3CDTF">2014-01-01T10:46:28Z</dcterms:modified>
</cp:coreProperties>
</file>