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5" r:id="rId9"/>
    <p:sldId id="263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8CD5E-9803-4E0B-A58C-AD76D17CFA78}" type="datetimeFigureOut">
              <a:rPr lang="ru-RU" smtClean="0"/>
              <a:pPr/>
              <a:t>05.05.2013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EE5BB-9812-4F84-A5A3-B556432A6E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8CD5E-9803-4E0B-A58C-AD76D17CFA78}" type="datetimeFigureOut">
              <a:rPr lang="ru-RU" smtClean="0"/>
              <a:pPr/>
              <a:t>05.05.2013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EE5BB-9812-4F84-A5A3-B556432A6E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8CD5E-9803-4E0B-A58C-AD76D17CFA78}" type="datetimeFigureOut">
              <a:rPr lang="ru-RU" smtClean="0"/>
              <a:pPr/>
              <a:t>05.05.2013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EE5BB-9812-4F84-A5A3-B556432A6E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8CD5E-9803-4E0B-A58C-AD76D17CFA78}" type="datetimeFigureOut">
              <a:rPr lang="ru-RU" smtClean="0"/>
              <a:pPr/>
              <a:t>05.05.2013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EE5BB-9812-4F84-A5A3-B556432A6E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8CD5E-9803-4E0B-A58C-AD76D17CFA78}" type="datetimeFigureOut">
              <a:rPr lang="ru-RU" smtClean="0"/>
              <a:pPr/>
              <a:t>05.05.2013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EE5BB-9812-4F84-A5A3-B556432A6E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8CD5E-9803-4E0B-A58C-AD76D17CFA78}" type="datetimeFigureOut">
              <a:rPr lang="ru-RU" smtClean="0"/>
              <a:pPr/>
              <a:t>05.05.2013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EE5BB-9812-4F84-A5A3-B556432A6E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8CD5E-9803-4E0B-A58C-AD76D17CFA78}" type="datetimeFigureOut">
              <a:rPr lang="ru-RU" smtClean="0"/>
              <a:pPr/>
              <a:t>05.05.2013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EE5BB-9812-4F84-A5A3-B556432A6E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8CD5E-9803-4E0B-A58C-AD76D17CFA78}" type="datetimeFigureOut">
              <a:rPr lang="ru-RU" smtClean="0"/>
              <a:pPr/>
              <a:t>05.05.2013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EE5BB-9812-4F84-A5A3-B556432A6E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8CD5E-9803-4E0B-A58C-AD76D17CFA78}" type="datetimeFigureOut">
              <a:rPr lang="ru-RU" smtClean="0"/>
              <a:pPr/>
              <a:t>05.05.2013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EE5BB-9812-4F84-A5A3-B556432A6E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8CD5E-9803-4E0B-A58C-AD76D17CFA78}" type="datetimeFigureOut">
              <a:rPr lang="ru-RU" smtClean="0"/>
              <a:pPr/>
              <a:t>05.05.2013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EE5BB-9812-4F84-A5A3-B556432A6E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8CD5E-9803-4E0B-A58C-AD76D17CFA78}" type="datetimeFigureOut">
              <a:rPr lang="ru-RU" smtClean="0"/>
              <a:pPr/>
              <a:t>05.05.2013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82EE5BB-9812-4F84-A5A3-B556432A6E3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128CD5E-9803-4E0B-A58C-AD76D17CFA78}" type="datetimeFigureOut">
              <a:rPr lang="ru-RU" smtClean="0"/>
              <a:pPr/>
              <a:t>05.05.2013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82EE5BB-9812-4F84-A5A3-B556432A6E3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1268760"/>
            <a:ext cx="5616624" cy="1109985"/>
          </a:xfrm>
        </p:spPr>
        <p:txBody>
          <a:bodyPr>
            <a:noAutofit/>
          </a:bodyPr>
          <a:lstStyle/>
          <a:p>
            <a:pPr algn="ctr"/>
            <a:r>
              <a:rPr lang="ru-RU" sz="9600" dirty="0">
                <a:solidFill>
                  <a:schemeClr val="tx1"/>
                </a:solidFill>
              </a:rPr>
              <a:t>Г</a:t>
            </a:r>
            <a:r>
              <a:rPr lang="ru-RU" sz="9600" dirty="0" smtClean="0">
                <a:solidFill>
                  <a:schemeClr val="tx1"/>
                </a:solidFill>
              </a:rPr>
              <a:t>реция</a:t>
            </a:r>
            <a:endParaRPr lang="ru-RU" sz="9600" dirty="0">
              <a:solidFill>
                <a:schemeClr val="tx1"/>
              </a:solidFill>
            </a:endParaRPr>
          </a:p>
        </p:txBody>
      </p:sp>
      <p:pic>
        <p:nvPicPr>
          <p:cNvPr id="3074" name="Picture 2" descr="C:\Users\АНДРЕЙ\Downloads\Flag_of_Greece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6185" y="2924944"/>
            <a:ext cx="4212468" cy="2808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3181901"/>
            <a:ext cx="3407499" cy="35201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67002" y="620688"/>
            <a:ext cx="4401688" cy="792088"/>
          </a:xfrm>
        </p:spPr>
        <p:txBody>
          <a:bodyPr/>
          <a:lstStyle/>
          <a:p>
            <a:r>
              <a:rPr lang="ru-RU" dirty="0" smtClean="0"/>
              <a:t>   Население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700808"/>
            <a:ext cx="8568952" cy="2016224"/>
          </a:xfrm>
        </p:spPr>
        <p:txBody>
          <a:bodyPr/>
          <a:lstStyle/>
          <a:p>
            <a:r>
              <a:rPr lang="ru-RU" dirty="0" smtClean="0"/>
              <a:t>Население – 10</a:t>
            </a:r>
            <a:r>
              <a:rPr lang="en-US" dirty="0" smtClean="0"/>
              <a:t>,3 </a:t>
            </a:r>
            <a:r>
              <a:rPr lang="ru-RU" dirty="0" smtClean="0"/>
              <a:t>млн. из которых 98</a:t>
            </a:r>
            <a:r>
              <a:rPr lang="en-US" dirty="0" smtClean="0"/>
              <a:t>% </a:t>
            </a:r>
            <a:r>
              <a:rPr lang="ru-RU" dirty="0" smtClean="0"/>
              <a:t>-греки</a:t>
            </a:r>
            <a:r>
              <a:rPr lang="en-US" dirty="0" smtClean="0"/>
              <a:t>,</a:t>
            </a:r>
            <a:r>
              <a:rPr lang="ru-RU" dirty="0" smtClean="0"/>
              <a:t> остальные –турки</a:t>
            </a:r>
            <a:r>
              <a:rPr lang="en-US" dirty="0" smtClean="0"/>
              <a:t>,</a:t>
            </a:r>
            <a:r>
              <a:rPr lang="ru-RU" dirty="0" smtClean="0"/>
              <a:t> болгары и албанцы .  Плотность: </a:t>
            </a:r>
            <a:r>
              <a:rPr lang="ru-RU" b="1" dirty="0" smtClean="0"/>
              <a:t>85,3 чел./км² .</a:t>
            </a:r>
            <a:r>
              <a:rPr lang="ru-RU" dirty="0" smtClean="0"/>
              <a:t>В Греции сельское хозяйство развито слабо. Огромную прибыль в казну приносит различное производство. Текстильное</a:t>
            </a:r>
            <a:r>
              <a:rPr lang="en-US" dirty="0" smtClean="0"/>
              <a:t>,</a:t>
            </a:r>
            <a:r>
              <a:rPr lang="ru-RU" dirty="0" smtClean="0"/>
              <a:t> швейное</a:t>
            </a:r>
            <a:r>
              <a:rPr lang="en-US" dirty="0" smtClean="0"/>
              <a:t>,</a:t>
            </a:r>
            <a:r>
              <a:rPr lang="ru-RU" dirty="0" smtClean="0"/>
              <a:t> химическое</a:t>
            </a:r>
            <a:r>
              <a:rPr lang="en-US" dirty="0" smtClean="0"/>
              <a:t>, </a:t>
            </a:r>
            <a:r>
              <a:rPr lang="ru-RU" dirty="0" smtClean="0"/>
              <a:t>пищевое и  д. р. </a:t>
            </a:r>
            <a:endParaRPr lang="ru-RU" dirty="0"/>
          </a:p>
        </p:txBody>
      </p:sp>
      <p:pic>
        <p:nvPicPr>
          <p:cNvPr id="2050" name="Picture 2" descr="C:\Users\АНДРЕЙ\Downloads\1055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005064"/>
            <a:ext cx="3744416" cy="2736304"/>
          </a:xfrm>
          <a:prstGeom prst="rect">
            <a:avLst/>
          </a:prstGeom>
          <a:noFill/>
        </p:spPr>
      </p:pic>
      <p:pic>
        <p:nvPicPr>
          <p:cNvPr id="2051" name="Picture 3" descr="C:\Users\АНДРЕЙ\Downloads\Sfakia-danc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3933056"/>
            <a:ext cx="4276617" cy="273630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357554" y="214290"/>
            <a:ext cx="2211094" cy="552004"/>
          </a:xfrm>
        </p:spPr>
        <p:txBody>
          <a:bodyPr/>
          <a:lstStyle/>
          <a:p>
            <a:r>
              <a:rPr lang="ru-RU" dirty="0" smtClean="0"/>
              <a:t>Карта Греции      </a:t>
            </a:r>
            <a:endParaRPr lang="ru-RU" dirty="0"/>
          </a:p>
        </p:txBody>
      </p:sp>
      <p:pic>
        <p:nvPicPr>
          <p:cNvPr id="1026" name="Picture 2" descr="C:\Users\АНДРЕЙ\Downloads\greece_ma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928670"/>
            <a:ext cx="5500726" cy="592933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63688" y="404664"/>
            <a:ext cx="6692280" cy="1362456"/>
          </a:xfrm>
        </p:spPr>
        <p:txBody>
          <a:bodyPr/>
          <a:lstStyle/>
          <a:p>
            <a:r>
              <a:rPr lang="ru-RU" sz="4400" dirty="0" smtClean="0"/>
              <a:t>Географическое положение</a:t>
            </a:r>
            <a:endParaRPr lang="ru-RU" sz="44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755576" y="1988840"/>
            <a:ext cx="7772400" cy="4320480"/>
          </a:xfrm>
        </p:spPr>
        <p:txBody>
          <a:bodyPr/>
          <a:lstStyle/>
          <a:p>
            <a:r>
              <a:rPr lang="ru-RU" dirty="0" smtClean="0"/>
              <a:t>Греция расположена в южной части Балканского полуострова и на многочисленных островах Средиземного моря. Омывается на юге-западе Ионическим</a:t>
            </a:r>
            <a:r>
              <a:rPr lang="en-US" dirty="0" smtClean="0"/>
              <a:t>,</a:t>
            </a:r>
            <a:r>
              <a:rPr lang="ru-RU" dirty="0" smtClean="0"/>
              <a:t> на юге- Средиземным</a:t>
            </a:r>
            <a:r>
              <a:rPr lang="en-US" dirty="0" smtClean="0"/>
              <a:t>,</a:t>
            </a:r>
            <a:r>
              <a:rPr lang="ru-RU" dirty="0" smtClean="0"/>
              <a:t> и на востоке Эгейским морями. Почти </a:t>
            </a:r>
            <a:r>
              <a:rPr lang="en-US" dirty="0" smtClean="0"/>
              <a:t>85 %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территории страны лежит на материке </a:t>
            </a:r>
            <a:r>
              <a:rPr lang="en-US" dirty="0" smtClean="0"/>
              <a:t>,</a:t>
            </a:r>
            <a:r>
              <a:rPr lang="ru-RU" dirty="0" smtClean="0"/>
              <a:t> однако около 2000 прилежащих к ней островов  всех размеров  хотя и занимают лишь 1\5 часть Греции</a:t>
            </a:r>
            <a:r>
              <a:rPr lang="en-US" dirty="0" smtClean="0"/>
              <a:t>,</a:t>
            </a:r>
            <a:r>
              <a:rPr lang="ru-RU" dirty="0" smtClean="0"/>
              <a:t> но вместе с прилегающими водами почти в полтора раза превосходят её.</a:t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14290"/>
            <a:ext cx="7772400" cy="714380"/>
          </a:xfrm>
        </p:spPr>
        <p:txBody>
          <a:bodyPr/>
          <a:lstStyle/>
          <a:p>
            <a:r>
              <a:rPr lang="ru-RU" dirty="0" smtClean="0"/>
              <a:t>       Столица-Афины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5786" y="1214422"/>
            <a:ext cx="4286280" cy="5143536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Афины-столица Греции</a:t>
            </a:r>
            <a:r>
              <a:rPr lang="en-US" dirty="0" smtClean="0"/>
              <a:t>,</a:t>
            </a:r>
            <a:r>
              <a:rPr lang="ru-RU" dirty="0" smtClean="0"/>
              <a:t> административный центр нома  </a:t>
            </a:r>
          </a:p>
          <a:p>
            <a:r>
              <a:rPr lang="ru-RU" dirty="0" smtClean="0"/>
              <a:t>Аттика. Население -950 тыс. </a:t>
            </a:r>
          </a:p>
          <a:p>
            <a:r>
              <a:rPr lang="ru-RU" dirty="0" smtClean="0"/>
              <a:t>жителей. Вместе  с портом </a:t>
            </a:r>
            <a:r>
              <a:rPr lang="ru-RU" dirty="0" err="1" smtClean="0"/>
              <a:t>Пирей</a:t>
            </a:r>
            <a:r>
              <a:rPr lang="ru-RU" dirty="0" smtClean="0"/>
              <a:t> и более чем 30 пригородами  образует конгломерацию Большие Афины</a:t>
            </a:r>
          </a:p>
          <a:p>
            <a:r>
              <a:rPr lang="ru-RU" dirty="0" smtClean="0"/>
              <a:t>с населением  3 млн. человек.</a:t>
            </a:r>
          </a:p>
          <a:p>
            <a:r>
              <a:rPr lang="ru-RU" dirty="0" smtClean="0"/>
              <a:t>Большие Афины дают до 70 </a:t>
            </a:r>
            <a:r>
              <a:rPr lang="en-US" dirty="0" smtClean="0"/>
              <a:t>% </a:t>
            </a:r>
            <a:endParaRPr lang="ru-RU" dirty="0" smtClean="0"/>
          </a:p>
          <a:p>
            <a:r>
              <a:rPr lang="ru-RU" dirty="0" smtClean="0"/>
              <a:t>общегреческой продукции . Текстильная</a:t>
            </a:r>
            <a:r>
              <a:rPr lang="en-US" dirty="0" smtClean="0"/>
              <a:t>,</a:t>
            </a:r>
            <a:r>
              <a:rPr lang="ru-RU" dirty="0" smtClean="0"/>
              <a:t> швейная</a:t>
            </a:r>
            <a:r>
              <a:rPr lang="en-US" dirty="0" smtClean="0"/>
              <a:t>,</a:t>
            </a:r>
            <a:r>
              <a:rPr lang="ru-RU" dirty="0" smtClean="0"/>
              <a:t> химическая</a:t>
            </a:r>
            <a:r>
              <a:rPr lang="en-US" dirty="0" smtClean="0"/>
              <a:t>, </a:t>
            </a:r>
            <a:r>
              <a:rPr lang="ru-RU" dirty="0" smtClean="0"/>
              <a:t>пищевая и д.р.</a:t>
            </a:r>
          </a:p>
          <a:p>
            <a:r>
              <a:rPr lang="ru-RU" dirty="0" smtClean="0"/>
              <a:t>Также Афины являются центром </a:t>
            </a:r>
          </a:p>
          <a:p>
            <a:r>
              <a:rPr lang="ru-RU" dirty="0" smtClean="0"/>
              <a:t>международного  туризма.</a:t>
            </a:r>
            <a:endParaRPr lang="ru-RU" dirty="0"/>
          </a:p>
        </p:txBody>
      </p:sp>
      <p:pic>
        <p:nvPicPr>
          <p:cNvPr id="2050" name="Picture 2" descr="C:\Users\АНДРЕЙ\Downloads\vlasneva211008_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1285860"/>
            <a:ext cx="3310794" cy="492311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8676" y="332656"/>
            <a:ext cx="7772400" cy="536076"/>
          </a:xfrm>
        </p:spPr>
        <p:txBody>
          <a:bodyPr/>
          <a:lstStyle/>
          <a:p>
            <a:r>
              <a:rPr lang="ru-RU" dirty="0" smtClean="0"/>
              <a:t>    Общие </a:t>
            </a:r>
            <a:r>
              <a:rPr lang="ru-RU" dirty="0" smtClean="0"/>
              <a:t>сведения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1071546"/>
            <a:ext cx="7772400" cy="1853398"/>
          </a:xfrm>
        </p:spPr>
        <p:txBody>
          <a:bodyPr/>
          <a:lstStyle/>
          <a:p>
            <a:r>
              <a:rPr lang="ru-RU" dirty="0" smtClean="0"/>
              <a:t>Площадь Греции -132 тыс. кв. км. Население – 10</a:t>
            </a:r>
            <a:r>
              <a:rPr lang="en-US" dirty="0" smtClean="0"/>
              <a:t>,3 </a:t>
            </a:r>
            <a:r>
              <a:rPr lang="ru-RU" dirty="0" smtClean="0"/>
              <a:t>млн. из которых 98</a:t>
            </a:r>
            <a:r>
              <a:rPr lang="en-US" dirty="0" smtClean="0"/>
              <a:t>% </a:t>
            </a:r>
            <a:r>
              <a:rPr lang="ru-RU" dirty="0" smtClean="0"/>
              <a:t>-греки</a:t>
            </a:r>
            <a:r>
              <a:rPr lang="en-US" dirty="0" smtClean="0"/>
              <a:t>,</a:t>
            </a:r>
            <a:r>
              <a:rPr lang="ru-RU" dirty="0" smtClean="0"/>
              <a:t> остальные –турки</a:t>
            </a:r>
            <a:r>
              <a:rPr lang="en-US" dirty="0" smtClean="0"/>
              <a:t>,</a:t>
            </a:r>
            <a:r>
              <a:rPr lang="ru-RU" dirty="0" smtClean="0"/>
              <a:t> болгары и албанцы.</a:t>
            </a:r>
          </a:p>
          <a:p>
            <a:r>
              <a:rPr lang="ru-RU" dirty="0" smtClean="0"/>
              <a:t>Официальный язык- греческий. Религия-  православное  христианство. С 1975 года является парламентской республикой. Официальная валюта – евро. </a:t>
            </a:r>
            <a:endParaRPr lang="ru-RU" dirty="0"/>
          </a:p>
        </p:txBody>
      </p:sp>
      <p:pic>
        <p:nvPicPr>
          <p:cNvPr id="3074" name="Picture 2" descr="C:\Users\АНДРЕЙ\Downloads\vizantiyskaya_tserko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3071810"/>
            <a:ext cx="4190101" cy="2928958"/>
          </a:xfrm>
          <a:prstGeom prst="rect">
            <a:avLst/>
          </a:prstGeom>
          <a:noFill/>
        </p:spPr>
      </p:pic>
      <p:pic>
        <p:nvPicPr>
          <p:cNvPr id="3075" name="Picture 3" descr="C:\Users\АНДРЕЙ\Downloads\1313006542_arhitektura1600x1200-9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071810"/>
            <a:ext cx="4004635" cy="292895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42852"/>
            <a:ext cx="7772400" cy="893266"/>
          </a:xfrm>
        </p:spPr>
        <p:txBody>
          <a:bodyPr/>
          <a:lstStyle/>
          <a:p>
            <a:r>
              <a:rPr lang="ru-RU" dirty="0" smtClean="0"/>
              <a:t>                  Рельеф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034" y="1000108"/>
            <a:ext cx="8536462" cy="5500726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Рельеф преимущественно горный.8О </a:t>
            </a:r>
            <a:r>
              <a:rPr lang="en-US" sz="2000" b="1" dirty="0" smtClean="0"/>
              <a:t>% </a:t>
            </a:r>
            <a:r>
              <a:rPr lang="ru-RU" sz="2000" b="1" dirty="0" smtClean="0"/>
              <a:t>территории страны</a:t>
            </a:r>
          </a:p>
          <a:p>
            <a:r>
              <a:rPr lang="ru-RU" sz="2000" b="1" dirty="0" smtClean="0"/>
              <a:t>составляют  горы и плоскогорья. Размеры средневысотных гор колеблются от 1200 до 1800 метров . В центральной части материковой Греции располагается  горная система </a:t>
            </a:r>
            <a:r>
              <a:rPr lang="ru-RU" sz="2000" b="1" dirty="0" err="1" smtClean="0"/>
              <a:t>Пинд</a:t>
            </a:r>
            <a:r>
              <a:rPr lang="ru-RU" sz="2000" b="1" dirty="0" smtClean="0"/>
              <a:t>. На севере страны рельеф обусловлен  гранитами и  гнейсами с известняками. На востоке – нагорья и </a:t>
            </a:r>
            <a:r>
              <a:rPr lang="ru-RU" sz="2000" b="1" dirty="0" err="1" smtClean="0"/>
              <a:t>граби</a:t>
            </a:r>
            <a:r>
              <a:rPr lang="en-US" sz="2000" b="1" dirty="0" smtClean="0"/>
              <a:t>,</a:t>
            </a:r>
            <a:endParaRPr lang="ru-RU" sz="2000" b="1" dirty="0" smtClean="0"/>
          </a:p>
          <a:p>
            <a:r>
              <a:rPr lang="ru-RU" sz="2000" b="1" dirty="0" err="1" smtClean="0"/>
              <a:t>фессалийская</a:t>
            </a:r>
            <a:r>
              <a:rPr lang="ru-RU" sz="2000" b="1" dirty="0" smtClean="0"/>
              <a:t> равнина – самая большая горная впадина.</a:t>
            </a:r>
          </a:p>
          <a:p>
            <a:r>
              <a:rPr lang="ru-RU" sz="2000" b="1" dirty="0" smtClean="0"/>
              <a:t>Над Коринфским заливом возвышается </a:t>
            </a:r>
            <a:r>
              <a:rPr lang="ru-RU" sz="2000" b="1" dirty="0" err="1" smtClean="0"/>
              <a:t>пиндская</a:t>
            </a:r>
            <a:r>
              <a:rPr lang="ru-RU" sz="2000" b="1" dirty="0" smtClean="0"/>
              <a:t> гора – </a:t>
            </a:r>
          </a:p>
          <a:p>
            <a:r>
              <a:rPr lang="ru-RU" sz="2000" b="1" dirty="0" smtClean="0"/>
              <a:t>Парнас(2457 м.) Олимп(2917 м.)                                                                      </a:t>
            </a:r>
          </a:p>
          <a:p>
            <a:endParaRPr lang="ru-RU" sz="2000" b="1" dirty="0" smtClean="0"/>
          </a:p>
          <a:p>
            <a:endParaRPr lang="ru-RU" sz="2000" b="1" dirty="0" smtClean="0"/>
          </a:p>
          <a:p>
            <a:r>
              <a:rPr lang="ru-RU" sz="2000" b="1" dirty="0" smtClean="0"/>
              <a:t>                                                              - Гора Олимп </a:t>
            </a:r>
            <a:r>
              <a:rPr lang="en-US" sz="2000" b="1" dirty="0" smtClean="0"/>
              <a:t>, </a:t>
            </a:r>
            <a:r>
              <a:rPr lang="ru-RU" sz="2000" b="1" dirty="0" smtClean="0"/>
              <a:t>которая известна  из </a:t>
            </a:r>
          </a:p>
          <a:p>
            <a:r>
              <a:rPr lang="ru-RU" sz="2000" b="1" dirty="0" smtClean="0"/>
              <a:t>                                                                 древнегреческой   мифологии.     </a:t>
            </a:r>
          </a:p>
          <a:p>
            <a:r>
              <a:rPr lang="ru-RU" sz="2000" b="1" dirty="0" smtClean="0"/>
              <a:t>                                                                                   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                                                                         </a:t>
            </a:r>
          </a:p>
          <a:p>
            <a:r>
              <a:rPr lang="ru-RU" sz="2000" b="1" dirty="0" smtClean="0"/>
              <a:t>                                                                   </a:t>
            </a:r>
          </a:p>
          <a:p>
            <a:endParaRPr lang="ru-RU" sz="2000" b="1" dirty="0" smtClean="0"/>
          </a:p>
          <a:p>
            <a:endParaRPr lang="ru-RU" sz="2000" b="1" dirty="0" smtClean="0"/>
          </a:p>
          <a:p>
            <a:endParaRPr lang="ru-RU" sz="2000" b="1" dirty="0" smtClean="0"/>
          </a:p>
          <a:p>
            <a:r>
              <a:rPr lang="ru-RU" sz="2000" b="1" dirty="0" smtClean="0"/>
              <a:t>                                                                 </a:t>
            </a:r>
            <a:endParaRPr lang="ru-RU" sz="2000" b="1" dirty="0"/>
          </a:p>
        </p:txBody>
      </p:sp>
      <p:pic>
        <p:nvPicPr>
          <p:cNvPr id="4098" name="Picture 2" descr="C:\Users\АНДРЕЙ\Downloads\post28764_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221088"/>
            <a:ext cx="3672408" cy="253828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980728"/>
            <a:ext cx="6984776" cy="678952"/>
          </a:xfrm>
        </p:spPr>
        <p:txBody>
          <a:bodyPr/>
          <a:lstStyle/>
          <a:p>
            <a:pPr algn="ctr"/>
            <a:r>
              <a:rPr lang="ru-RU" sz="4400" dirty="0" smtClean="0"/>
              <a:t>Полезные </a:t>
            </a:r>
            <a:r>
              <a:rPr lang="ru-RU" sz="4400" dirty="0" smtClean="0"/>
              <a:t>ископаемые</a:t>
            </a:r>
            <a:endParaRPr lang="ru-RU" sz="4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2060848"/>
            <a:ext cx="8784976" cy="4643470"/>
          </a:xfrm>
        </p:spPr>
        <p:txBody>
          <a:bodyPr/>
          <a:lstStyle/>
          <a:p>
            <a:r>
              <a:rPr lang="ru-RU" dirty="0" smtClean="0"/>
              <a:t>Полезные ископаемые Греции разнообразны</a:t>
            </a:r>
            <a:r>
              <a:rPr lang="en-US" dirty="0" smtClean="0"/>
              <a:t>,</a:t>
            </a:r>
            <a:r>
              <a:rPr lang="ru-RU" dirty="0" smtClean="0"/>
              <a:t> хотя и невелики . Единственный топливный ресурс – бурый уголь.</a:t>
            </a:r>
          </a:p>
          <a:p>
            <a:r>
              <a:rPr lang="ru-RU" dirty="0" smtClean="0"/>
              <a:t>Не так давно в Греции началась добыча нефти и природного газа близ острова </a:t>
            </a:r>
            <a:r>
              <a:rPr lang="ru-RU" dirty="0" err="1" smtClean="0"/>
              <a:t>Тасос</a:t>
            </a:r>
            <a:r>
              <a:rPr lang="ru-RU" dirty="0" smtClean="0"/>
              <a:t>. В окрестностях Афин</a:t>
            </a:r>
            <a:r>
              <a:rPr lang="en-US" dirty="0" smtClean="0"/>
              <a:t>, </a:t>
            </a:r>
            <a:r>
              <a:rPr lang="ru-RU" dirty="0" smtClean="0"/>
              <a:t>на островах </a:t>
            </a:r>
          </a:p>
          <a:p>
            <a:r>
              <a:rPr lang="ru-RU" dirty="0" err="1" smtClean="0"/>
              <a:t>Эвбея</a:t>
            </a:r>
            <a:r>
              <a:rPr lang="ru-RU" dirty="0" smtClean="0"/>
              <a:t> и </a:t>
            </a:r>
            <a:r>
              <a:rPr lang="ru-RU" dirty="0" err="1" smtClean="0"/>
              <a:t>Киклады</a:t>
            </a:r>
            <a:r>
              <a:rPr lang="ru-RU" dirty="0" smtClean="0"/>
              <a:t>  добываются железные руды. Встречаются</a:t>
            </a:r>
          </a:p>
          <a:p>
            <a:r>
              <a:rPr lang="ru-RU" dirty="0" smtClean="0"/>
              <a:t>также марганцёвые</a:t>
            </a:r>
            <a:r>
              <a:rPr lang="en-US" dirty="0" smtClean="0"/>
              <a:t>,</a:t>
            </a:r>
            <a:r>
              <a:rPr lang="ru-RU" dirty="0" smtClean="0"/>
              <a:t>никелевые</a:t>
            </a:r>
            <a:r>
              <a:rPr lang="en-US" dirty="0" smtClean="0"/>
              <a:t> ,</a:t>
            </a:r>
            <a:r>
              <a:rPr lang="ru-RU" dirty="0" smtClean="0"/>
              <a:t>алюминиевые руды.</a:t>
            </a:r>
            <a:r>
              <a:rPr lang="en-US" dirty="0" smtClean="0"/>
              <a:t> </a:t>
            </a:r>
            <a:r>
              <a:rPr lang="ru-RU" dirty="0" smtClean="0"/>
              <a:t>На </a:t>
            </a:r>
          </a:p>
          <a:p>
            <a:r>
              <a:rPr lang="ru-RU" dirty="0" err="1" smtClean="0"/>
              <a:t>Кикладах</a:t>
            </a:r>
            <a:r>
              <a:rPr lang="ru-RU" dirty="0" smtClean="0"/>
              <a:t> ведётся разработка гранита</a:t>
            </a:r>
            <a:r>
              <a:rPr lang="en-US" dirty="0" smtClean="0"/>
              <a:t>, </a:t>
            </a:r>
            <a:r>
              <a:rPr lang="ru-RU" dirty="0" smtClean="0"/>
              <a:t>мрамора </a:t>
            </a:r>
            <a:r>
              <a:rPr lang="en-US" dirty="0" smtClean="0"/>
              <a:t> </a:t>
            </a:r>
            <a:r>
              <a:rPr lang="ru-RU" dirty="0" smtClean="0"/>
              <a:t>и других</a:t>
            </a:r>
          </a:p>
          <a:p>
            <a:r>
              <a:rPr lang="ru-RU" dirty="0" smtClean="0"/>
              <a:t>строительных  материалов. На острове Накос – крупнейшее</a:t>
            </a:r>
          </a:p>
          <a:p>
            <a:r>
              <a:rPr lang="ru-RU" dirty="0" smtClean="0"/>
              <a:t>в мире месторождение наждака.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332656"/>
            <a:ext cx="4041648" cy="546336"/>
          </a:xfrm>
        </p:spPr>
        <p:txBody>
          <a:bodyPr/>
          <a:lstStyle/>
          <a:p>
            <a:r>
              <a:rPr lang="ru-RU" dirty="0" smtClean="0"/>
              <a:t>   Климат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908720"/>
            <a:ext cx="8784976" cy="3456384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Климат Греции можно разделить на три типа: средиземноморский, альпийский и умеренный, каждый из которых влияет на строго определённую территорию.              </a:t>
            </a:r>
          </a:p>
          <a:p>
            <a:r>
              <a:rPr lang="ru-RU" dirty="0" smtClean="0"/>
              <a:t>Средиземноморский тип климата характеризуется мягкой влажной зимой и жарким сухим летом. Альпийский тип климата более характерен для горных районов страны: </a:t>
            </a:r>
            <a:r>
              <a:rPr lang="ru-RU" dirty="0" err="1" smtClean="0"/>
              <a:t>Эпир,Центральная</a:t>
            </a:r>
            <a:r>
              <a:rPr lang="ru-RU" dirty="0" smtClean="0"/>
              <a:t>  Греция, Западная Македония</a:t>
            </a:r>
            <a:r>
              <a:rPr lang="en-US" dirty="0" smtClean="0"/>
              <a:t>,</a:t>
            </a:r>
            <a:r>
              <a:rPr lang="ru-RU" dirty="0" smtClean="0"/>
              <a:t> часть Фессалии, а также номы </a:t>
            </a:r>
            <a:r>
              <a:rPr lang="ru-RU" dirty="0" err="1" smtClean="0"/>
              <a:t>Ахея</a:t>
            </a:r>
            <a:r>
              <a:rPr lang="ru-RU" dirty="0" smtClean="0"/>
              <a:t>, Аркадия и </a:t>
            </a:r>
            <a:r>
              <a:rPr lang="ru-RU" dirty="0" err="1" smtClean="0"/>
              <a:t>Лакония</a:t>
            </a:r>
            <a:r>
              <a:rPr lang="ru-RU" dirty="0" smtClean="0"/>
              <a:t>.   </a:t>
            </a:r>
          </a:p>
          <a:p>
            <a:r>
              <a:rPr lang="ru-RU" dirty="0" smtClean="0"/>
              <a:t>Афины расположены в переходной зоне, где соединяются два типа климата: средиземноморский и умеренный. В северной части Афин преобладает умеренный климат, в то время как в центральных и южных районах наблюдаются черты средиземноморского климата.</a:t>
            </a:r>
          </a:p>
          <a:p>
            <a:endParaRPr lang="ru-RU" dirty="0"/>
          </a:p>
        </p:txBody>
      </p:sp>
      <p:pic>
        <p:nvPicPr>
          <p:cNvPr id="1026" name="Picture 2" descr="C:\Users\АНДРЕЙ\Downloads\800px-Greece_meteora_monasteri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4149080"/>
            <a:ext cx="3615020" cy="259228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692696"/>
            <a:ext cx="6120680" cy="678952"/>
          </a:xfrm>
        </p:spPr>
        <p:txBody>
          <a:bodyPr/>
          <a:lstStyle/>
          <a:p>
            <a:pPr algn="ctr"/>
            <a:r>
              <a:rPr lang="ru-RU" sz="4400" dirty="0" smtClean="0"/>
              <a:t>Внутренние воды</a:t>
            </a:r>
            <a:endParaRPr lang="ru-RU" sz="4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1571588"/>
            <a:ext cx="8712968" cy="5286412"/>
          </a:xfrm>
        </p:spPr>
        <p:txBody>
          <a:bodyPr>
            <a:normAutofit/>
          </a:bodyPr>
          <a:lstStyle/>
          <a:p>
            <a:r>
              <a:rPr lang="ru-RU" dirty="0" smtClean="0"/>
              <a:t>В Греции больших речных систем нет. Преобладают горные реки, короткие, с крутыми падениями. Самая длинная река Греции, протянувшаяся почти на 300 км. и целиком находящаяся в пределах страны – </a:t>
            </a:r>
            <a:r>
              <a:rPr lang="ru-RU" dirty="0" err="1" smtClean="0"/>
              <a:t>Альякмон</a:t>
            </a:r>
            <a:r>
              <a:rPr lang="ru-RU" dirty="0" smtClean="0"/>
              <a:t>. Наиболее крупные многоводные реки – </a:t>
            </a:r>
            <a:r>
              <a:rPr lang="ru-RU" dirty="0" err="1" smtClean="0"/>
              <a:t>Морица</a:t>
            </a:r>
            <a:r>
              <a:rPr lang="ru-RU" dirty="0" smtClean="0"/>
              <a:t>, </a:t>
            </a:r>
            <a:r>
              <a:rPr lang="ru-RU" dirty="0" err="1" smtClean="0"/>
              <a:t>Нестос</a:t>
            </a:r>
            <a:r>
              <a:rPr lang="ru-RU" dirty="0" smtClean="0"/>
              <a:t>, </a:t>
            </a:r>
            <a:r>
              <a:rPr lang="ru-RU" dirty="0" err="1" smtClean="0"/>
              <a:t>Стримон</a:t>
            </a:r>
            <a:r>
              <a:rPr lang="ru-RU" dirty="0" smtClean="0"/>
              <a:t> и </a:t>
            </a:r>
            <a:r>
              <a:rPr lang="ru-RU" dirty="0" err="1" smtClean="0"/>
              <a:t>Вардар</a:t>
            </a:r>
            <a:r>
              <a:rPr lang="ru-RU" dirty="0" smtClean="0"/>
              <a:t> – берут начало в центральной, в массивной части  </a:t>
            </a:r>
            <a:r>
              <a:rPr lang="ru-RU" dirty="0" err="1" smtClean="0"/>
              <a:t>Болкарского</a:t>
            </a:r>
            <a:r>
              <a:rPr lang="ru-RU" dirty="0" smtClean="0"/>
              <a:t>  полуострова. Самая большая река </a:t>
            </a:r>
            <a:r>
              <a:rPr lang="ru-RU" dirty="0" err="1" smtClean="0"/>
              <a:t>Заподной</a:t>
            </a:r>
            <a:r>
              <a:rPr lang="ru-RU" dirty="0" smtClean="0"/>
              <a:t> Греции – </a:t>
            </a:r>
            <a:r>
              <a:rPr lang="ru-RU" dirty="0" err="1" smtClean="0"/>
              <a:t>Ахелоос</a:t>
            </a:r>
            <a:r>
              <a:rPr lang="ru-RU" dirty="0" smtClean="0"/>
              <a:t>, богатейшая по запасам </a:t>
            </a:r>
            <a:r>
              <a:rPr lang="ru-RU" dirty="0" err="1" smtClean="0"/>
              <a:t>гидроэнергоресурсов</a:t>
            </a:r>
            <a:r>
              <a:rPr lang="ru-RU" dirty="0" smtClean="0"/>
              <a:t>. Питание рек преимущественно дождевое или снегодождевое. Реки </a:t>
            </a:r>
            <a:r>
              <a:rPr lang="ru-RU" dirty="0" err="1" smtClean="0"/>
              <a:t>бурны</a:t>
            </a:r>
            <a:r>
              <a:rPr lang="ru-RU" dirty="0" smtClean="0"/>
              <a:t> и </a:t>
            </a:r>
            <a:r>
              <a:rPr lang="ru-RU" dirty="0" err="1" smtClean="0"/>
              <a:t>вноговодны</a:t>
            </a:r>
            <a:r>
              <a:rPr lang="ru-RU" dirty="0" smtClean="0"/>
              <a:t> когда тает снег в горах. В Греции насчитывается свыше 20 озёр. К самым крупным и глубоким из них относится озёра </a:t>
            </a:r>
            <a:r>
              <a:rPr lang="ru-RU" dirty="0" err="1" smtClean="0"/>
              <a:t>Трихонис</a:t>
            </a:r>
            <a:r>
              <a:rPr lang="ru-RU" dirty="0" smtClean="0"/>
              <a:t> (95,5км2) – на западе, </a:t>
            </a:r>
            <a:r>
              <a:rPr lang="ru-RU" dirty="0" err="1" smtClean="0"/>
              <a:t>Волви</a:t>
            </a:r>
            <a:r>
              <a:rPr lang="ru-RU" dirty="0" smtClean="0"/>
              <a:t> (75,6км2) и </a:t>
            </a:r>
            <a:r>
              <a:rPr lang="ru-RU" dirty="0" err="1" smtClean="0"/>
              <a:t>Вегоритиз</a:t>
            </a:r>
            <a:r>
              <a:rPr lang="ru-RU" dirty="0" smtClean="0"/>
              <a:t> (75,2км2) – на севере</a:t>
            </a:r>
            <a:r>
              <a:rPr lang="ru-RU" dirty="0" smtClean="0"/>
              <a:t>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193</TotalTime>
  <Words>519</Words>
  <Application>Microsoft Office PowerPoint</Application>
  <PresentationFormat>Экран (4:3)</PresentationFormat>
  <Paragraphs>50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Поток</vt:lpstr>
      <vt:lpstr>Греция</vt:lpstr>
      <vt:lpstr>Презентация PowerPoint</vt:lpstr>
      <vt:lpstr>Географическое положение</vt:lpstr>
      <vt:lpstr>       Столица-Афины</vt:lpstr>
      <vt:lpstr>    Общие сведения</vt:lpstr>
      <vt:lpstr>                  Рельеф</vt:lpstr>
      <vt:lpstr>Полезные ископаемые</vt:lpstr>
      <vt:lpstr>   Климат</vt:lpstr>
      <vt:lpstr>Внутренние воды</vt:lpstr>
      <vt:lpstr>   Население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Греция</dc:title>
  <dc:creator>юля</dc:creator>
  <cp:lastModifiedBy>Дмитрий Каленюк</cp:lastModifiedBy>
  <cp:revision>21</cp:revision>
  <dcterms:created xsi:type="dcterms:W3CDTF">2013-04-15T11:25:09Z</dcterms:created>
  <dcterms:modified xsi:type="dcterms:W3CDTF">2013-05-05T06:49:35Z</dcterms:modified>
</cp:coreProperties>
</file>