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E9E0D-DF9B-4FDB-BA32-425D2EC8E80D}" type="datetimeFigureOut">
              <a:rPr lang="ru-RU" smtClean="0"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F341-87F4-4206-8253-25EE7795D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79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E9E0D-DF9B-4FDB-BA32-425D2EC8E80D}" type="datetimeFigureOut">
              <a:rPr lang="ru-RU" smtClean="0"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F341-87F4-4206-8253-25EE7795D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9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E9E0D-DF9B-4FDB-BA32-425D2EC8E80D}" type="datetimeFigureOut">
              <a:rPr lang="ru-RU" smtClean="0"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F341-87F4-4206-8253-25EE7795D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71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E9E0D-DF9B-4FDB-BA32-425D2EC8E80D}" type="datetimeFigureOut">
              <a:rPr lang="ru-RU" smtClean="0"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F341-87F4-4206-8253-25EE7795D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35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E9E0D-DF9B-4FDB-BA32-425D2EC8E80D}" type="datetimeFigureOut">
              <a:rPr lang="ru-RU" smtClean="0"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F341-87F4-4206-8253-25EE7795D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19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E9E0D-DF9B-4FDB-BA32-425D2EC8E80D}" type="datetimeFigureOut">
              <a:rPr lang="ru-RU" smtClean="0"/>
              <a:t>25.03.2013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F341-87F4-4206-8253-25EE7795D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13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E9E0D-DF9B-4FDB-BA32-425D2EC8E80D}" type="datetimeFigureOut">
              <a:rPr lang="ru-RU" smtClean="0"/>
              <a:t>25.03.2013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F341-87F4-4206-8253-25EE7795D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58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E9E0D-DF9B-4FDB-BA32-425D2EC8E80D}" type="datetimeFigureOut">
              <a:rPr lang="ru-RU" smtClean="0"/>
              <a:t>25.03.2013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F341-87F4-4206-8253-25EE7795D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75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E9E0D-DF9B-4FDB-BA32-425D2EC8E80D}" type="datetimeFigureOut">
              <a:rPr lang="ru-RU" smtClean="0"/>
              <a:t>25.03.2013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F341-87F4-4206-8253-25EE7795D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344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E9E0D-DF9B-4FDB-BA32-425D2EC8E80D}" type="datetimeFigureOut">
              <a:rPr lang="ru-RU" smtClean="0"/>
              <a:t>25.03.2013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F341-87F4-4206-8253-25EE7795D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5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E9E0D-DF9B-4FDB-BA32-425D2EC8E80D}" type="datetimeFigureOut">
              <a:rPr lang="ru-RU" smtClean="0"/>
              <a:t>25.03.2013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DF341-87F4-4206-8253-25EE7795D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84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E9E0D-DF9B-4FDB-BA32-425D2EC8E80D}" type="datetimeFigureOut">
              <a:rPr lang="ru-RU" smtClean="0"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DF341-87F4-4206-8253-25EE7795D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884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18648" cy="1730623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Основные экологические проблемы</a:t>
            </a:r>
            <a:endParaRPr lang="ru-RU" sz="5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0" y="26098"/>
            <a:ext cx="3384376" cy="2064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431" y="3811846"/>
            <a:ext cx="3070327" cy="2881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547" y="130323"/>
            <a:ext cx="3592420" cy="2063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05065"/>
            <a:ext cx="4158630" cy="2495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070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288" y="0"/>
            <a:ext cx="8229600" cy="2952328"/>
          </a:xfrm>
        </p:spPr>
        <p:txBody>
          <a:bodyPr>
            <a:normAutofit/>
          </a:bodyPr>
          <a:lstStyle/>
          <a:p>
            <a:pPr algn="l"/>
            <a:r>
              <a:rPr lang="ru-RU" sz="1400" i="1" dirty="0" smtClean="0"/>
              <a:t>Технические   </a:t>
            </a:r>
            <a:r>
              <a:rPr lang="ru-RU" sz="1400" i="1" dirty="0"/>
              <a:t>возможности   человека   изменять   природную   среду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стремительно возрастали,  достигнув  своей  высшей  точки  в  эпоху  </a:t>
            </a:r>
            <a:r>
              <a:rPr lang="ru-RU" sz="1400" i="1" dirty="0" smtClean="0"/>
              <a:t>научно-технической революции</a:t>
            </a:r>
            <a:r>
              <a:rPr lang="ru-RU" sz="1400" i="1" dirty="0"/>
              <a:t>. </a:t>
            </a:r>
            <a:r>
              <a:rPr lang="ru-RU" sz="1400" i="1" dirty="0" smtClean="0"/>
              <a:t>Рост </a:t>
            </a:r>
            <a:r>
              <a:rPr lang="ru-RU" sz="1400" i="1" dirty="0"/>
              <a:t>могущества человека ведет  к  увеличению  отрицательных  </a:t>
            </a:r>
            <a:r>
              <a:rPr lang="ru-RU" sz="1400" i="1" dirty="0" smtClean="0"/>
              <a:t>для</a:t>
            </a:r>
            <a:r>
              <a:rPr lang="ru-RU" sz="1400" dirty="0" smtClean="0"/>
              <a:t> </a:t>
            </a:r>
            <a:r>
              <a:rPr lang="ru-RU" sz="1400" i="1" dirty="0" smtClean="0"/>
              <a:t>природы </a:t>
            </a:r>
            <a:r>
              <a:rPr lang="ru-RU" sz="1400" i="1" dirty="0"/>
              <a:t>и в конечном счете опасных для  существования  человека  </a:t>
            </a:r>
            <a:r>
              <a:rPr lang="ru-RU" sz="1400" i="1" dirty="0" smtClean="0"/>
              <a:t>последствий</a:t>
            </a:r>
            <a:r>
              <a:rPr lang="ru-RU" sz="1400" dirty="0" smtClean="0"/>
              <a:t> </a:t>
            </a:r>
            <a:r>
              <a:rPr lang="ru-RU" sz="1400" i="1" dirty="0" smtClean="0"/>
              <a:t>его </a:t>
            </a:r>
            <a:r>
              <a:rPr lang="ru-RU" sz="1400" i="1" dirty="0"/>
              <a:t>деятельности, </a:t>
            </a:r>
            <a:r>
              <a:rPr lang="ru-RU" sz="1400" i="1" dirty="0" smtClean="0"/>
              <a:t>значение которых </a:t>
            </a:r>
            <a:r>
              <a:rPr lang="ru-RU" sz="1400" i="1" dirty="0"/>
              <a:t>только сейчас начинает </a:t>
            </a:r>
            <a:r>
              <a:rPr lang="ru-RU" sz="1400" i="1" dirty="0" smtClean="0"/>
              <a:t>осознаваться.</a:t>
            </a:r>
            <a:r>
              <a:rPr lang="ru-RU" sz="1400" dirty="0" smtClean="0"/>
              <a:t> </a:t>
            </a:r>
            <a:r>
              <a:rPr lang="ru-RU" sz="1400" i="1" dirty="0" smtClean="0"/>
              <a:t>Становление  </a:t>
            </a:r>
            <a:r>
              <a:rPr lang="ru-RU" sz="1400" i="1" dirty="0"/>
              <a:t>и  развитие   человеческого   общества   </a:t>
            </a:r>
            <a:r>
              <a:rPr lang="ru-RU" sz="1400" i="1" dirty="0" smtClean="0"/>
              <a:t>сопровождалось</a:t>
            </a:r>
            <a:r>
              <a:rPr lang="ru-RU" sz="1400" dirty="0" smtClean="0"/>
              <a:t> </a:t>
            </a:r>
            <a:r>
              <a:rPr lang="ru-RU" sz="1400" i="1" dirty="0" smtClean="0"/>
              <a:t>локальными   </a:t>
            </a:r>
            <a:r>
              <a:rPr lang="ru-RU" sz="1400" i="1" dirty="0"/>
              <a:t>и   региональными   экологическими   кризисами   </a:t>
            </a:r>
            <a:r>
              <a:rPr lang="ru-RU" sz="1400" i="1" dirty="0" smtClean="0"/>
              <a:t>антропогенного</a:t>
            </a:r>
            <a:r>
              <a:rPr lang="ru-RU" sz="1400" dirty="0" smtClean="0"/>
              <a:t> </a:t>
            </a:r>
            <a:r>
              <a:rPr lang="ru-RU" sz="1400" i="1" dirty="0" smtClean="0"/>
              <a:t>происхождения</a:t>
            </a:r>
            <a:r>
              <a:rPr lang="ru-RU" sz="1400" i="1" dirty="0"/>
              <a:t>. </a:t>
            </a:r>
            <a:r>
              <a:rPr lang="ru-RU" sz="1400" i="1" dirty="0" smtClean="0"/>
              <a:t>Кризисных  точек</a:t>
            </a:r>
            <a:r>
              <a:rPr lang="ru-RU" sz="1400" dirty="0" smtClean="0"/>
              <a:t> </a:t>
            </a:r>
            <a:r>
              <a:rPr lang="ru-RU" sz="1400" i="1" dirty="0" smtClean="0"/>
              <a:t>становится </a:t>
            </a:r>
            <a:r>
              <a:rPr lang="ru-RU" sz="1400" i="1" dirty="0"/>
              <a:t>все больше, и  они  оказываются  тесно  связанными  между  </a:t>
            </a:r>
            <a:r>
              <a:rPr lang="ru-RU" sz="1400" i="1" dirty="0" smtClean="0"/>
              <a:t>собой,</a:t>
            </a:r>
            <a:r>
              <a:rPr lang="ru-RU" sz="1400" dirty="0" smtClean="0"/>
              <a:t> </a:t>
            </a:r>
            <a:r>
              <a:rPr lang="ru-RU" sz="1400" i="1" dirty="0" smtClean="0"/>
              <a:t>образуя </a:t>
            </a:r>
            <a:r>
              <a:rPr lang="ru-RU" sz="1400" i="1" dirty="0"/>
              <a:t>становящуюся все более частой  сеть.  Именно  это  обстоятельство  и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позволяет говорить о наличии глобального  экологического  кризиса  и  </a:t>
            </a:r>
            <a:r>
              <a:rPr lang="ru-RU" sz="1400" i="1" dirty="0" smtClean="0"/>
              <a:t>угрозе</a:t>
            </a:r>
            <a:r>
              <a:rPr lang="ru-RU" sz="1400" dirty="0" smtClean="0"/>
              <a:t> </a:t>
            </a:r>
            <a:r>
              <a:rPr lang="ru-RU" sz="1400" i="1" dirty="0" smtClean="0"/>
              <a:t>экологической </a:t>
            </a:r>
            <a:r>
              <a:rPr lang="ru-RU" sz="1400" i="1" dirty="0"/>
              <a:t>катастрофы</a:t>
            </a:r>
            <a:r>
              <a:rPr lang="ru-RU" sz="1400" i="1" dirty="0" smtClean="0"/>
              <a:t>.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852936"/>
            <a:ext cx="5600622" cy="3761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226106"/>
            <a:ext cx="2303016" cy="3244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482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4437112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/>
              <a:t>ОСНОВНЫЕ ЭКОЛОГИЧЕСКИЕ </a:t>
            </a:r>
            <a:r>
              <a:rPr lang="ru-RU" sz="3200" b="1" i="1" dirty="0" smtClean="0"/>
              <a:t>ПРОБЛЕМЫ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1400" i="1" dirty="0"/>
              <a:t> 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 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  </a:t>
            </a:r>
            <a:r>
              <a:rPr lang="ru-RU" sz="1400" i="1" dirty="0" smtClean="0"/>
              <a:t>Проблема </a:t>
            </a:r>
            <a:r>
              <a:rPr lang="ru-RU" sz="1400" i="1" dirty="0"/>
              <a:t>загрязнения природной среды становится столь острой как </a:t>
            </a:r>
            <a:r>
              <a:rPr lang="ru-RU" sz="1400" i="1" dirty="0" smtClean="0"/>
              <a:t>из-за </a:t>
            </a:r>
            <a:r>
              <a:rPr lang="ru-RU" sz="1400" i="1" dirty="0"/>
              <a:t>роста объемов промышленного и сельскохозяйственного производства, так </a:t>
            </a:r>
            <a:r>
              <a:rPr lang="ru-RU" sz="1400" i="1" dirty="0" smtClean="0"/>
              <a:t>и в </a:t>
            </a:r>
            <a:r>
              <a:rPr lang="ru-RU" sz="1400" i="1" dirty="0"/>
              <a:t>связи с качественным изменением производства под влиянием </a:t>
            </a:r>
            <a:r>
              <a:rPr lang="ru-RU" sz="1400" i="1" dirty="0" smtClean="0"/>
              <a:t>научно-технического </a:t>
            </a:r>
            <a:r>
              <a:rPr lang="ru-RU" sz="1400" i="1" dirty="0"/>
              <a:t>прогресса.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 smtClean="0"/>
              <a:t>  Многие </a:t>
            </a:r>
            <a:r>
              <a:rPr lang="ru-RU" sz="1400" i="1" dirty="0"/>
              <a:t>металлы и сплавы, которыми пользуется  человек,  неизвестны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природе в чистом виде, и, хотя они в какой-то мере подвластны утилизации  и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вторичному употреблению, часть их рассеивается, накапливаясь в  биосфере  в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виде отходов. Проблема загрязнения природной среды  в  полный  рост  встала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после  того,  как  в  XX  в.  человек   существенно   расширил   количество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используемых  им  металлов,  стал  изготавливать   синтетические   волокна,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пластмассы и другие </a:t>
            </a:r>
            <a:r>
              <a:rPr lang="ru-RU" sz="1400" i="1" dirty="0" smtClean="0"/>
              <a:t>вещества вредные </a:t>
            </a:r>
            <a:r>
              <a:rPr lang="ru-RU" sz="1400" i="1" dirty="0"/>
              <a:t>для организмов биосферы.  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789040"/>
            <a:ext cx="626469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935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251520" y="2996952"/>
            <a:ext cx="6624736" cy="1440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2348880"/>
            <a:ext cx="1440160" cy="2160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51520" y="1772816"/>
            <a:ext cx="1296144" cy="2160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1196752"/>
            <a:ext cx="3888432" cy="2160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96944" cy="3888432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b="1" i="1" u="sng" dirty="0" smtClean="0"/>
              <a:t/>
            </a:r>
            <a:br>
              <a:rPr lang="ru-RU" sz="1600" b="1" i="1" u="sng" dirty="0" smtClean="0"/>
            </a:br>
            <a:r>
              <a:rPr lang="ru-RU" sz="1800" b="1" i="1" u="sng" dirty="0" smtClean="0"/>
              <a:t>1)Загрязнение </a:t>
            </a:r>
            <a:r>
              <a:rPr lang="ru-RU" sz="1800" b="1" i="1" u="sng" dirty="0" smtClean="0"/>
              <a:t>литосферы</a:t>
            </a:r>
            <a:r>
              <a:rPr lang="ru-RU" sz="1600" b="1" i="1" u="sng" dirty="0" smtClean="0"/>
              <a:t/>
            </a:r>
            <a:br>
              <a:rPr lang="ru-RU" sz="1600" b="1" i="1" u="sng" dirty="0" smtClean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400" i="1" dirty="0" smtClean="0"/>
              <a:t>Почвенный </a:t>
            </a:r>
            <a:r>
              <a:rPr lang="ru-RU" sz="1400" i="1" dirty="0"/>
              <a:t>покров Земли представляет собой важнейший компонент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биосферы. Именно почвенная оболочка определяет многие процессы,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происходящие в биосфере</a:t>
            </a:r>
            <a:r>
              <a:rPr lang="ru-RU" sz="1400" i="1" dirty="0" smtClean="0"/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i="1" dirty="0" smtClean="0"/>
              <a:t> - </a:t>
            </a:r>
            <a:r>
              <a:rPr lang="ru-RU" sz="1400" b="1" i="1" dirty="0" smtClean="0"/>
              <a:t>Несовершенство  </a:t>
            </a:r>
            <a:r>
              <a:rPr lang="ru-RU" sz="1400" b="1" i="1" dirty="0"/>
              <a:t>сельскохозяйственных  приемов  </a:t>
            </a:r>
            <a:r>
              <a:rPr lang="ru-RU" sz="1400" i="1" dirty="0"/>
              <a:t>приводит  к  </a:t>
            </a:r>
            <a:r>
              <a:rPr lang="ru-RU" sz="1400" i="1" dirty="0" smtClean="0"/>
              <a:t>быстрому</a:t>
            </a:r>
            <a:r>
              <a:rPr lang="ru-RU" sz="1400" dirty="0" smtClean="0"/>
              <a:t> </a:t>
            </a:r>
            <a:r>
              <a:rPr lang="ru-RU" sz="1400" i="1" dirty="0" smtClean="0"/>
              <a:t>истощению </a:t>
            </a:r>
            <a:r>
              <a:rPr lang="ru-RU" sz="1400" i="1" dirty="0"/>
              <a:t>почв, а применение крайне вредных,  но  дешевых  ядохимикатов  </a:t>
            </a:r>
            <a:r>
              <a:rPr lang="ru-RU" sz="1400" i="1" dirty="0" smtClean="0"/>
              <a:t>для</a:t>
            </a:r>
            <a:r>
              <a:rPr lang="ru-RU" sz="1400" dirty="0" smtClean="0"/>
              <a:t> </a:t>
            </a:r>
            <a:r>
              <a:rPr lang="ru-RU" sz="1400" i="1" dirty="0" smtClean="0"/>
              <a:t>борьбы </a:t>
            </a:r>
            <a:r>
              <a:rPr lang="ru-RU" sz="1400" i="1" dirty="0"/>
              <a:t>с вредителями растений и в  целях  повышения  урожайности  </a:t>
            </a:r>
            <a:r>
              <a:rPr lang="ru-RU" sz="1400" i="1" dirty="0" smtClean="0"/>
              <a:t>усугубляет</a:t>
            </a:r>
            <a:r>
              <a:rPr lang="ru-RU" sz="1400" dirty="0" smtClean="0"/>
              <a:t> </a:t>
            </a:r>
            <a:r>
              <a:rPr lang="ru-RU" sz="1400" i="1" dirty="0" smtClean="0"/>
              <a:t>эту проблему.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b="1" dirty="0" smtClean="0"/>
              <a:t>  - </a:t>
            </a:r>
            <a:r>
              <a:rPr lang="ru-RU" sz="1400" b="1" i="1" dirty="0"/>
              <a:t>В</a:t>
            </a:r>
            <a:r>
              <a:rPr lang="ru-RU" sz="1400" b="1" i="1" dirty="0" smtClean="0"/>
              <a:t>ырубка </a:t>
            </a:r>
            <a:r>
              <a:rPr lang="ru-RU" sz="1400" b="1" i="1" dirty="0"/>
              <a:t>лесов. </a:t>
            </a:r>
            <a:r>
              <a:rPr lang="ru-RU" sz="1400" i="1" dirty="0"/>
              <a:t>Так,  если  под  влажными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тропическими лесами  вследствие  эрозии  теряется  ежегодно  1  кг  почвы  </a:t>
            </a:r>
            <a:r>
              <a:rPr lang="ru-RU" sz="1400" i="1" dirty="0" smtClean="0"/>
              <a:t>с</a:t>
            </a:r>
            <a:r>
              <a:rPr lang="ru-RU" sz="1400" dirty="0"/>
              <a:t> </a:t>
            </a:r>
            <a:r>
              <a:rPr lang="ru-RU" sz="1400" i="1" dirty="0" smtClean="0"/>
              <a:t>гектара</a:t>
            </a:r>
            <a:r>
              <a:rPr lang="ru-RU" sz="1400" i="1" dirty="0"/>
              <a:t>, то после вырубки этот показатель увеличивается в 34 раза.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>  </a:t>
            </a:r>
            <a:r>
              <a:rPr lang="ru-RU" sz="1400" b="1" dirty="0" smtClean="0"/>
              <a:t>- </a:t>
            </a:r>
            <a:r>
              <a:rPr lang="ru-RU" sz="1400" b="1" i="1" dirty="0" smtClean="0"/>
              <a:t>Опустынивание</a:t>
            </a:r>
            <a:r>
              <a:rPr lang="ru-RU" sz="1400" i="1" dirty="0"/>
              <a:t>. </a:t>
            </a:r>
            <a:r>
              <a:rPr lang="ru-RU" sz="1400" i="1" dirty="0" smtClean="0"/>
              <a:t>Из</a:t>
            </a:r>
            <a:r>
              <a:rPr lang="ru-RU" sz="1400" dirty="0" smtClean="0"/>
              <a:t> </a:t>
            </a:r>
            <a:r>
              <a:rPr lang="ru-RU" sz="1400" i="1" dirty="0" smtClean="0"/>
              <a:t>45 </a:t>
            </a:r>
            <a:r>
              <a:rPr lang="ru-RU" sz="1400" i="1" dirty="0"/>
              <a:t>выявленных причин опустынивания  87%  являются  результатом  </a:t>
            </a:r>
            <a:r>
              <a:rPr lang="ru-RU" sz="1400" i="1" dirty="0" smtClean="0"/>
              <a:t>хищнического</a:t>
            </a:r>
            <a:r>
              <a:rPr lang="ru-RU" sz="1400" dirty="0" smtClean="0"/>
              <a:t> </a:t>
            </a:r>
            <a:r>
              <a:rPr lang="ru-RU" sz="1400" i="1" dirty="0" smtClean="0"/>
              <a:t>использования </a:t>
            </a:r>
            <a:r>
              <a:rPr lang="ru-RU" sz="1400" i="1" dirty="0"/>
              <a:t>ресурсов</a:t>
            </a:r>
            <a:r>
              <a:rPr lang="ru-RU" sz="1400" i="1" dirty="0" smtClean="0"/>
              <a:t>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 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- </a:t>
            </a:r>
            <a:r>
              <a:rPr lang="ru-RU" sz="1400" b="1" i="1" dirty="0" smtClean="0"/>
              <a:t>Проблема </a:t>
            </a:r>
            <a:r>
              <a:rPr lang="ru-RU" sz="1400" b="1" i="1" dirty="0"/>
              <a:t>возрастающей кислотности </a:t>
            </a:r>
            <a:r>
              <a:rPr lang="ru-RU" sz="1400" b="1" i="1" dirty="0" smtClean="0"/>
              <a:t>атмосферных</a:t>
            </a:r>
            <a:r>
              <a:rPr lang="ru-RU" sz="1400" b="1" dirty="0"/>
              <a:t> </a:t>
            </a:r>
            <a:r>
              <a:rPr lang="ru-RU" sz="1400" b="1" i="1" dirty="0" smtClean="0"/>
              <a:t>осадков </a:t>
            </a:r>
            <a:r>
              <a:rPr lang="ru-RU" sz="1400" b="1" i="1" dirty="0"/>
              <a:t>и </a:t>
            </a:r>
            <a:r>
              <a:rPr lang="ru-RU" sz="1400" b="1" i="1" dirty="0" smtClean="0"/>
              <a:t>почвенного покрова.</a:t>
            </a:r>
            <a:br>
              <a:rPr lang="ru-RU" sz="1400" b="1" i="1" dirty="0" smtClean="0"/>
            </a:br>
            <a:r>
              <a:rPr lang="ru-RU" sz="1400" i="1" dirty="0" smtClean="0"/>
              <a:t>(</a:t>
            </a:r>
            <a:r>
              <a:rPr lang="ru-RU" sz="1400" i="1" dirty="0"/>
              <a:t>Кислотными называют любые </a:t>
            </a:r>
            <a:r>
              <a:rPr lang="ru-RU" sz="1400" i="1" dirty="0" smtClean="0"/>
              <a:t>осадки-</a:t>
            </a:r>
            <a:r>
              <a:rPr lang="ru-RU" sz="1400" i="1" dirty="0" err="1" smtClean="0"/>
              <a:t>дожди,туманы</a:t>
            </a:r>
            <a:r>
              <a:rPr lang="ru-RU" sz="1400" i="1" dirty="0"/>
              <a:t>, снег, -кислотность которых </a:t>
            </a:r>
            <a:r>
              <a:rPr lang="ru-RU" sz="1400" i="1" dirty="0" smtClean="0"/>
              <a:t>выше нормальной</a:t>
            </a:r>
            <a:r>
              <a:rPr lang="ru-RU" sz="1400" i="1" dirty="0"/>
              <a:t>. К ним также </a:t>
            </a:r>
            <a:r>
              <a:rPr lang="ru-RU" sz="1400" i="1" dirty="0" smtClean="0"/>
              <a:t>относят</a:t>
            </a:r>
            <a:r>
              <a:rPr lang="ru-RU" sz="1400" dirty="0" smtClean="0"/>
              <a:t> </a:t>
            </a:r>
            <a:r>
              <a:rPr lang="ru-RU" sz="1400" i="1" dirty="0" smtClean="0"/>
              <a:t>выпадение </a:t>
            </a:r>
            <a:r>
              <a:rPr lang="ru-RU" sz="1400" i="1" dirty="0"/>
              <a:t>из атмосферы сухих кислых </a:t>
            </a:r>
            <a:r>
              <a:rPr lang="ru-RU" sz="1400" i="1" dirty="0" smtClean="0"/>
              <a:t>частиц) </a:t>
            </a:r>
            <a:r>
              <a:rPr lang="ru-RU" sz="1400" i="1" dirty="0"/>
              <a:t>Районы кислых почв не знают засух, но их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/>
              <a:t>естественное плодородие понижено и неустойчиво; они быстро истощаются </a:t>
            </a:r>
            <a:r>
              <a:rPr lang="ru-RU" sz="1400" i="1" dirty="0" smtClean="0"/>
              <a:t>и</a:t>
            </a:r>
            <a:r>
              <a:rPr lang="ru-RU" sz="1400" dirty="0" smtClean="0"/>
              <a:t> </a:t>
            </a:r>
            <a:r>
              <a:rPr lang="ru-RU" sz="1400" i="1" dirty="0" smtClean="0"/>
              <a:t>урожаи </a:t>
            </a:r>
            <a:r>
              <a:rPr lang="ru-RU" sz="1400" i="1" dirty="0"/>
              <a:t>на них низкие. Кислотность с нисходящими потоками </a:t>
            </a:r>
            <a:r>
              <a:rPr lang="ru-RU" sz="1400" i="1" dirty="0" smtClean="0"/>
              <a:t>воды</a:t>
            </a:r>
            <a:r>
              <a:rPr lang="ru-RU" sz="1400" dirty="0" smtClean="0"/>
              <a:t> </a:t>
            </a:r>
            <a:r>
              <a:rPr lang="ru-RU" sz="1400" i="1" dirty="0" smtClean="0"/>
              <a:t>распространяется </a:t>
            </a:r>
            <a:r>
              <a:rPr lang="ru-RU" sz="1400" i="1" dirty="0"/>
              <a:t>на весь почвенный профиль </a:t>
            </a:r>
            <a:r>
              <a:rPr lang="ru-RU" sz="1400" i="1" dirty="0" smtClean="0"/>
              <a:t>и вызывает значительное</a:t>
            </a:r>
            <a:r>
              <a:rPr lang="ru-RU" sz="1400" dirty="0" smtClean="0"/>
              <a:t> </a:t>
            </a:r>
            <a:r>
              <a:rPr lang="ru-RU" sz="1400" i="1" dirty="0" smtClean="0"/>
              <a:t>подкисление </a:t>
            </a:r>
            <a:r>
              <a:rPr lang="ru-RU" sz="1400" i="1" dirty="0"/>
              <a:t>грунтовых вод. </a:t>
            </a:r>
            <a:endParaRPr lang="ru-RU" sz="14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293982"/>
            <a:ext cx="3744416" cy="2375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672" y="4293982"/>
            <a:ext cx="4512332" cy="2386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237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3212976"/>
            <a:ext cx="3816424" cy="2160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2996952"/>
            <a:ext cx="4320480" cy="2160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348880"/>
            <a:ext cx="3168352" cy="2160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12776"/>
            <a:ext cx="2160240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6250706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i="1" u="sng" dirty="0" smtClean="0"/>
              <a:t>2) Загрязнение </a:t>
            </a:r>
            <a:r>
              <a:rPr lang="ru-RU" sz="1800" b="1" i="1" u="sng" dirty="0" smtClean="0"/>
              <a:t>гидросферы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i="1" dirty="0"/>
              <a:t> 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600" i="1" dirty="0" smtClean="0"/>
              <a:t>    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i="1" dirty="0" smtClean="0"/>
              <a:t>  </a:t>
            </a:r>
            <a:r>
              <a:rPr lang="ru-RU" sz="1600" i="1" dirty="0"/>
              <a:t>Ухудшение качества воды </a:t>
            </a:r>
            <a:r>
              <a:rPr lang="ru-RU" sz="1600" i="1" dirty="0" smtClean="0"/>
              <a:t> обусловлено</a:t>
            </a:r>
            <a:r>
              <a:rPr lang="ru-RU" sz="1600" i="1" dirty="0"/>
              <a:t>, прежде всего, недостаточностью и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несовершенством очистки загрязненных природных вод в связи с ростом </a:t>
            </a:r>
            <a:r>
              <a:rPr lang="ru-RU" sz="1600" i="1" dirty="0" smtClean="0"/>
              <a:t>объемов</a:t>
            </a:r>
            <a:r>
              <a:rPr lang="ru-RU" sz="1600" dirty="0" smtClean="0"/>
              <a:t> </a:t>
            </a:r>
            <a:r>
              <a:rPr lang="ru-RU" sz="1600" i="1" dirty="0" smtClean="0"/>
              <a:t>промышленных</a:t>
            </a:r>
            <a:r>
              <a:rPr lang="ru-RU" sz="1600" i="1" dirty="0"/>
              <a:t>, сельскохозяйственных, хозяйственно – бытовых стоков. </a:t>
            </a:r>
            <a:r>
              <a:rPr lang="ru-RU" sz="1600" i="1" dirty="0" smtClean="0"/>
              <a:t>Общая</a:t>
            </a:r>
            <a:r>
              <a:rPr lang="ru-RU" sz="1600" dirty="0" smtClean="0"/>
              <a:t> </a:t>
            </a:r>
            <a:r>
              <a:rPr lang="ru-RU" sz="1600" i="1" dirty="0" smtClean="0"/>
              <a:t>нехватка</a:t>
            </a:r>
            <a:r>
              <a:rPr lang="ru-RU" sz="1600" i="1" dirty="0"/>
              <a:t>, увеличивающееся загрязнение, </a:t>
            </a:r>
            <a:r>
              <a:rPr lang="ru-RU" sz="1600" i="1" dirty="0" smtClean="0"/>
              <a:t>постепенное уничтожение источников</a:t>
            </a:r>
            <a:r>
              <a:rPr lang="ru-RU" sz="1600" dirty="0" smtClean="0"/>
              <a:t> </a:t>
            </a:r>
            <a:r>
              <a:rPr lang="ru-RU" sz="1600" i="1" dirty="0" smtClean="0"/>
              <a:t>пресной </a:t>
            </a:r>
            <a:r>
              <a:rPr lang="ru-RU" sz="1600" i="1" dirty="0"/>
              <a:t>воды особенно актуальны в условиях растущего населения мира </a:t>
            </a:r>
            <a:r>
              <a:rPr lang="ru-RU" sz="1600" i="1" dirty="0" smtClean="0"/>
              <a:t>и</a:t>
            </a:r>
            <a:r>
              <a:rPr lang="ru-RU" sz="1600" dirty="0" smtClean="0"/>
              <a:t> </a:t>
            </a:r>
            <a:r>
              <a:rPr lang="ru-RU" sz="1600" i="1" dirty="0" smtClean="0"/>
              <a:t>расширяющегося производства.</a:t>
            </a:r>
            <a:r>
              <a:rPr lang="ru-RU" sz="1600" dirty="0" smtClean="0"/>
              <a:t> </a:t>
            </a:r>
            <a:r>
              <a:rPr lang="ru-RU" sz="1600" i="1" dirty="0" smtClean="0"/>
              <a:t>Отмечается </a:t>
            </a:r>
            <a:r>
              <a:rPr lang="ru-RU" sz="1600" i="1" dirty="0"/>
              <a:t>истощение самых ценных из доступных </a:t>
            </a:r>
            <a:r>
              <a:rPr lang="ru-RU" sz="1600" i="1" dirty="0" smtClean="0"/>
              <a:t>нам</a:t>
            </a:r>
            <a:r>
              <a:rPr lang="ru-RU" sz="1600" dirty="0" smtClean="0"/>
              <a:t> </a:t>
            </a:r>
            <a:r>
              <a:rPr lang="ru-RU" sz="1600" i="1" dirty="0" smtClean="0"/>
              <a:t>источников </a:t>
            </a:r>
            <a:r>
              <a:rPr lang="ru-RU" sz="1600" i="1" dirty="0"/>
              <a:t>пресной воды – подземных вод. Бесконтрольное изъятие </a:t>
            </a:r>
            <a:r>
              <a:rPr lang="ru-RU" sz="1600" i="1" dirty="0" smtClean="0"/>
              <a:t>воды,</a:t>
            </a:r>
            <a:r>
              <a:rPr lang="ru-RU" sz="1600" dirty="0"/>
              <a:t> </a:t>
            </a:r>
            <a:r>
              <a:rPr lang="ru-RU" sz="1600" i="1" dirty="0" smtClean="0"/>
              <a:t>уничтожение </a:t>
            </a:r>
            <a:r>
              <a:rPr lang="ru-RU" sz="1600" i="1" dirty="0"/>
              <a:t>лесных </a:t>
            </a:r>
            <a:r>
              <a:rPr lang="ru-RU" sz="1600" i="1" dirty="0" err="1"/>
              <a:t>водоохранных</a:t>
            </a:r>
            <a:r>
              <a:rPr lang="ru-RU" sz="1600" i="1" dirty="0"/>
              <a:t> полос и осушение верховых болот привели </a:t>
            </a:r>
            <a:r>
              <a:rPr lang="ru-RU" sz="1600" i="1" dirty="0" smtClean="0"/>
              <a:t>к</a:t>
            </a:r>
            <a:r>
              <a:rPr lang="ru-RU" sz="1600" dirty="0" smtClean="0"/>
              <a:t> </a:t>
            </a:r>
            <a:r>
              <a:rPr lang="ru-RU" sz="1600" i="1" dirty="0" smtClean="0"/>
              <a:t>массовой </a:t>
            </a:r>
            <a:r>
              <a:rPr lang="ru-RU" sz="1600" i="1" dirty="0"/>
              <a:t>гибели малых рек. Сокращается водоносность крупных рек  и </a:t>
            </a:r>
            <a:r>
              <a:rPr lang="ru-RU" sz="1600" i="1" dirty="0" smtClean="0"/>
              <a:t>приток</a:t>
            </a:r>
            <a:r>
              <a:rPr lang="ru-RU" sz="1600" dirty="0" smtClean="0"/>
              <a:t> </a:t>
            </a:r>
            <a:r>
              <a:rPr lang="ru-RU" sz="1600" i="1" dirty="0" smtClean="0"/>
              <a:t>поверхностных </a:t>
            </a:r>
            <a:r>
              <a:rPr lang="ru-RU" sz="1600" i="1" dirty="0"/>
              <a:t>вод во внутренние водоемы</a:t>
            </a:r>
            <a:r>
              <a:rPr lang="ru-RU" sz="1600" i="1" dirty="0" smtClean="0"/>
              <a:t>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i="1" dirty="0" smtClean="0"/>
              <a:t> 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</a:t>
            </a:r>
            <a:r>
              <a:rPr lang="ru-RU" sz="1600" i="1" dirty="0" smtClean="0"/>
              <a:t> Возросший </a:t>
            </a:r>
            <a:r>
              <a:rPr lang="ru-RU" sz="1600" i="1" dirty="0"/>
              <a:t>дефицит пресной воды связан с загрязнением водоемов сточными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водами промышленных и коммунальных предприятий, водами шахт, рудников,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нефтепромыслов. </a:t>
            </a:r>
            <a:r>
              <a:rPr lang="ru-RU" sz="1600" i="1" dirty="0" smtClean="0"/>
              <a:t>К </a:t>
            </a:r>
            <a:r>
              <a:rPr lang="ru-RU" sz="1600" i="1" dirty="0"/>
              <a:t>наиболее распространенным загрязнителям относятся нефть и нефтепродукты.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Другим источником загрязнения водоемов служат катастрофы с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нефтеналивными судами.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 </a:t>
            </a:r>
            <a:r>
              <a:rPr lang="ru-RU" sz="1600" i="1" dirty="0" smtClean="0"/>
              <a:t>Опасными </a:t>
            </a:r>
            <a:r>
              <a:rPr lang="ru-RU" sz="1600" i="1" dirty="0"/>
              <a:t>загрязнителями водоемов являются соли тяжелых металлов –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свинца, железа, меди, ртути. 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311" y="4328999"/>
            <a:ext cx="2564904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880" y="51297"/>
            <a:ext cx="2388920" cy="1793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979" y="2415315"/>
            <a:ext cx="2045568" cy="1379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283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03848" y="3212976"/>
            <a:ext cx="1512168" cy="2160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2132856"/>
            <a:ext cx="432048" cy="2160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4896544" cy="5386610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i="1" u="sng" dirty="0"/>
              <a:t>3)Загрязнение </a:t>
            </a:r>
            <a:r>
              <a:rPr lang="ru-RU" sz="1800" b="1" i="1" u="sng" dirty="0" smtClean="0"/>
              <a:t>атмосферы</a:t>
            </a:r>
            <a:r>
              <a:rPr lang="ru-RU" sz="1800" b="1" i="1" u="sng" dirty="0" smtClean="0"/>
              <a:t/>
            </a:r>
            <a:br>
              <a:rPr lang="ru-RU" sz="1800" b="1" i="1" u="sng" dirty="0" smtClean="0"/>
            </a:br>
            <a:r>
              <a:rPr lang="ru-RU" sz="1800" b="1" u="sng" dirty="0"/>
              <a:t/>
            </a:r>
            <a:br>
              <a:rPr lang="ru-RU" sz="1800" b="1" u="sng" dirty="0"/>
            </a:br>
            <a:r>
              <a:rPr lang="ru-RU" sz="1400" i="1" dirty="0"/>
              <a:t>В районах, где отмечается высокая  плотность населения,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600" i="1" dirty="0"/>
              <a:t>скопление заводов и фабрик, большая насыщенность транспорта, </a:t>
            </a:r>
            <a:r>
              <a:rPr lang="ru-RU" sz="1600" i="1" dirty="0" smtClean="0"/>
              <a:t>загрязнение</a:t>
            </a:r>
            <a:r>
              <a:rPr lang="ru-RU" sz="1600" dirty="0" smtClean="0"/>
              <a:t> </a:t>
            </a:r>
            <a:r>
              <a:rPr lang="ru-RU" sz="1600" i="1" dirty="0" smtClean="0"/>
              <a:t>воздуха </a:t>
            </a:r>
            <a:r>
              <a:rPr lang="ru-RU" sz="1600" i="1" dirty="0"/>
              <a:t>особенно возрастает. Здесь требуется срочные и радикальные меры. </a:t>
            </a:r>
            <a:r>
              <a:rPr lang="ru-RU" sz="1600" i="1" dirty="0" smtClean="0"/>
              <a:t>В</a:t>
            </a:r>
            <a:r>
              <a:rPr lang="ru-RU" sz="1600" dirty="0" smtClean="0"/>
              <a:t> </a:t>
            </a:r>
            <a:r>
              <a:rPr lang="ru-RU" sz="1600" i="1" dirty="0" smtClean="0"/>
              <a:t>дни</a:t>
            </a:r>
            <a:r>
              <a:rPr lang="ru-RU" sz="1600" i="1" dirty="0"/>
              <a:t>, когда из-за погодных условий циркуляция воздуха ограничена,   </a:t>
            </a:r>
            <a:r>
              <a:rPr lang="ru-RU" sz="1600" i="1" dirty="0" smtClean="0"/>
              <a:t>может</a:t>
            </a:r>
            <a:r>
              <a:rPr lang="ru-RU" sz="1600" dirty="0" smtClean="0"/>
              <a:t> </a:t>
            </a:r>
            <a:r>
              <a:rPr lang="ru-RU" sz="1600" i="1" dirty="0" smtClean="0"/>
              <a:t>возникнуть </a:t>
            </a:r>
            <a:r>
              <a:rPr lang="ru-RU" sz="1600" i="1" dirty="0"/>
              <a:t>смог. </a:t>
            </a:r>
            <a:r>
              <a:rPr lang="ru-RU" sz="1600" dirty="0" smtClean="0"/>
              <a:t>С</a:t>
            </a:r>
            <a:r>
              <a:rPr lang="ru-RU" sz="1600" i="1" dirty="0" smtClean="0"/>
              <a:t>мог </a:t>
            </a:r>
            <a:r>
              <a:rPr lang="ru-RU" sz="1600" i="1" dirty="0"/>
              <a:t>представляет собой многокомпонентную смесь газов и аэрозольных частиц первичного и вторичного происхождения. В состав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основных компонентов смога входят: озон, оксиды азота и </a:t>
            </a:r>
            <a:r>
              <a:rPr lang="ru-RU" sz="1600" i="1" dirty="0" smtClean="0"/>
              <a:t>серы,</a:t>
            </a:r>
            <a:r>
              <a:rPr lang="ru-RU" sz="1600" dirty="0" smtClean="0"/>
              <a:t> </a:t>
            </a:r>
            <a:r>
              <a:rPr lang="ru-RU" sz="1600" i="1" dirty="0" smtClean="0"/>
              <a:t>многочисленные </a:t>
            </a:r>
            <a:r>
              <a:rPr lang="ru-RU" sz="1600" i="1" dirty="0"/>
              <a:t>органические соединения перекисной природы, называемые </a:t>
            </a:r>
            <a:r>
              <a:rPr lang="ru-RU" sz="1600" i="1" dirty="0" smtClean="0"/>
              <a:t>в</a:t>
            </a:r>
            <a:r>
              <a:rPr lang="ru-RU" sz="1600" dirty="0" smtClean="0"/>
              <a:t> </a:t>
            </a:r>
            <a:r>
              <a:rPr lang="ru-RU" sz="1600" i="1" dirty="0" smtClean="0"/>
              <a:t>совокупности </a:t>
            </a:r>
            <a:r>
              <a:rPr lang="ru-RU" sz="1600" i="1" dirty="0" err="1"/>
              <a:t>фотооксидантами</a:t>
            </a:r>
            <a:r>
              <a:rPr lang="ru-RU" sz="1600" i="1" dirty="0"/>
              <a:t>.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В периоды, когда загрязнение достигает высокого уровня, многие </a:t>
            </a:r>
            <a:r>
              <a:rPr lang="ru-RU" sz="1600" i="1" dirty="0" smtClean="0"/>
              <a:t>люди</a:t>
            </a:r>
            <a:r>
              <a:rPr lang="ru-RU" sz="1600" dirty="0" smtClean="0"/>
              <a:t> </a:t>
            </a:r>
            <a:r>
              <a:rPr lang="ru-RU" sz="1600" i="1" dirty="0" smtClean="0"/>
              <a:t>жалуются </a:t>
            </a:r>
            <a:r>
              <a:rPr lang="ru-RU" sz="1600" i="1" dirty="0"/>
              <a:t>на головные боли, раздражения глаз и носоглотки, тошноту и общее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плохое </a:t>
            </a:r>
            <a:r>
              <a:rPr lang="ru-RU" sz="1600" i="1" dirty="0" smtClean="0"/>
              <a:t>самочувствие. Однако </a:t>
            </a:r>
            <a:r>
              <a:rPr lang="ru-RU" sz="1600" i="1" dirty="0"/>
              <a:t>все эти факторы могут в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разной степени влиять на разные аспекты здоровья. В некоторых </a:t>
            </a:r>
            <a:r>
              <a:rPr lang="ru-RU" sz="1600" i="1" dirty="0" smtClean="0"/>
              <a:t>случаях</a:t>
            </a:r>
            <a:r>
              <a:rPr lang="ru-RU" sz="1600" dirty="0" smtClean="0"/>
              <a:t> </a:t>
            </a:r>
            <a:r>
              <a:rPr lang="ru-RU" sz="1600" i="1" dirty="0" smtClean="0"/>
              <a:t>загрязнение </a:t>
            </a:r>
            <a:r>
              <a:rPr lang="ru-RU" sz="1600" i="1" dirty="0"/>
              <a:t>воздуха достигало настолько высоких уровней, что приводило к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смертельным исходам.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705" y="326571"/>
            <a:ext cx="3775968" cy="2831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478" y="2780928"/>
            <a:ext cx="4262203" cy="2828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5021352"/>
            <a:ext cx="3217540" cy="1802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254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229600" cy="5530626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i="1" u="sng" dirty="0"/>
              <a:t>3.ПУТИ РЕШЕНИЯ ЭКОЛОГИЧЕСКИХ </a:t>
            </a:r>
            <a:r>
              <a:rPr lang="ru-RU" sz="1800" b="1" i="1" u="sng" dirty="0" smtClean="0"/>
              <a:t>ПРОБЛЕМ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i="1" dirty="0" smtClean="0"/>
              <a:t> 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i="1" u="sng" dirty="0" smtClean="0"/>
              <a:t> </a:t>
            </a:r>
            <a:r>
              <a:rPr lang="ru-RU" sz="1600" i="1" u="sng" dirty="0" smtClean="0"/>
              <a:t>Меры улучшения качества окружающей среды:</a:t>
            </a:r>
            <a:br>
              <a:rPr lang="ru-RU" sz="1600" i="1" u="sng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i="1" dirty="0" smtClean="0"/>
              <a:t>1.Технологические</a:t>
            </a:r>
            <a:r>
              <a:rPr lang="ru-RU" sz="1600" i="1" dirty="0"/>
              <a:t>: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    *разработка новых технологий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    *очистные сооружения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    *замена топлива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    *электрификация производства, быта, </a:t>
            </a:r>
            <a:r>
              <a:rPr lang="ru-RU" sz="1600" i="1" dirty="0" smtClean="0"/>
              <a:t>транспорта</a:t>
            </a:r>
            <a:br>
              <a:rPr lang="ru-RU" sz="1600" i="1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 smtClean="0"/>
              <a:t>2.Архитектурно-Планировочные </a:t>
            </a:r>
            <a:r>
              <a:rPr lang="ru-RU" sz="1600" i="1" dirty="0"/>
              <a:t>мероприятия: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    *зонирование территории населенного пункта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    *озеленение населенных мест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    *организация санитарно-защитных </a:t>
            </a:r>
            <a:r>
              <a:rPr lang="ru-RU" sz="1600" i="1" dirty="0" smtClean="0"/>
              <a:t>зон</a:t>
            </a:r>
            <a:br>
              <a:rPr lang="ru-RU" sz="1600" i="1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 smtClean="0"/>
              <a:t>3.Экономические</a:t>
            </a:r>
            <a:br>
              <a:rPr lang="ru-RU" sz="1600" i="1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4.Правовые: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    *создание законодательных актов по поддержанию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     качества окружающей </a:t>
            </a:r>
            <a:r>
              <a:rPr lang="ru-RU" sz="1600" i="1" dirty="0" smtClean="0"/>
              <a:t>среды</a:t>
            </a:r>
            <a:br>
              <a:rPr lang="ru-RU" sz="1600" i="1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5.Инженерно-организационные: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    *уменьшение стоянок автомобилей у светофоров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    *снижение интенсивности движения транспорта на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i="1" dirty="0"/>
              <a:t>         перегруженных автомагистралях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64704"/>
            <a:ext cx="4572000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814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22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Основные экологические проблемы</vt:lpstr>
      <vt:lpstr>Технические   возможности   человека   изменять   природную   среду стремительно возрастали,  достигнув  своей  высшей  точки  в  эпоху  научно-технической революции. Рост могущества человека ведет  к  увеличению  отрицательных  для природы и в конечном счете опасных для  существования  человека  последствий его деятельности, значение которых только сейчас начинает осознаваться. Становление  и  развитие   человеческого   общества   сопровождалось локальными   и   региональными   экологическими   кризисами   антропогенного происхождения. Кризисных  точек становится все больше, и  они  оказываются  тесно  связанными  между  собой, образуя становящуюся все более частой  сеть.  Именно  это  обстоятельство  и позволяет говорить о наличии глобального  экологического  кризиса  и  угрозе экологической катастрофы.</vt:lpstr>
      <vt:lpstr>ОСНОВНЫЕ ЭКОЛОГИЧЕСКИЕ ПРОБЛЕМЫ       Проблема загрязнения природной среды становится столь острой как из-за роста объемов промышленного и сельскохозяйственного производства, так и в связи с качественным изменением производства под влиянием научно-технического прогресса.   Многие металлы и сплавы, которыми пользуется  человек,  неизвестны природе в чистом виде, и, хотя они в какой-то мере подвластны утилизации  и вторичному употреблению, часть их рассеивается, накапливаясь в  биосфере  в виде отходов. Проблема загрязнения природной среды  в  полный  рост  встала после  того,  как  в  XX  в.  человек   существенно   расширил   количество используемых  им  металлов,  стал  изготавливать   синтетические   волокна, пластмассы и другие вещества вредные для организмов биосферы.   </vt:lpstr>
      <vt:lpstr> 1)Загрязнение литосферы  Почвенный покров Земли представляет собой важнейший компонент биосферы. Именно почвенная оболочка определяет многие процессы, происходящие в биосфере.  - Несовершенство  сельскохозяйственных  приемов  приводит  к  быстрому истощению почв, а применение крайне вредных,  но  дешевых  ядохимикатов  для борьбы с вредителями растений и в  целях  повышения  урожайности  усугубляет эту проблему.   - Вырубка лесов. Так,  если  под  влажными тропическими лесами  вследствие  эрозии  теряется  ежегодно  1  кг  почвы  с гектара, то после вырубки этот показатель увеличивается в 34 раза.   - Опустынивание. Из 45 выявленных причин опустынивания  87%  являются  результатом  хищнического использования ресурсов.     - Проблема возрастающей кислотности атмосферных осадков и почвенного покрова. (Кислотными называют любые осадки-дожди,туманы, снег, -кислотность которых выше нормальной. К ним также относят выпадение из атмосферы сухих кислых частиц) Районы кислых почв не знают засух, но их естественное плодородие понижено и неустойчиво; они быстро истощаются и урожаи на них низкие. Кислотность с нисходящими потоками воды распространяется на весь почвенный профиль и вызывает значительное подкисление грунтовых вод. </vt:lpstr>
      <vt:lpstr>2) Загрязнение гидросферы           Ухудшение качества воды  обусловлено, прежде всего, недостаточностью и несовершенством очистки загрязненных природных вод в связи с ростом объемов промышленных, сельскохозяйственных, хозяйственно – бытовых стоков. Общая нехватка, увеличивающееся загрязнение, постепенное уничтожение источников пресной воды особенно актуальны в условиях растущего населения мира и расширяющегося производства. Отмечается истощение самых ценных из доступных нам источников пресной воды – подземных вод. Бесконтрольное изъятие воды, уничтожение лесных водоохранных полос и осушение верховых болот привели к массовой гибели малых рек. Сокращается водоносность крупных рек  и приток поверхностных вод во внутренние водоемы.      Возросший дефицит пресной воды связан с загрязнением водоемов сточными водами промышленных и коммунальных предприятий, водами шахт, рудников, нефтепромыслов. К наиболее распространенным загрязнителям относятся нефть и нефтепродукты.   Другим источником загрязнения водоемов служат катастрофы с нефтеналивными судами.   Опасными загрязнителями водоемов являются соли тяжелых металлов – свинца, железа, меди, ртути.  </vt:lpstr>
      <vt:lpstr>3)Загрязнение атмосферы  В районах, где отмечается высокая  плотность населения, скопление заводов и фабрик, большая насыщенность транспорта, загрязнение воздуха особенно возрастает. Здесь требуется срочные и радикальные меры. В дни, когда из-за погодных условий циркуляция воздуха ограничена,   может возникнуть смог. Смог представляет собой многокомпонентную смесь газов и аэрозольных частиц первичного и вторичного происхождения. В состав основных компонентов смога входят: озон, оксиды азота и серы, многочисленные органические соединения перекисной природы, называемые в совокупности фотооксидантами.      В периоды, когда загрязнение достигает высокого уровня, многие люди жалуются на головные боли, раздражения глаз и носоглотки, тошноту и общее плохое самочувствие. Однако все эти факторы могут в разной степени влиять на разные аспекты здоровья. В некоторых случаях загрязнение воздуха достигало настолько высоких уровней, что приводило к смертельным исходам. </vt:lpstr>
      <vt:lpstr>3.ПУТИ РЕШЕНИЯ ЭКОЛОГИЧЕСКИХ ПРОБЛЕМ    Меры улучшения качества окружающей среды:  1.Технологические:         *разработка новых технологий         *очистные сооружения         *замена топлива         *электрификация производства, быта, транспорта  2.Архитектурно-Планировочные мероприятия:         *зонирование территории населенного пункта         *озеленение населенных мест         *организация санитарно-защитных зон  3.Экономические  4.Правовые:         *создание законодательных актов по поддержанию          качества окружающей среды  5.Инженерно-организационные:         *уменьшение стоянок автомобилей у светофоров         *снижение интенсивности движения транспорта на          перегруженных автомагистралях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Дмитрий Каленюк</cp:lastModifiedBy>
  <cp:revision>11</cp:revision>
  <dcterms:created xsi:type="dcterms:W3CDTF">2013-03-02T13:11:04Z</dcterms:created>
  <dcterms:modified xsi:type="dcterms:W3CDTF">2013-03-25T15:33:43Z</dcterms:modified>
</cp:coreProperties>
</file>