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7%B8%F0%ED%EE%E5_%EC%EE%F0%E5" TargetMode="External"/><Relationship Id="rId2" Type="http://schemas.openxmlformats.org/officeDocument/2006/relationships/hyperlink" Target="http://www.segodnya.ua/regions/odessa/evrocojuz-reshit-problemy-chernoho-mor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fo-online.ru/file_3992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1%80%D0%B5%D0%B4%D0%B8%D0%B7%D0%B5%D0%BC%D0%BD%D0%BE%D0%B5_%D0%BC%D0%BE%D1%80%D0%B5" TargetMode="External"/><Relationship Id="rId13" Type="http://schemas.openxmlformats.org/officeDocument/2006/relationships/hyperlink" Target="http://ru.wikipedia.org/wiki/%D0%9C%D0%B0%D0%BB%D0%B0%D1%8F_%D0%90%D0%B7%D0%B8%D1%8F" TargetMode="External"/><Relationship Id="rId3" Type="http://schemas.openxmlformats.org/officeDocument/2006/relationships/hyperlink" Target="http://ru.wikipedia.org/wiki/%D0%90%D1%82%D0%BB%D0%B0%D0%BD%D1%82%D0%B8%D1%87%D0%B5%D1%81%D0%BA%D0%B8%D0%B9_%D0%BE%D0%BA%D0%B5%D0%B0%D0%BD" TargetMode="External"/><Relationship Id="rId7" Type="http://schemas.openxmlformats.org/officeDocument/2006/relationships/hyperlink" Target="http://ru.wikipedia.org/wiki/%D0%AD%D0%B3%D0%B5%D0%B9%D1%81%D0%BA%D0%BE%D0%B5_%D0%BC%D0%BE%D1%80%D0%B5" TargetMode="External"/><Relationship Id="rId12" Type="http://schemas.openxmlformats.org/officeDocument/2006/relationships/hyperlink" Target="http://ru.wikipedia.org/wiki/%D0%95%D0%B2%D1%80%D0%BE%D0%BF%D0%B0" TargetMode="External"/><Relationship Id="rId2" Type="http://schemas.openxmlformats.org/officeDocument/2006/relationships/hyperlink" Target="http://ru.wikipedia.org/wiki/%D0%92%D0%BD%D1%83%D1%82%D1%80%D0%B5%D0%BD%D0%BD%D0%B5%D0%B5_%D0%BC%D0%BE%D1%80%D0%B5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4%D0%B0%D1%80%D0%B4%D0%B0%D0%BD%D0%B5%D0%BB%D0%BB%D1%8B" TargetMode="External"/><Relationship Id="rId11" Type="http://schemas.openxmlformats.org/officeDocument/2006/relationships/hyperlink" Target="http://ru.wikipedia.org/wiki/%D0%9A%D1%80%D1%8B%D0%BC%D1%81%D0%BA%D0%B8%D0%B9_%D0%BF%D0%BE%D0%BB%D1%83%D0%BE%D1%81%D1%82%D1%80%D0%BE%D0%B2" TargetMode="External"/><Relationship Id="rId5" Type="http://schemas.openxmlformats.org/officeDocument/2006/relationships/hyperlink" Target="http://ru.wikipedia.org/wiki/%D0%9C%D1%80%D0%B0%D0%BC%D0%BE%D1%80%D0%BD%D0%BE%D0%B5_%D0%BC%D0%BE%D1%80%D0%B5" TargetMode="External"/><Relationship Id="rId10" Type="http://schemas.openxmlformats.org/officeDocument/2006/relationships/hyperlink" Target="http://ru.wikipedia.org/wiki/%D0%90%D0%B7%D0%BE%D0%B2%D1%81%D0%BA%D0%BE%D0%B5_%D0%BC%D0%BE%D1%80%D0%B5" TargetMode="External"/><Relationship Id="rId4" Type="http://schemas.openxmlformats.org/officeDocument/2006/relationships/hyperlink" Target="http://ru.wikipedia.org/wiki/%D0%91%D0%BE%D1%81%D1%84%D0%BE%D1%80" TargetMode="External"/><Relationship Id="rId9" Type="http://schemas.openxmlformats.org/officeDocument/2006/relationships/hyperlink" Target="http://ru.wikipedia.org/wiki/%D0%9A%D0%B5%D1%80%D1%87%D0%B5%D0%BD%D1%81%D0%BA%D0%B8%D0%B9_%D0%BF%D1%80%D0%BE%D0%BB%D0%B8%D0%B2" TargetMode="External"/><Relationship Id="rId1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tursvit.ru/otdyx-na-chernom-more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80" y="990682"/>
            <a:ext cx="7772400" cy="128588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Чёрное море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9_m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000108"/>
            <a:ext cx="6858048" cy="4500594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http://www.segodnya.ua/regions/odessa/evrocojuz-reshit-problemy-chernoho-morja.html</a:t>
            </a:r>
            <a:endParaRPr lang="ru-RU" dirty="0" smtClean="0"/>
          </a:p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http://ru.wikipedia.org/wiki/%D7%B8%F0%ED%EE%E5_%EC%EE%F0%E5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http://ufo-online.ru/file_3992.html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14356"/>
            <a:ext cx="4643470" cy="578647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Чёрное море</a:t>
            </a:r>
            <a:r>
              <a:rPr lang="ru-RU" dirty="0" smtClean="0"/>
              <a:t> — </a:t>
            </a:r>
            <a:r>
              <a:rPr lang="ru-RU" dirty="0" smtClean="0">
                <a:hlinkClick r:id="rId2" tooltip="Внутреннее море"/>
              </a:rPr>
              <a:t>внутреннее море</a:t>
            </a:r>
            <a:r>
              <a:rPr lang="ru-RU" dirty="0" smtClean="0"/>
              <a:t> бассейна </a:t>
            </a:r>
            <a:r>
              <a:rPr lang="ru-RU" dirty="0" smtClean="0">
                <a:hlinkClick r:id="rId3" tooltip="Атлантический океан"/>
              </a:rPr>
              <a:t>Атлантического океана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Проливом </a:t>
            </a:r>
            <a:r>
              <a:rPr lang="ru-RU" dirty="0" smtClean="0">
                <a:hlinkClick r:id="rId4" tooltip="Босфор"/>
              </a:rPr>
              <a:t>Босфор</a:t>
            </a:r>
            <a:r>
              <a:rPr lang="ru-RU" dirty="0" smtClean="0"/>
              <a:t> соединяется с </a:t>
            </a:r>
            <a:r>
              <a:rPr lang="ru-RU" dirty="0" smtClean="0">
                <a:hlinkClick r:id="rId5" tooltip="Мраморное море"/>
              </a:rPr>
              <a:t>Мраморным</a:t>
            </a:r>
            <a:r>
              <a:rPr lang="ru-RU" dirty="0" smtClean="0"/>
              <a:t> морем, далее, через пролив </a:t>
            </a:r>
            <a:r>
              <a:rPr lang="ru-RU" dirty="0" smtClean="0">
                <a:hlinkClick r:id="rId6" tooltip="Дарданеллы"/>
              </a:rPr>
              <a:t>Дарданеллы</a:t>
            </a:r>
            <a:r>
              <a:rPr lang="ru-RU" dirty="0" smtClean="0"/>
              <a:t> — с </a:t>
            </a:r>
            <a:r>
              <a:rPr lang="ru-RU" dirty="0" smtClean="0">
                <a:hlinkClick r:id="rId7" tooltip="Эгейское море"/>
              </a:rPr>
              <a:t>Эгейским</a:t>
            </a:r>
            <a:r>
              <a:rPr lang="ru-RU" dirty="0" smtClean="0"/>
              <a:t> и </a:t>
            </a:r>
            <a:r>
              <a:rPr lang="ru-RU" dirty="0" smtClean="0">
                <a:hlinkClick r:id="rId8" tooltip="Средиземное море"/>
              </a:rPr>
              <a:t>Средиземным</a:t>
            </a:r>
            <a:r>
              <a:rPr lang="ru-RU" dirty="0" smtClean="0"/>
              <a:t> морями. </a:t>
            </a:r>
            <a:r>
              <a:rPr lang="ru-RU" dirty="0" smtClean="0">
                <a:hlinkClick r:id="rId9" tooltip="Керченский пролив"/>
              </a:rPr>
              <a:t>Керченским </a:t>
            </a:r>
            <a:r>
              <a:rPr lang="ru-RU" dirty="0" err="1" smtClean="0">
                <a:hlinkClick r:id="rId9" tooltip="Керченский пролив"/>
              </a:rPr>
              <a:t>проливом</a:t>
            </a:r>
            <a:r>
              <a:rPr lang="ru-RU" dirty="0" err="1" smtClean="0"/>
              <a:t>соединяется</a:t>
            </a:r>
            <a:r>
              <a:rPr lang="ru-RU" dirty="0" smtClean="0"/>
              <a:t> с </a:t>
            </a:r>
            <a:r>
              <a:rPr lang="ru-RU" dirty="0" smtClean="0">
                <a:hlinkClick r:id="rId10" tooltip="Азовское море"/>
              </a:rPr>
              <a:t>Азовским</a:t>
            </a:r>
            <a:r>
              <a:rPr lang="ru-RU" dirty="0" smtClean="0"/>
              <a:t> морем.</a:t>
            </a:r>
          </a:p>
          <a:p>
            <a:r>
              <a:rPr lang="ru-RU" dirty="0" smtClean="0"/>
              <a:t>С севера в море глубоко врезается </a:t>
            </a:r>
            <a:r>
              <a:rPr lang="ru-RU" dirty="0" smtClean="0">
                <a:hlinkClick r:id="rId11" tooltip="Крымский полуостров"/>
              </a:rPr>
              <a:t>Крымский полуостров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По поверхности Чёрного моря проходит водная граница между </a:t>
            </a:r>
            <a:r>
              <a:rPr lang="ru-RU" dirty="0" smtClean="0">
                <a:hlinkClick r:id="rId12" tooltip="Европа"/>
              </a:rPr>
              <a:t>Европой</a:t>
            </a:r>
            <a:r>
              <a:rPr lang="ru-RU" dirty="0" smtClean="0"/>
              <a:t> и </a:t>
            </a:r>
            <a:r>
              <a:rPr lang="ru-RU" dirty="0" smtClean="0">
                <a:hlinkClick r:id="rId13" tooltip="Малая Азия"/>
              </a:rPr>
              <a:t>Малой Азией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Море является - внутренним </a:t>
            </a:r>
            <a:endParaRPr lang="ru-RU" dirty="0"/>
          </a:p>
        </p:txBody>
      </p:sp>
      <p:pic>
        <p:nvPicPr>
          <p:cNvPr id="5" name="Содержимое 4" descr="0_19fdbf_a729ffb9_XL.jpg"/>
          <p:cNvPicPr>
            <a:picLocks noGrp="1" noChangeAspect="1"/>
          </p:cNvPicPr>
          <p:nvPr>
            <p:ph sz="half" idx="2"/>
          </p:nvPr>
        </p:nvPicPr>
        <p:blipFill>
          <a:blip r:embed="rId14" cstate="print"/>
          <a:stretch>
            <a:fillRect/>
          </a:stretch>
        </p:blipFill>
        <p:spPr>
          <a:xfrm rot="237127">
            <a:off x="4857749" y="928670"/>
            <a:ext cx="3829051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dirty="0" smtClean="0"/>
              <a:t>Площадь Чёрного моря — 422 000 км² (по другим данным — 436 400 км²). Очертания Чёрного моря напоминают овал с наибольшей осью около 1150 км. Наибольшая протяжённость моря с севера на юг — 580 км. Наибольшая глубина — 2210 м, средняя — 1240 м. Объём воды в море составляет 555 тыс. км</a:t>
            </a:r>
            <a:r>
              <a:rPr lang="ru-RU" baseline="30000" dirty="0" smtClean="0"/>
              <a:t>3</a:t>
            </a:r>
          </a:p>
          <a:p>
            <a:r>
              <a:rPr lang="ru-RU" dirty="0" smtClean="0"/>
              <a:t>Площадь Азовского моря 38 тыс. км 2, максимальная глубина – 14 м,                  средняя – 8 м.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apravlenie_techenij_v_chernom_more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928670"/>
            <a:ext cx="7429552" cy="5286412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Солёность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dirty="0" smtClean="0"/>
              <a:t>Соленость </a:t>
            </a:r>
            <a:r>
              <a:rPr lang="ru-RU" b="1" u="sng" dirty="0" smtClean="0">
                <a:hlinkClick r:id="rId2" tooltip="Чем запомнится отдых на Черном море"/>
              </a:rPr>
              <a:t>Черного моря</a:t>
            </a:r>
            <a:r>
              <a:rPr lang="ru-RU" dirty="0" smtClean="0"/>
              <a:t> по сравнению с другими морями и океанами не высока. В поверхностном слое на 1 тысячу грамм воды здесь приходится всего 18 грамм солей. Для сравнения, в Атлантическом океане это 35 грамм соли, а в Красном море – 39 грамм соли.</a:t>
            </a:r>
          </a:p>
          <a:p>
            <a:pPr fontAlgn="base"/>
            <a:r>
              <a:rPr lang="ru-RU" dirty="0" smtClean="0"/>
              <a:t>На северо-западе </a:t>
            </a:r>
            <a:r>
              <a:rPr lang="ru-RU" u="sng" dirty="0" smtClean="0">
                <a:hlinkClick r:id="rId2" tooltip="Чем запомнится отдых на Черном море"/>
              </a:rPr>
              <a:t>Черного моря</a:t>
            </a:r>
            <a:r>
              <a:rPr lang="ru-RU" dirty="0" smtClean="0"/>
              <a:t> вода имеет соленость еще ниже, лишь 13 грамм соли на 1 тысячу грамм морской воды.</a:t>
            </a:r>
          </a:p>
          <a:p>
            <a:pPr fontAlgn="base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Глубины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Наибольшая глубина: </a:t>
            </a:r>
            <a:r>
              <a:rPr lang="ru-RU" b="1" i="1" dirty="0" smtClean="0"/>
              <a:t>2210 м</a:t>
            </a:r>
          </a:p>
          <a:p>
            <a:r>
              <a:rPr lang="ru-RU" dirty="0" smtClean="0"/>
              <a:t>Средняя глубина: </a:t>
            </a:r>
            <a:r>
              <a:rPr lang="ru-RU" b="1" i="1" dirty="0" smtClean="0"/>
              <a:t>1240 м</a:t>
            </a:r>
          </a:p>
          <a:p>
            <a:r>
              <a:rPr lang="ru-RU" dirty="0" smtClean="0"/>
              <a:t>В глубинах Черного моря, ниже 200-метров - кислорода нет вообще, и там живут только анаэробные </a:t>
            </a:r>
            <a:r>
              <a:rPr lang="ru-RU" dirty="0" err="1" smtClean="0"/>
              <a:t>сапротрофные</a:t>
            </a:r>
            <a:r>
              <a:rPr lang="ru-RU" dirty="0" smtClean="0"/>
              <a:t> бактерии, продолжающие разложение останков живого, погружающихся из верхнего слоя моря. 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uangh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428736"/>
            <a:ext cx="7786742" cy="4929222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/>
          </a:bodyPr>
          <a:lstStyle/>
          <a:p>
            <a:r>
              <a:rPr lang="ru-RU" i="1" dirty="0" smtClean="0"/>
              <a:t>Всего в Черном море насчитывают более 660 видов растений и 2000 видов представителей животного мира. Ресурсы Черного моря, а именно промышленное значение имеют хамса, ставрида, шпрот, кефаль, камбала, скумбрия и др., водоросли и беспозвоночные (мидии, креветки, устрицы). Ежегодно море дает до 300 тыс. т биологических ресурсов. Здесь разведаны промышленные запасы горючего газа и нефти. 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Европейский союз готов выделить на улучшение экологической и экономической ситуации в Черноморском бассейне 12 с половиной миллиардов евро. Эти средства будут поступать поэтапно, под конкретные программы на улучшение экологической и экономической ситуации в Черноморском бассейне.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68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Чёрное море</vt:lpstr>
      <vt:lpstr>Презентация PowerPoint</vt:lpstr>
      <vt:lpstr>Презентация PowerPoint</vt:lpstr>
      <vt:lpstr>Презентация PowerPoint</vt:lpstr>
      <vt:lpstr>Солёность</vt:lpstr>
      <vt:lpstr>Глубины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Характеристика Чёрного моря</dc:title>
  <dc:creator>Dnis</dc:creator>
  <cp:lastModifiedBy>Дмитрий Каленюк</cp:lastModifiedBy>
  <cp:revision>11</cp:revision>
  <dcterms:created xsi:type="dcterms:W3CDTF">2013-02-25T16:05:38Z</dcterms:created>
  <dcterms:modified xsi:type="dcterms:W3CDTF">2013-03-09T09:38:40Z</dcterms:modified>
</cp:coreProperties>
</file>