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50" r:id="rId2"/>
    <p:sldMasterId id="2147483651" r:id="rId3"/>
    <p:sldMasterId id="2147483652" r:id="rId4"/>
    <p:sldMasterId id="2147483653" r:id="rId5"/>
    <p:sldMasterId id="2147483654" r:id="rId6"/>
    <p:sldMasterId id="2147483655" r:id="rId7"/>
    <p:sldMasterId id="2147483656" r:id="rId8"/>
  </p:sldMasterIdLst>
  <p:sldIdLst>
    <p:sldId id="25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10" Type="http://schemas.openxmlformats.org/officeDocument/2006/relationships/slide" Target="slides/slide2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F0FBB5-4E35-4385-A62C-4880A96FE4F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F1CCA6-6512-462A-9E0D-CB800092171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685800"/>
            <a:ext cx="2057400" cy="5440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85800"/>
            <a:ext cx="6019800" cy="5440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6D4D5E-8EBC-4A96-BA58-47E1F023B7A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8AE5F2-C413-4CE1-AAAD-7EA57A992DA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8187E0-29AB-49C6-83D8-A0A8CBD9374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3DA8AC-F926-457C-B54E-A1A802ACE13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3276600"/>
            <a:ext cx="4038600" cy="2849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3276600"/>
            <a:ext cx="4038600" cy="2849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6C6479-8745-4929-8A06-D2BD7F15F43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1A4345-6FFC-4310-8204-8E2B78BC84B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3439F1-36D1-4E44-BC4F-4F205A8818C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4797A1-8425-41E6-9E41-C0A205E6896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46642C-851A-40EC-A23C-C9B7E38B2A3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1F9A62-0AE6-4A6D-BAF1-A588041B1FD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E49043-A7C2-40DA-A211-FAC98389FE0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0ACEFE-AE25-4C3B-A4D0-D0F514E5BD3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09800"/>
            <a:ext cx="2057400" cy="3916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09800"/>
            <a:ext cx="6019800" cy="3916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7B9DE6-F916-42A7-A95B-7804CCBB888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0BDDD8-05A7-45E3-B749-F7FC0F87CC2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2B8112-53AF-4581-A7D2-F1431B4E66A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2D5E14-00EE-41A1-9D3A-38CADD5B997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8C07A7-78BC-42B3-92C9-41635AB282C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FAB326-B2C2-46A7-BFA0-AA4ABC78239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03EBB4-930E-4E6D-B8AF-B91F5299EE8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75767-3B54-4AAA-9570-7AFD36D4CD6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0A5FA8-3692-4D8D-9504-6199506975F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3EA7AC-47E3-44C0-903F-00B8B7D0988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ED11DB-8D12-49DD-950A-C59532F18D7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7DC0A6-9BAB-4C73-9307-17573EECEBC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0E9BE9-073D-487B-92F1-CA9CD3DB42C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13DEE5-2F10-43FF-8249-37F8C129A82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8A272E-255C-4FF4-AF8C-0A5E99351E0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2288A9-A263-4F59-9057-A41B9CE20DD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4038600" cy="3992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133600"/>
            <a:ext cx="4038600" cy="3992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8130C8-E865-4F76-85C2-04C83404BF8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425B9C-F0E4-46F2-9863-6A5A3788B4A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1C825-D5B8-4268-B85A-20381175FB3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4038600" cy="3992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133600"/>
            <a:ext cx="4038600" cy="3992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E0D0E1-C8ED-4451-B76D-92F2AD6F747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15C8E0-6B76-4ADA-88C2-0922837E106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C102B2-8FCB-4919-BEC1-45A3625BBE3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23E406-14E9-4523-A86A-868F289059F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320B47-A5B4-4998-93EE-BB7418D1356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685800"/>
            <a:ext cx="2057400" cy="5440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85800"/>
            <a:ext cx="6019800" cy="5440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520FAC-1752-4C93-9627-ACCE4EE5DC8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2ED3EA-3B0C-462A-B473-214A8220615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940734-E804-4F20-8BC0-7DCA3EB59BF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17A52-4B48-459F-A933-B8AAABD259A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3276600"/>
            <a:ext cx="4038600" cy="2849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3276600"/>
            <a:ext cx="4038600" cy="2849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6C41CB-393D-440F-BEED-23E2D32E12D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926019-A46F-4A51-AFB8-7C6B590F51D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9AA9A1-C99B-4342-AE29-69E67DBF8A7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975ECB-0784-42CA-B70D-31DEC4D513B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1AACE5-73DC-47FB-BD73-EB1F9E34C95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AC1229-D636-420C-A0C6-2DD9C81DC3A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CFA797-E991-4774-95E6-7979C48B506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FFD55F-0A7E-472E-8677-D5D4DD19E68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09800"/>
            <a:ext cx="2057400" cy="3916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09800"/>
            <a:ext cx="6019800" cy="3916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E9F7E0-9B54-4AD0-BA59-37C8FA360B0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FDC857-D3B7-42A7-9E32-D5569770BDB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2B5580-3F46-45CB-9408-4C9C35E4830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E3EECF-48E2-4797-A4A3-8F5DBA3DD21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F24E21-E8CB-4734-99EE-2A94D965687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21F5AA-5514-44E8-8D3B-E8A3D7F07F9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001858-C7BA-4B25-95B3-51D825FAE7C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24FA0C-26A9-4AEE-9FBC-B2411EF06E9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CE348C-AEC1-4E63-9B73-94CAC69CA40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1C5D79-506E-4A2F-9E96-A513820D60E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3554E9-D966-4EC8-A6CE-0F762D83E88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ABBF3F-86AD-4176-ADA5-9EBE09874D3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20560B-0A66-4F74-AB99-9834CB28082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2216CC-25C1-461D-9FCA-B950DD0C68D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4F82B9-F511-45D8-9DA7-BCE831F49CA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BC29CB-73B2-4716-99F3-B22A73692DC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A7C34C-4DB9-4FF8-91BC-09B0676228C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4038600" cy="3992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133600"/>
            <a:ext cx="4038600" cy="3992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1D4D2D-EABE-470A-887A-C3A06CB8154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D80DEA-EE4C-43A6-B82D-98D63C5E29D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97C833-B4E5-4F5F-80F4-424CF83F327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965C2E-EC24-4AE7-905F-A4D8D11DBEF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DE382A-61B3-4227-B8C2-275660BE439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D247A5-D9FB-4667-932C-BBEA8E42C3A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E369F9-6F0F-4D5C-A712-3E44227BDFD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685800"/>
            <a:ext cx="2057400" cy="5440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85800"/>
            <a:ext cx="6019800" cy="5440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7CC830-D4D3-49FA-8704-C340130728F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2CA423-5BC4-4D05-A327-0EDBFA77B16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C84CA5-331D-4EAA-A885-EA035CEC077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B865A7-1168-4999-ADAA-0EB1B55F3D9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E6FDA7-1921-4D61-ADEF-ABC4945A054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3276600"/>
            <a:ext cx="4038600" cy="2849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3276600"/>
            <a:ext cx="4038600" cy="2849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BA047E-00CB-4F9C-8145-C2C6246D22A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E8505B-6CE8-400E-A330-19B71FF7B99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9296A4-A945-433F-98A8-A9557933AC9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26D5AB-572A-4F35-8FFD-25DD289DF96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AAABB8-8009-48C2-895E-89098E11100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14C9F5-3BFB-48A6-A916-5BE2922CCDA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394FB4-5A65-4F60-9F93-9BDDAEF9838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09800"/>
            <a:ext cx="2057400" cy="3916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09800"/>
            <a:ext cx="6019800" cy="3916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602EDC-D20B-48ED-A6C5-9892594BA4C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E47C45-3214-46B7-9FF2-D96FFCDCD86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8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858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133600"/>
            <a:ext cx="8229600" cy="399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8433A4A-D921-477A-BF15-7ED837A7297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098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3276600"/>
            <a:ext cx="8229600" cy="284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AB97189-50EE-45DB-9517-5AF1056083A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B230ACE-9D8C-4AF2-A8C2-633860B565A4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858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133600"/>
            <a:ext cx="8229600" cy="399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E0B9BAD-3B76-457C-AB8D-1122D59ED23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098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3276600"/>
            <a:ext cx="8229600" cy="284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3F12203-D0EB-4B52-B346-55EAE36A984B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0EB28C3-BA7C-412B-8BE5-B6A32FD13D42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858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133600"/>
            <a:ext cx="8229600" cy="399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31DBB26-13EF-4159-A0E2-BF6DA412F20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098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3276600"/>
            <a:ext cx="8229600" cy="284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F240691-1FD1-44E8-8BA8-EFC7ECF55F3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2738735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7200" b="1" spc="50" dirty="0" smtClean="0">
                <a:ln w="11430"/>
                <a:solidFill>
                  <a:srgbClr val="92D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Характеристика </a:t>
            </a:r>
            <a:r>
              <a:rPr lang="ru-RU" sz="7200" b="1" spc="50" dirty="0" smtClean="0">
                <a:ln w="11430"/>
                <a:solidFill>
                  <a:srgbClr val="92D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тайги</a:t>
            </a:r>
            <a:endParaRPr lang="ru-RU" sz="7200" b="1" spc="50" dirty="0">
              <a:ln w="11430"/>
              <a:solidFill>
                <a:srgbClr val="92D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Географическое </a:t>
            </a:r>
            <a:r>
              <a:rPr lang="ru-RU" dirty="0" smtClean="0"/>
              <a:t>положение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250" dirty="0" smtClean="0"/>
              <a:t>Тайга – наиболее крупная по площади природная зона России. Широкой полосой тянется она от западных границ страны до </a:t>
            </a:r>
            <a:r>
              <a:rPr lang="ru-RU" sz="2250" dirty="0" err="1" smtClean="0"/>
              <a:t>Верхоянского</a:t>
            </a:r>
            <a:r>
              <a:rPr lang="ru-RU" sz="2250" dirty="0" smtClean="0"/>
              <a:t> хребта. Северная граница ее совпадает с южной границей лесотундры и в значительной части расположена севернее полярного круга. На юге тайга, соприкасаясь с лесостепью и смешанными лесами, доходит до Ленинграда, озера Ильмень, южной части Рыбинского водохранилища, Иванова, Горького, Казани, Тюмени, Томска и Красноярска; восточнее равнинная тайга сливается с горной тайгой Саян и Забайкалья.</a:t>
            </a:r>
            <a:endParaRPr lang="ru-RU" sz="225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Климат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700" dirty="0" smtClean="0"/>
              <a:t>Средняя температура июля на севере не ниже 13-14°, на юге около 18-19°</a:t>
            </a:r>
          </a:p>
          <a:p>
            <a:r>
              <a:rPr lang="ru-RU" sz="2700" dirty="0" smtClean="0"/>
              <a:t>Средняя температура января понижается от -10° на западе до -40-43° на востоке</a:t>
            </a:r>
          </a:p>
          <a:p>
            <a:r>
              <a:rPr lang="ru-RU" sz="2700" dirty="0" smtClean="0"/>
              <a:t>В тайге выпадает около 500-600 мм атмосферных осадков в год.</a:t>
            </a:r>
          </a:p>
          <a:p>
            <a:r>
              <a:rPr lang="ru-RU" sz="2700" dirty="0" smtClean="0"/>
              <a:t>К востоку, а также к северу и югу испарение уменьшается, достигая в тайге 350-450  мм.</a:t>
            </a:r>
          </a:p>
          <a:p>
            <a:r>
              <a:rPr lang="ru-RU" sz="2700" dirty="0" smtClean="0"/>
              <a:t>Коэффициент увлажнения = 1.4</a:t>
            </a:r>
            <a:endParaRPr lang="ru-RU" sz="27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Почвы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640" dirty="0" smtClean="0"/>
              <a:t>Для зоны тайги наиболее типичны подзолистые почвы, где мерзлоты нет или она лежит глубоко. А еще в тайге широко распространены подзолы. Эти две почвы похожи не только названиями, но и белёсым цветом верхних минеральных горизонтов, которые залегают сразу под лесной подстилкой. Под влиянием кислот органических веществ разрушаются минералы, содержащие железо (они и придают почве характерный бурый цвет), а почвенные растворы вымывают это железо вниз – создаётся белёсый горизонт вымывания.</a:t>
            </a:r>
            <a:endParaRPr lang="ru-RU" sz="2640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50" dirty="0" smtClean="0"/>
              <a:t>Флора</a:t>
            </a:r>
            <a:endParaRPr lang="ru-RU" sz="325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z="1840" dirty="0" smtClean="0"/>
              <a:t>Тайге свойственно </a:t>
            </a:r>
            <a:r>
              <a:rPr lang="ru-RU" sz="1840" dirty="0" err="1" smtClean="0"/>
              <a:t>отсутсслабое</a:t>
            </a:r>
            <a:r>
              <a:rPr lang="ru-RU" sz="1840" dirty="0" smtClean="0"/>
              <a:t> развитие подлеска </a:t>
            </a:r>
            <a:r>
              <a:rPr lang="ru-RU" sz="1840" dirty="0" err="1" smtClean="0"/>
              <a:t>твие</a:t>
            </a:r>
            <a:r>
              <a:rPr lang="ru-RU" sz="1840" dirty="0" smtClean="0"/>
              <a:t> или так как в лесу мало света, а также однообразие травяно-кустарникового яруса и мохового покрова зелёные мхи. Виды кустарников можжевельник, жимолость, смородина; кустарничков черника, брусника  и трав кислица, </a:t>
            </a:r>
            <a:r>
              <a:rPr lang="ru-RU" sz="1840" dirty="0" err="1" smtClean="0"/>
              <a:t>гришанка</a:t>
            </a:r>
            <a:r>
              <a:rPr lang="ru-RU" sz="1840" dirty="0" smtClean="0"/>
              <a:t>.</a:t>
            </a:r>
            <a:endParaRPr lang="ru-RU" sz="1840" dirty="0"/>
          </a:p>
        </p:txBody>
      </p:sp>
      <p:pic>
        <p:nvPicPr>
          <p:cNvPr id="25602" name="Picture 2" descr="C:\Users\Admin\Desktop\Рисунок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260648"/>
            <a:ext cx="2808312" cy="1728191"/>
          </a:xfrm>
          <a:prstGeom prst="rect">
            <a:avLst/>
          </a:prstGeom>
          <a:noFill/>
        </p:spPr>
      </p:pic>
      <p:pic>
        <p:nvPicPr>
          <p:cNvPr id="25603" name="Picture 3" descr="C:\Users\Admin\Desktop\Рисунок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332656"/>
            <a:ext cx="2304256" cy="1666924"/>
          </a:xfrm>
          <a:prstGeom prst="rect">
            <a:avLst/>
          </a:prstGeom>
          <a:noFill/>
        </p:spPr>
      </p:pic>
      <p:pic>
        <p:nvPicPr>
          <p:cNvPr id="25604" name="Picture 4" descr="C:\Users\Admin\Desktop\Рисунок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1988840"/>
            <a:ext cx="2736304" cy="4104456"/>
          </a:xfrm>
          <a:prstGeom prst="rect">
            <a:avLst/>
          </a:prstGeom>
          <a:noFill/>
        </p:spPr>
      </p:pic>
      <p:pic>
        <p:nvPicPr>
          <p:cNvPr id="25605" name="Picture 5" descr="C:\Users\Admin\Desktop\Рисунок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192" y="2060848"/>
            <a:ext cx="2401888" cy="4104456"/>
          </a:xfrm>
          <a:prstGeom prst="rect">
            <a:avLst/>
          </a:prstGeom>
          <a:noFill/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Фауна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z="1800" dirty="0" smtClean="0"/>
              <a:t>Животный мир тайги богаче и разнообразнее, чем животный мир тундры.  Многочисленны и широко распространены рысь, росомаха, бурундук, соболь, белка . Из копытных встречаются северный и благородный олень, лось, косуля; многочисленны зайцы, бурозубки, грызуны: мыши, полёвки, белки и летяги. Из птиц обычны глухарь, обыкновенный рябчик, кедровка, клесты.</a:t>
            </a:r>
            <a:endParaRPr lang="ru-RU" sz="1800" dirty="0"/>
          </a:p>
        </p:txBody>
      </p:sp>
      <p:pic>
        <p:nvPicPr>
          <p:cNvPr id="26626" name="Picture 2" descr="C:\Users\Admin\Desktop\Рисунок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2924944"/>
            <a:ext cx="2736304" cy="3168352"/>
          </a:xfrm>
          <a:prstGeom prst="rect">
            <a:avLst/>
          </a:prstGeom>
          <a:noFill/>
        </p:spPr>
      </p:pic>
      <p:pic>
        <p:nvPicPr>
          <p:cNvPr id="26627" name="Picture 3" descr="C:\Users\Admin\Desktop\Рисунок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332656"/>
            <a:ext cx="2448272" cy="2664296"/>
          </a:xfrm>
          <a:prstGeom prst="rect">
            <a:avLst/>
          </a:prstGeom>
          <a:noFill/>
        </p:spPr>
      </p:pic>
      <p:pic>
        <p:nvPicPr>
          <p:cNvPr id="26628" name="Picture 4" descr="C:\Users\Admin\Desktop\Рисунок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896" y="332656"/>
            <a:ext cx="2664296" cy="2592288"/>
          </a:xfrm>
          <a:prstGeom prst="rect">
            <a:avLst/>
          </a:prstGeom>
          <a:noFill/>
        </p:spPr>
      </p:pic>
      <p:pic>
        <p:nvPicPr>
          <p:cNvPr id="26629" name="Picture 5" descr="C:\Users\Admin\Desktop\Рисунок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192" y="2996952"/>
            <a:ext cx="2448272" cy="30963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Человек и его хозяйственная </a:t>
            </a:r>
            <a:r>
              <a:rPr lang="ru-RU" dirty="0" smtClean="0"/>
              <a:t>деятельность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010" dirty="0" smtClean="0"/>
              <a:t>1.Натуральное хозяйство</a:t>
            </a:r>
          </a:p>
          <a:p>
            <a:r>
              <a:rPr lang="ru-RU" sz="3010" dirty="0" smtClean="0"/>
              <a:t>2.Формирование товарного природопользования</a:t>
            </a:r>
          </a:p>
          <a:p>
            <a:r>
              <a:rPr lang="ru-RU" sz="3010" dirty="0" smtClean="0"/>
              <a:t>3.Возникновение и развитие глубокой переработки древесины</a:t>
            </a:r>
          </a:p>
          <a:p>
            <a:r>
              <a:rPr lang="ru-RU" sz="3010" dirty="0" smtClean="0"/>
              <a:t>4.Начало активного пользования древесными отходами</a:t>
            </a:r>
          </a:p>
          <a:p>
            <a:r>
              <a:rPr lang="ru-RU" sz="3010" dirty="0" smtClean="0"/>
              <a:t>5.Комплексное многоцелевое устойчивое лесопользование. 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Проблемы и пути их решения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220" smtClean="0"/>
              <a:t>Камчатская </a:t>
            </a:r>
            <a:r>
              <a:rPr lang="ru-RU" sz="2220" dirty="0" smtClean="0"/>
              <a:t>область остро нуждается в четко продуманной долгосрочной программе развития. Должны быть разработаны новые нормы по охране природы и природопользованию. Необходимо принимать какие-то меры, ведь люди истребляют, возможно, последних представителей уникальных видов. Самый рациональным выходом из сложившейся ситуации является развитие туризма, причем экологического. Это решит многие проблемы. Жители будут заняты в туристическом бизнесе и перестанут заниматься браконьерством и охотой, появятся деньги на охрану природы.</a:t>
            </a:r>
          </a:p>
          <a:p>
            <a:endParaRPr lang="ru-RU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colormaster">
  <a:themeElements>
    <a:clrScheme name="">
      <a:dk1>
        <a:srgbClr val="000000"/>
      </a:dk1>
      <a:lt1>
        <a:srgbClr val="000099"/>
      </a:lt1>
      <a:dk2>
        <a:srgbClr val="000099"/>
      </a:dk2>
      <a:lt2>
        <a:srgbClr val="C0C0C0"/>
      </a:lt2>
      <a:accent1>
        <a:srgbClr val="FF3399"/>
      </a:accent1>
      <a:accent2>
        <a:srgbClr val="99CCFF"/>
      </a:accent2>
      <a:accent3>
        <a:srgbClr val="AAAACA"/>
      </a:accent3>
      <a:accent4>
        <a:srgbClr val="000000"/>
      </a:accent4>
      <a:accent5>
        <a:srgbClr val="FFADCA"/>
      </a:accent5>
      <a:accent6>
        <a:srgbClr val="8AB9E7"/>
      </a:accent6>
      <a:hlink>
        <a:srgbClr val="FF5050"/>
      </a:hlink>
      <a:folHlink>
        <a:srgbClr val="FFFF99"/>
      </a:folHlink>
    </a:clrScheme>
    <a:fontScheme name="1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colormaster">
  <a:themeElements>
    <a:clrScheme name="">
      <a:dk1>
        <a:srgbClr val="000000"/>
      </a:dk1>
      <a:lt1>
        <a:srgbClr val="000099"/>
      </a:lt1>
      <a:dk2>
        <a:srgbClr val="000099"/>
      </a:dk2>
      <a:lt2>
        <a:srgbClr val="C0C0C0"/>
      </a:lt2>
      <a:accent1>
        <a:srgbClr val="FF3399"/>
      </a:accent1>
      <a:accent2>
        <a:srgbClr val="99CCFF"/>
      </a:accent2>
      <a:accent3>
        <a:srgbClr val="AAAACA"/>
      </a:accent3>
      <a:accent4>
        <a:srgbClr val="000000"/>
      </a:accent4>
      <a:accent5>
        <a:srgbClr val="FFADCA"/>
      </a:accent5>
      <a:accent6>
        <a:srgbClr val="8AB9E7"/>
      </a:accent6>
      <a:hlink>
        <a:srgbClr val="FF5050"/>
      </a:hlink>
      <a:folHlink>
        <a:srgbClr val="FFFF99"/>
      </a:folHlink>
    </a:clrScheme>
    <a:fontScheme name="2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colormaster">
  <a:themeElements>
    <a:clrScheme name="3_colormaster 7">
      <a:dk1>
        <a:srgbClr val="C0C0C0"/>
      </a:dk1>
      <a:lt1>
        <a:srgbClr val="FFFFFF"/>
      </a:lt1>
      <a:dk2>
        <a:srgbClr val="008080"/>
      </a:dk2>
      <a:lt2>
        <a:srgbClr val="CCECFF"/>
      </a:lt2>
      <a:accent1>
        <a:srgbClr val="29A329"/>
      </a:accent1>
      <a:accent2>
        <a:srgbClr val="00FFFF"/>
      </a:accent2>
      <a:accent3>
        <a:srgbClr val="AAC0C0"/>
      </a:accent3>
      <a:accent4>
        <a:srgbClr val="DADADA"/>
      </a:accent4>
      <a:accent5>
        <a:srgbClr val="ACCEAC"/>
      </a:accent5>
      <a:accent6>
        <a:srgbClr val="00E7E7"/>
      </a:accent6>
      <a:hlink>
        <a:srgbClr val="3B6AFF"/>
      </a:hlink>
      <a:folHlink>
        <a:srgbClr val="FF9900"/>
      </a:folHlink>
    </a:clrScheme>
    <a:fontScheme name="3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4_colormaster">
  <a:themeElements>
    <a:clrScheme name="">
      <a:dk1>
        <a:srgbClr val="000000"/>
      </a:dk1>
      <a:lt1>
        <a:srgbClr val="008080"/>
      </a:lt1>
      <a:dk2>
        <a:srgbClr val="003366"/>
      </a:dk2>
      <a:lt2>
        <a:srgbClr val="C0C0C0"/>
      </a:lt2>
      <a:accent1>
        <a:srgbClr val="29A329"/>
      </a:accent1>
      <a:accent2>
        <a:srgbClr val="00FFFF"/>
      </a:accent2>
      <a:accent3>
        <a:srgbClr val="AAC0C0"/>
      </a:accent3>
      <a:accent4>
        <a:srgbClr val="000000"/>
      </a:accent4>
      <a:accent5>
        <a:srgbClr val="ACCEAC"/>
      </a:accent5>
      <a:accent6>
        <a:srgbClr val="00E7E7"/>
      </a:accent6>
      <a:hlink>
        <a:srgbClr val="3B6AFF"/>
      </a:hlink>
      <a:folHlink>
        <a:srgbClr val="FF9900"/>
      </a:folHlink>
    </a:clrScheme>
    <a:fontScheme name="4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5_colormaster">
  <a:themeElements>
    <a:clrScheme name="">
      <a:dk1>
        <a:srgbClr val="000000"/>
      </a:dk1>
      <a:lt1>
        <a:srgbClr val="008080"/>
      </a:lt1>
      <a:dk2>
        <a:srgbClr val="003366"/>
      </a:dk2>
      <a:lt2>
        <a:srgbClr val="C0C0C0"/>
      </a:lt2>
      <a:accent1>
        <a:srgbClr val="29A329"/>
      </a:accent1>
      <a:accent2>
        <a:srgbClr val="00FFFF"/>
      </a:accent2>
      <a:accent3>
        <a:srgbClr val="AAC0C0"/>
      </a:accent3>
      <a:accent4>
        <a:srgbClr val="000000"/>
      </a:accent4>
      <a:accent5>
        <a:srgbClr val="ACCEAC"/>
      </a:accent5>
      <a:accent6>
        <a:srgbClr val="00E7E7"/>
      </a:accent6>
      <a:hlink>
        <a:srgbClr val="3B6AFF"/>
      </a:hlink>
      <a:folHlink>
        <a:srgbClr val="FF9900"/>
      </a:folHlink>
    </a:clrScheme>
    <a:fontScheme name="5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6_colormaster">
  <a:themeElements>
    <a:clrScheme name="">
      <a:dk1>
        <a:srgbClr val="C0C0C0"/>
      </a:dk1>
      <a:lt1>
        <a:srgbClr val="FFFFFF"/>
      </a:lt1>
      <a:dk2>
        <a:srgbClr val="990033"/>
      </a:dk2>
      <a:lt2>
        <a:srgbClr val="FFCCCC"/>
      </a:lt2>
      <a:accent1>
        <a:srgbClr val="993366"/>
      </a:accent1>
      <a:accent2>
        <a:srgbClr val="FF9999"/>
      </a:accent2>
      <a:accent3>
        <a:srgbClr val="CAAAAD"/>
      </a:accent3>
      <a:accent4>
        <a:srgbClr val="DADADA"/>
      </a:accent4>
      <a:accent5>
        <a:srgbClr val="CAADB8"/>
      </a:accent5>
      <a:accent6>
        <a:srgbClr val="E78A8A"/>
      </a:accent6>
      <a:hlink>
        <a:srgbClr val="009999"/>
      </a:hlink>
      <a:folHlink>
        <a:srgbClr val="FF9933"/>
      </a:folHlink>
    </a:clrScheme>
    <a:fontScheme name="6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6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7_colormaster">
  <a:themeElements>
    <a:clrScheme name="">
      <a:dk1>
        <a:srgbClr val="000000"/>
      </a:dk1>
      <a:lt1>
        <a:srgbClr val="990033"/>
      </a:lt1>
      <a:dk2>
        <a:srgbClr val="660033"/>
      </a:dk2>
      <a:lt2>
        <a:srgbClr val="C0C0C0"/>
      </a:lt2>
      <a:accent1>
        <a:srgbClr val="993366"/>
      </a:accent1>
      <a:accent2>
        <a:srgbClr val="FF9999"/>
      </a:accent2>
      <a:accent3>
        <a:srgbClr val="CAAAAD"/>
      </a:accent3>
      <a:accent4>
        <a:srgbClr val="000000"/>
      </a:accent4>
      <a:accent5>
        <a:srgbClr val="CAADB8"/>
      </a:accent5>
      <a:accent6>
        <a:srgbClr val="E78A8A"/>
      </a:accent6>
      <a:hlink>
        <a:srgbClr val="009999"/>
      </a:hlink>
      <a:folHlink>
        <a:srgbClr val="FF9933"/>
      </a:folHlink>
    </a:clrScheme>
    <a:fontScheme name="7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7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8_colormaster">
  <a:themeElements>
    <a:clrScheme name="">
      <a:dk1>
        <a:srgbClr val="000000"/>
      </a:dk1>
      <a:lt1>
        <a:srgbClr val="990033"/>
      </a:lt1>
      <a:dk2>
        <a:srgbClr val="660033"/>
      </a:dk2>
      <a:lt2>
        <a:srgbClr val="C0C0C0"/>
      </a:lt2>
      <a:accent1>
        <a:srgbClr val="993366"/>
      </a:accent1>
      <a:accent2>
        <a:srgbClr val="FF9999"/>
      </a:accent2>
      <a:accent3>
        <a:srgbClr val="CAAAAD"/>
      </a:accent3>
      <a:accent4>
        <a:srgbClr val="000000"/>
      </a:accent4>
      <a:accent5>
        <a:srgbClr val="CAADB8"/>
      </a:accent5>
      <a:accent6>
        <a:srgbClr val="E78A8A"/>
      </a:accent6>
      <a:hlink>
        <a:srgbClr val="009999"/>
      </a:hlink>
      <a:folHlink>
        <a:srgbClr val="FF9933"/>
      </a:folHlink>
    </a:clrScheme>
    <a:fontScheme name="8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8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116</Template>
  <TotalTime>32</TotalTime>
  <Words>449</Words>
  <Application>Microsoft Office PowerPoint</Application>
  <PresentationFormat>Экран (4:3)</PresentationFormat>
  <Paragraphs>23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8</vt:i4>
      </vt:variant>
      <vt:variant>
        <vt:lpstr>Заголовки слайдов</vt:lpstr>
      </vt:variant>
      <vt:variant>
        <vt:i4>9</vt:i4>
      </vt:variant>
    </vt:vector>
  </HeadingPairs>
  <TitlesOfParts>
    <vt:vector size="17" baseType="lpstr">
      <vt:lpstr>1_colormaster</vt:lpstr>
      <vt:lpstr>2_colormaster</vt:lpstr>
      <vt:lpstr>3_colormaster</vt:lpstr>
      <vt:lpstr>4_colormaster</vt:lpstr>
      <vt:lpstr>5_colormaster</vt:lpstr>
      <vt:lpstr>6_colormaster</vt:lpstr>
      <vt:lpstr>7_colormaster</vt:lpstr>
      <vt:lpstr>8_colormaster</vt:lpstr>
      <vt:lpstr>Характеристика тайги</vt:lpstr>
      <vt:lpstr>Географическое положение</vt:lpstr>
      <vt:lpstr>Климат</vt:lpstr>
      <vt:lpstr>Почвы</vt:lpstr>
      <vt:lpstr>Флора</vt:lpstr>
      <vt:lpstr>Фауна</vt:lpstr>
      <vt:lpstr>Человек и его хозяйственная деятельность</vt:lpstr>
      <vt:lpstr>Проблемы и пути их решения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Характеристика тайги.</dc:title>
  <dc:creator>Admin</dc:creator>
  <cp:lastModifiedBy>Дмитрий Каленюк</cp:lastModifiedBy>
  <cp:revision>5</cp:revision>
  <dcterms:created xsi:type="dcterms:W3CDTF">2013-02-25T11:59:40Z</dcterms:created>
  <dcterms:modified xsi:type="dcterms:W3CDTF">2013-02-27T09:53:10Z</dcterms:modified>
</cp:coreProperties>
</file>