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15"/>
  </p:notesMasterIdLst>
  <p:sldIdLst>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1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36C402-8D83-42CA-B53E-1C22C57A6D72}" type="datetimeFigureOut">
              <a:rPr lang="en-US" smtClean="0"/>
              <a:pPr/>
              <a:t>2/28/2013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86CC84-F22C-41D6-918C-62DA63FD3121}" type="slidenum">
              <a:rPr lang="en-US" smtClean="0"/>
              <a:pPr/>
              <a:t>‹#›</a:t>
            </a:fld>
            <a:endParaRPr lang="en-US"/>
          </a:p>
        </p:txBody>
      </p:sp>
    </p:spTree>
    <p:extLst>
      <p:ext uri="{BB962C8B-B14F-4D97-AF65-F5344CB8AC3E}">
        <p14:creationId xmlns:p14="http://schemas.microsoft.com/office/powerpoint/2010/main" val="1124134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pPr algn="r" defTabSz="914400">
              <a:buNone/>
            </a:pPr>
            <a:fld id="{81331B57-0BE5-4F82-AA58-76F53EFF3ADA}" type="datetime8">
              <a:rPr lang="en-US" sz="1200" b="0" i="0">
                <a:latin typeface="Calibri"/>
                <a:ea typeface="+mn-ea"/>
                <a:cs typeface="+mn-cs"/>
              </a:rPr>
              <a:pPr algn="r" defTabSz="914400">
                <a:buNone/>
              </a:pPr>
              <a:t>2/28/2013 7:46 PM</a:t>
            </a:fld>
            <a:endParaRPr lang="en-US" sz="1200" b="0" i="0">
              <a:latin typeface="Calibri"/>
              <a:ea typeface="+mn-ea"/>
              <a:cs typeface="+mn-cs"/>
            </a:endParaRPr>
          </a:p>
        </p:txBody>
      </p:sp>
      <p:sp>
        <p:nvSpPr>
          <p:cNvPr id="6" name="Footer Placeholder 5"/>
          <p:cNvSpPr>
            <a:spLocks noGrp="1"/>
          </p:cNvSpPr>
          <p:nvPr>
            <p:ph type="ftr" sz="quarter" idx="12"/>
          </p:nvPr>
        </p:nvSpPr>
        <p:spPr>
          <a:xfrm>
            <a:off x="0" y="8685213"/>
            <a:ext cx="6172200" cy="457200"/>
          </a:xfrm>
        </p:spPr>
        <p:txBody>
          <a:bodyPr/>
          <a:lstStyle/>
          <a:p>
            <a:pPr algn="l" defTabSz="914400">
              <a:buNone/>
            </a:pPr>
            <a:r>
              <a:rPr lang="en-US" sz="500" b="0" i="0">
                <a:solidFill>
                  <a:srgbClr val="000000"/>
                </a:solidFill>
                <a:latin typeface="Calibri"/>
                <a:ea typeface="+mn-ea"/>
                <a:cs typeface="+mn-cs"/>
              </a:rPr>
              <a:t>© Корпорация Майкрософт (Microsoft Corporation), 2007. Все права защищены. Microsoft, Windows, Windows Vista и другие названия продуктов являются или могут являться зарегистрированными товарными знаками и/или товарными знаками в США и/или других странах.</a:t>
            </a:r>
          </a:p>
          <a:p>
            <a:pPr algn="l" defTabSz="914400">
              <a:buNone/>
            </a:pPr>
            <a:r>
              <a:rPr lang="en-US" sz="500" b="0" i="0">
                <a:solidFill>
                  <a:srgbClr val="000000"/>
                </a:solidFill>
                <a:latin typeface="Calibri"/>
                <a:ea typeface="+mn-ea"/>
                <a:cs typeface="+mn-cs"/>
              </a:rPr>
              <a:t>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  Поскольку корпорация Майкрософт вынуждена учитывать меняющиеся рыночные условия, она не гарантирует точность информации, указанной после составления этой презентации, а также не берет на себя подобной обязанности.  </a:t>
            </a:r>
            <a:br>
              <a:rPr lang="en-US" sz="500" b="0" i="0">
                <a:solidFill>
                  <a:srgbClr val="000000"/>
                </a:solidFill>
                <a:latin typeface="Calibri"/>
                <a:ea typeface="+mn-ea"/>
                <a:cs typeface="+mn-cs"/>
              </a:rPr>
            </a:br>
            <a:r>
              <a:rPr lang="en-US" sz="500" b="0" i="0">
                <a:solidFill>
                  <a:srgbClr val="000000"/>
                </a:solidFill>
                <a:latin typeface="Calibri"/>
                <a:ea typeface="+mn-ea"/>
                <a:cs typeface="+mn-cs"/>
              </a:rPr>
              <a:t>КОРПОРАЦИЯ МАЙКРОСОФТ НЕ ДАЕТ НИКАКИХ ЯВНЫХ, ПОДРАЗУМЕВАЕМЫХ ИЛИ ЗАКРЕПЛЕННЫХ ЗАКОНОДАТЕЛЬСТВОМ ГАРАНТИЙ В ОТНОШЕНИИ СВЕДЕНИЙ ИЗ ЭТОЙ ПРЕЗЕНТАЦИИ.</a:t>
            </a:r>
          </a:p>
          <a:p>
            <a:pPr algn="l" defTabSz="914400">
              <a:buNone/>
            </a:pPr>
            <a:endParaRPr lang="en-US" sz="500" dirty="0" smtClean="0"/>
          </a:p>
        </p:txBody>
      </p:sp>
      <p:sp>
        <p:nvSpPr>
          <p:cNvPr id="7" name="Slide Number Placeholder 6"/>
          <p:cNvSpPr>
            <a:spLocks noGrp="1"/>
          </p:cNvSpPr>
          <p:nvPr>
            <p:ph type="sldNum" sz="quarter" idx="13"/>
          </p:nvPr>
        </p:nvSpPr>
        <p:spPr>
          <a:xfrm>
            <a:off x="6172199" y="8685213"/>
            <a:ext cx="684213" cy="457200"/>
          </a:xfrm>
        </p:spPr>
        <p:txBody>
          <a:bodyPr/>
          <a:lstStyle/>
          <a:p>
            <a:pPr algn="r" defTabSz="914400">
              <a:buNone/>
            </a:pPr>
            <a:fld id="{EC87E0CF-87F6-4B58-B8B8-DCAB2DAAF3CA}" type="slidenum">
              <a:rPr lang="en-US" sz="1200" b="0" i="0">
                <a:latin typeface="Calibri"/>
                <a:ea typeface="+mn-ea"/>
                <a:cs typeface="+mn-cs"/>
              </a:rPr>
              <a:pPr algn="r" defTabSz="914400">
                <a:buNone/>
              </a:pPr>
              <a:t>1</a:t>
            </a:fld>
            <a:endParaRPr lang="en-US" sz="1200" b="0" i="0">
              <a:latin typeface="Calibri"/>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30250" y="1905000"/>
            <a:ext cx="7681913" cy="1523495"/>
          </a:xfrm>
        </p:spPr>
        <p:txBody>
          <a:bodyPr>
            <a:noAutofit/>
          </a:bodyPr>
          <a:lstStyle>
            <a:lvl1pPr>
              <a:lnSpc>
                <a:spcPct val="90000"/>
              </a:lnSpc>
              <a:defRPr sz="5400"/>
            </a:lvl1pPr>
          </a:lstStyle>
          <a:p>
            <a:r>
              <a:rPr lang="ru-RU" noProof="0" smtClean="0"/>
              <a:t>Образец заголовка</a:t>
            </a:r>
            <a:endParaRPr lang="ru-RU" noProof="0"/>
          </a:p>
        </p:txBody>
      </p:sp>
      <p:sp>
        <p:nvSpPr>
          <p:cNvPr id="3" name="Подзаголовок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ru-RU" noProof="0" smtClean="0"/>
              <a:t>Образец подзаголовка</a:t>
            </a:r>
            <a:endParaRPr lang="ru-RU" noProof="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Заголовок и объект">
    <p:bg bwMode="black">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bwMode="white"/>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Заголовок и объект">
    <p:bg bwMode="black">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bwMode="white"/>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4" name="Текст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ru-RU" noProof="0" smtClean="0"/>
              <a:t>Образец текста</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ролик, видео и прочие особые слайды">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ru-RU" noProof="0" smtClean="0"/>
              <a:t>Образец заголовка</a:t>
            </a:r>
            <a:endParaRPr lang="ru-RU" noProof="0"/>
          </a:p>
        </p:txBody>
      </p:sp>
      <p:sp>
        <p:nvSpPr>
          <p:cNvPr id="3" name="Подзаголовок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ru-RU" noProof="0" smtClean="0"/>
              <a:t>Образец подзаголовка</a:t>
            </a:r>
            <a:endParaRPr lang="ru-RU" noProof="0"/>
          </a:p>
        </p:txBody>
      </p:sp>
      <p:sp>
        <p:nvSpPr>
          <p:cNvPr id="7" name="Текст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75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ru-RU" noProof="0" smtClean="0"/>
              <a:t>щелкните, чтобы…</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Используется для слайдов с кодом программного обеспечени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a:xfrm>
            <a:off x="722313" y="1905000"/>
            <a:ext cx="8040688" cy="2117503"/>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ролик, видео и прочие особые слайды">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ru-RU" noProof="0" smtClean="0"/>
              <a:t>Образец заголовка</a:t>
            </a:r>
            <a:endParaRPr lang="ru-RU" noProof="0"/>
          </a:p>
        </p:txBody>
      </p:sp>
      <p:sp>
        <p:nvSpPr>
          <p:cNvPr id="3" name="Подзаголовок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ru-RU" noProof="0" smtClean="0"/>
              <a:t>Образец подзаголовка</a:t>
            </a:r>
            <a:endParaRPr lang="ru-RU" noProof="0"/>
          </a:p>
        </p:txBody>
      </p:sp>
      <p:sp>
        <p:nvSpPr>
          <p:cNvPr id="7" name="Текст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75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ru-RU" noProof="0" smtClean="0"/>
              <a:t>щелкните, чтобы…</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3" name="Объект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3" name="Объект 2"/>
          <p:cNvSpPr>
            <a:spLocks noGrp="1"/>
          </p:cNvSpPr>
          <p:nvPr>
            <p:ph sz="half" idx="1"/>
          </p:nvPr>
        </p:nvSpPr>
        <p:spPr>
          <a:xfrm>
            <a:off x="381000" y="1411553"/>
            <a:ext cx="41148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4" name="Объект 3"/>
          <p:cNvSpPr>
            <a:spLocks noGrp="1"/>
          </p:cNvSpPr>
          <p:nvPr>
            <p:ph sz="half" idx="2"/>
          </p:nvPr>
        </p:nvSpPr>
        <p:spPr>
          <a:xfrm>
            <a:off x="4648200" y="1411553"/>
            <a:ext cx="41148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noProof="0" smtClean="0"/>
              <a:t>Образец заголовка</a:t>
            </a:r>
            <a:endParaRPr lang="ru-RU" noProof="0"/>
          </a:p>
        </p:txBody>
      </p:sp>
      <p:sp>
        <p:nvSpPr>
          <p:cNvPr id="3" name="Текст 2"/>
          <p:cNvSpPr>
            <a:spLocks noGrp="1"/>
          </p:cNvSpPr>
          <p:nvPr>
            <p:ph type="body" idx="1"/>
          </p:nvPr>
        </p:nvSpPr>
        <p:spPr>
          <a:xfrm>
            <a:off x="381000" y="1757802"/>
            <a:ext cx="41148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ru-RU" noProof="0" smtClean="0"/>
              <a:t>Образец текста</a:t>
            </a:r>
          </a:p>
        </p:txBody>
      </p:sp>
      <p:sp>
        <p:nvSpPr>
          <p:cNvPr id="4" name="Объект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5" name="Текст 4"/>
          <p:cNvSpPr>
            <a:spLocks noGrp="1"/>
          </p:cNvSpPr>
          <p:nvPr>
            <p:ph type="body" sz="quarter" idx="3"/>
          </p:nvPr>
        </p:nvSpPr>
        <p:spPr>
          <a:xfrm>
            <a:off x="4645981" y="1757802"/>
            <a:ext cx="411701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ru-RU" noProof="0" smtClean="0"/>
              <a:t>Образец текста</a:t>
            </a:r>
          </a:p>
        </p:txBody>
      </p:sp>
      <p:sp>
        <p:nvSpPr>
          <p:cNvPr id="6" name="Объект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печать с использованием оттенков серого">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l="-1000" r="-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ru-RU" noProof="0" smtClean="0"/>
              <a:t>Образец заголовка</a:t>
            </a:r>
            <a:endParaRPr lang="ru-RU" noProof="0"/>
          </a:p>
        </p:txBody>
      </p:sp>
      <p:sp>
        <p:nvSpPr>
          <p:cNvPr id="3" name="Текст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print">
            <a:lum/>
          </a:blip>
          <a:srcRect/>
          <a:stretch>
            <a:fillRect l="-1000" r="-1000"/>
          </a:stretch>
        </a:blipFill>
        <a:effectLst/>
      </p:bgPr>
    </p:bg>
    <p:spTree>
      <p:nvGrpSpPr>
        <p:cNvPr id="1" name=""/>
        <p:cNvGrpSpPr/>
        <p:nvPr/>
      </p:nvGrpSpPr>
      <p:grpSpPr>
        <a:xfrm>
          <a:off x="0" y="0"/>
          <a:ext cx="0" cy="0"/>
          <a:chOff x="0" y="0"/>
          <a:chExt cx="0" cy="0"/>
        </a:xfrm>
      </p:grpSpPr>
      <p:pic>
        <p:nvPicPr>
          <p:cNvPr id="4" name="Рисунок 3" descr="white rectangle.png"/>
          <p:cNvPicPr>
            <a:picLocks noChangeAspect="1"/>
          </p:cNvPicPr>
          <p:nvPr/>
        </p:nvPicPr>
        <p:blipFill>
          <a:blip r:embed="rId4" cstate="print"/>
          <a:srcRect b="10453"/>
          <a:stretch>
            <a:fillRect/>
          </a:stretch>
        </p:blipFill>
        <p:spPr>
          <a:xfrm>
            <a:off x="0" y="1299706"/>
            <a:ext cx="9144000" cy="5558294"/>
          </a:xfrm>
          <a:prstGeom prst="rect">
            <a:avLst/>
          </a:prstGeom>
        </p:spPr>
      </p:pic>
      <p:sp>
        <p:nvSpPr>
          <p:cNvPr id="2" name="Заголовок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ru-RU" noProof="0" smtClean="0"/>
              <a:t>Образец заголовка</a:t>
            </a:r>
            <a:endParaRPr lang="ru-RU" noProof="0"/>
          </a:p>
        </p:txBody>
      </p:sp>
      <p:sp>
        <p:nvSpPr>
          <p:cNvPr id="3" name="Текст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043608" y="1484784"/>
            <a:ext cx="7301959" cy="2585323"/>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Развитие жизни на земле в мезозойскую эру</a:t>
            </a:r>
            <a:endParaRPr lang="ru-RU"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755576" y="332656"/>
            <a:ext cx="3600400" cy="6109365"/>
          </a:xfrm>
          <a:prstGeom prst="rect">
            <a:avLst/>
          </a:prstGeom>
        </p:spPr>
        <p:txBody>
          <a:bodyPr wrap="square">
            <a:spAutoFit/>
          </a:bodyPr>
          <a:lstStyle/>
          <a:p>
            <a:r>
              <a:rPr lang="ru-RU" sz="1700" dirty="0" smtClean="0">
                <a:latin typeface="Monotype Corsiva" pitchFamily="66" charset="0"/>
              </a:rPr>
              <a:t> </a:t>
            </a:r>
            <a:r>
              <a:rPr lang="ru-RU" sz="1700" dirty="0" smtClean="0"/>
              <a:t>В юрский период впервые появляются летающие ящеры. Летали они при помощи кожистой оболочки, натянутой между длинным пальцем кисти и костями предплечья. Летающие ящеры были хорошо приспособлены к полету. Они имели легкие трубкообразные кости. Чрезвычайно удлиненный внешний пятый палец передних конечностей состоял из четырех суставов. Первый палец имел вид маленькой кости либо совсем отсутствовал. Второй, третий и четвертый пальцы состояли из двух, реже трех костей и имели когти. Задние конечности были довольно сильно развиты. На их концах имелись острые когти. Череп летающих ящеров был сравнительно крупным, как правило, удлиненным и заостренным. </a:t>
            </a:r>
          </a:p>
        </p:txBody>
      </p:sp>
      <p:pic>
        <p:nvPicPr>
          <p:cNvPr id="6" name="Picture 6" descr="Pteranodon1"/>
          <p:cNvPicPr>
            <a:picLocks noChangeAspect="1" noChangeArrowheads="1"/>
          </p:cNvPicPr>
          <p:nvPr/>
        </p:nvPicPr>
        <p:blipFill>
          <a:blip r:embed="rId2" cstate="print"/>
          <a:srcRect/>
          <a:stretch>
            <a:fillRect/>
          </a:stretch>
        </p:blipFill>
        <p:spPr bwMode="auto">
          <a:xfrm>
            <a:off x="4788024" y="1124744"/>
            <a:ext cx="3893152" cy="417646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755576" y="404664"/>
            <a:ext cx="5875711" cy="830997"/>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4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Растительный мир</a:t>
            </a:r>
            <a:endParaRPr lang="ru-RU"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Прямоугольник 6"/>
          <p:cNvSpPr/>
          <p:nvPr/>
        </p:nvSpPr>
        <p:spPr>
          <a:xfrm>
            <a:off x="467544" y="1268760"/>
            <a:ext cx="4572000" cy="5355312"/>
          </a:xfrm>
          <a:prstGeom prst="rect">
            <a:avLst/>
          </a:prstGeom>
        </p:spPr>
        <p:txBody>
          <a:bodyPr>
            <a:spAutoFit/>
          </a:bodyPr>
          <a:lstStyle/>
          <a:p>
            <a:r>
              <a:rPr lang="ru-RU" dirty="0" smtClean="0"/>
              <a:t>Возросло разнообразие голосеменных растений, образовавших обширные леса саговников, араукарий, </a:t>
            </a:r>
            <a:r>
              <a:rPr lang="ru-RU" dirty="0" err="1" smtClean="0"/>
              <a:t>гинкго</a:t>
            </a:r>
            <a:r>
              <a:rPr lang="ru-RU" dirty="0" smtClean="0"/>
              <a:t>. Широкое распространение получил род хвойных деревьев. Ниже расстилался ковер из плаунов и хвощей, а также пальмовидных беннеттитов и цикадовых.</a:t>
            </a:r>
          </a:p>
          <a:p>
            <a:r>
              <a:rPr lang="ru-RU" dirty="0" smtClean="0"/>
              <a:t>Появление голосеменных было важной вехой в эволюции растений. Развитие семян позволяло растениям утратить столь тесную зависимость от воды. Семязачатки могли оплодотворяться пыльцой, переносимой ветром или насекомыми. </a:t>
            </a:r>
            <a:br>
              <a:rPr lang="ru-RU" dirty="0" smtClean="0"/>
            </a:br>
            <a:r>
              <a:rPr lang="ru-RU" dirty="0" smtClean="0"/>
              <a:t> В триасе появляются новые формы. Папоротники захватили сырые тенистые места по берегам небольших водоемов. Известны среди папоротников и формы, произраставшие на скалах. По болотам произрастали хвощи.</a:t>
            </a:r>
            <a:endParaRPr lang="ru-RU" dirty="0"/>
          </a:p>
        </p:txBody>
      </p:sp>
      <p:pic>
        <p:nvPicPr>
          <p:cNvPr id="8" name="Picture 10" descr="1183369884203_2"/>
          <p:cNvPicPr>
            <a:picLocks noChangeAspect="1" noChangeArrowheads="1"/>
          </p:cNvPicPr>
          <p:nvPr/>
        </p:nvPicPr>
        <p:blipFill>
          <a:blip r:embed="rId2" cstate="print"/>
          <a:srcRect/>
          <a:stretch>
            <a:fillRect/>
          </a:stretch>
        </p:blipFill>
        <p:spPr bwMode="auto">
          <a:xfrm>
            <a:off x="5148064" y="1628800"/>
            <a:ext cx="2923688" cy="1944216"/>
          </a:xfrm>
          <a:prstGeom prst="rect">
            <a:avLst/>
          </a:prstGeom>
          <a:noFill/>
          <a:ln w="9525">
            <a:solidFill>
              <a:schemeClr val="tx1"/>
            </a:solidFill>
            <a:miter lim="800000"/>
            <a:headEnd/>
            <a:tailEnd/>
          </a:ln>
        </p:spPr>
      </p:pic>
      <p:pic>
        <p:nvPicPr>
          <p:cNvPr id="9" name="Picture 9" descr="ris7"/>
          <p:cNvPicPr>
            <a:picLocks noChangeAspect="1" noChangeArrowheads="1"/>
          </p:cNvPicPr>
          <p:nvPr/>
        </p:nvPicPr>
        <p:blipFill>
          <a:blip r:embed="rId3" cstate="print"/>
          <a:srcRect/>
          <a:stretch>
            <a:fillRect/>
          </a:stretch>
        </p:blipFill>
        <p:spPr bwMode="auto">
          <a:xfrm>
            <a:off x="5220072" y="3717032"/>
            <a:ext cx="2952328" cy="2686469"/>
          </a:xfrm>
          <a:prstGeom prst="rect">
            <a:avLst/>
          </a:prstGeom>
          <a:noFill/>
          <a:ln w="9525">
            <a:solidFill>
              <a:schemeClr val="tx1"/>
            </a:solid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827584" y="1124745"/>
            <a:ext cx="7043208" cy="1512168"/>
          </a:xfrm>
        </p:spPr>
        <p:txBody>
          <a:bodyPr/>
          <a:lstStyle/>
          <a:p>
            <a:r>
              <a:rPr lang="ru-RU" sz="2000" dirty="0" smtClean="0"/>
              <a:t>Мезозойская эра была переходным периодом в развитии земной коры и жизни. Мезозойская эра продолжалась примерно 160 млн. лет. Ее принято подразделять на три периода: триасовый, юрский и меловой; два первых периода были гораздо короче третьего, продолжавшегося 71 млн. лет</a:t>
            </a:r>
            <a:endParaRPr lang="ru-RU" sz="2000" dirty="0"/>
          </a:p>
        </p:txBody>
      </p:sp>
      <p:sp>
        <p:nvSpPr>
          <p:cNvPr id="5" name="Прямоугольник 4"/>
          <p:cNvSpPr/>
          <p:nvPr/>
        </p:nvSpPr>
        <p:spPr>
          <a:xfrm>
            <a:off x="827584" y="404664"/>
            <a:ext cx="4752528" cy="70788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4000" b="1" cap="all" spc="0" dirty="0" smtClean="0">
                <a:ln/>
                <a:solidFill>
                  <a:schemeClr val="accent1"/>
                </a:solidFill>
                <a:effectLst>
                  <a:outerShdw blurRad="38100" dist="38100" dir="2700000" algn="tl">
                    <a:srgbClr val="000000">
                      <a:alpha val="43137"/>
                    </a:srgbClr>
                  </a:outerShdw>
                  <a:reflection blurRad="10000" stA="55000" endPos="48000" dist="500" dir="5400000" sy="-100000" algn="bl" rotWithShape="0"/>
                </a:effectLst>
              </a:rPr>
              <a:t>Мезозойская эра</a:t>
            </a:r>
            <a:endParaRPr lang="ru-RU" sz="4000" b="1" cap="all" spc="0" dirty="0">
              <a:ln/>
              <a:solidFill>
                <a:schemeClr val="accent1"/>
              </a:solidFill>
              <a:effectLst>
                <a:outerShdw blurRad="38100" dist="38100" dir="2700000" algn="tl">
                  <a:srgbClr val="000000">
                    <a:alpha val="43137"/>
                  </a:srgbClr>
                </a:outerShdw>
                <a:reflection blurRad="10000" stA="55000" endPos="48000" dist="500" dir="5400000" sy="-100000" algn="bl" rotWithShape="0"/>
              </a:effectLst>
            </a:endParaRPr>
          </a:p>
        </p:txBody>
      </p:sp>
      <p:pic>
        <p:nvPicPr>
          <p:cNvPr id="1026" name="Picture 2" descr="C:\Users\Admin\Desktop\e1be0baf71ce.jpg"/>
          <p:cNvPicPr>
            <a:picLocks noChangeAspect="1" noChangeArrowheads="1"/>
          </p:cNvPicPr>
          <p:nvPr/>
        </p:nvPicPr>
        <p:blipFill>
          <a:blip r:embed="rId2" cstate="print"/>
          <a:srcRect/>
          <a:stretch>
            <a:fillRect/>
          </a:stretch>
        </p:blipFill>
        <p:spPr bwMode="auto">
          <a:xfrm>
            <a:off x="0" y="3573016"/>
            <a:ext cx="4702696" cy="2562597"/>
          </a:xfrm>
          <a:prstGeom prst="rect">
            <a:avLst/>
          </a:prstGeom>
          <a:noFill/>
        </p:spPr>
      </p:pic>
      <p:pic>
        <p:nvPicPr>
          <p:cNvPr id="1027" name="Picture 3" descr="C:\Users\Admin\Desktop\10252-Zdenek-Burian_1_original.jpg"/>
          <p:cNvPicPr>
            <a:picLocks noChangeAspect="1" noChangeArrowheads="1"/>
          </p:cNvPicPr>
          <p:nvPr/>
        </p:nvPicPr>
        <p:blipFill>
          <a:blip r:embed="rId3" cstate="print"/>
          <a:srcRect/>
          <a:stretch>
            <a:fillRect/>
          </a:stretch>
        </p:blipFill>
        <p:spPr bwMode="auto">
          <a:xfrm>
            <a:off x="4788024" y="2636912"/>
            <a:ext cx="4355976" cy="2455951"/>
          </a:xfrm>
          <a:prstGeom prst="rect">
            <a:avLst/>
          </a:prstGeom>
          <a:noFill/>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55576" y="332656"/>
            <a:ext cx="5441811"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4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Триасовый период</a:t>
            </a:r>
            <a:endParaRPr lang="ru-RU" sz="4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8" name="Прямоугольник 7"/>
          <p:cNvSpPr/>
          <p:nvPr/>
        </p:nvSpPr>
        <p:spPr>
          <a:xfrm>
            <a:off x="683568" y="889844"/>
            <a:ext cx="7704856" cy="2554545"/>
          </a:xfrm>
          <a:prstGeom prst="rect">
            <a:avLst/>
          </a:prstGeom>
        </p:spPr>
        <p:txBody>
          <a:bodyPr wrap="square">
            <a:spAutoFit/>
          </a:bodyPr>
          <a:lstStyle/>
          <a:p>
            <a:r>
              <a:rPr lang="ru-RU" sz="1600" b="1" dirty="0" smtClean="0"/>
              <a:t>Триасовый период</a:t>
            </a:r>
            <a:r>
              <a:rPr lang="ru-RU" sz="1600" dirty="0" smtClean="0"/>
              <a:t> (начался 250-205 </a:t>
            </a:r>
            <a:r>
              <a:rPr lang="ru-RU" sz="1600" dirty="0" err="1" smtClean="0"/>
              <a:t>млн</a:t>
            </a:r>
            <a:r>
              <a:rPr lang="ru-RU" sz="1600" dirty="0" smtClean="0"/>
              <a:t> лет назад и продолжался около 30 лет) получил название по напластованиям, из которых на протяжении столетий добывали соль. В этих залежах отчетливо различают три слоя, отсюда и название - триасовый, то есть трехслойный. </a:t>
            </a:r>
            <a:br>
              <a:rPr lang="ru-RU" sz="1600" dirty="0" smtClean="0"/>
            </a:br>
            <a:r>
              <a:rPr lang="ru-RU" sz="1600" dirty="0" smtClean="0"/>
              <a:t>Глобальный климат стал ровным и теплым, то есть безморозным. На территориях, удаленных от моря, находились жаркие, сухие пустыни. Вокруг озер или рядом с небольшими водоемами, образовавшимися после дождей, произрастали древовидные папоротники и другие растения. Зеленый покров обеспечивал пищей растительноядных животных, которые в свою очередь становились добычей плотоядных обитателей Земли.</a:t>
            </a:r>
            <a:endParaRPr lang="ru-RU" sz="1600" dirty="0"/>
          </a:p>
        </p:txBody>
      </p:sp>
      <p:pic>
        <p:nvPicPr>
          <p:cNvPr id="2050" name="Picture 2" descr="C:\Users\Admin\Desktop\7thhl1-2.gif"/>
          <p:cNvPicPr>
            <a:picLocks noChangeAspect="1" noChangeArrowheads="1"/>
          </p:cNvPicPr>
          <p:nvPr/>
        </p:nvPicPr>
        <p:blipFill>
          <a:blip r:embed="rId2" cstate="print"/>
          <a:srcRect/>
          <a:stretch>
            <a:fillRect/>
          </a:stretch>
        </p:blipFill>
        <p:spPr bwMode="auto">
          <a:xfrm>
            <a:off x="683568" y="3501008"/>
            <a:ext cx="4608512" cy="3024336"/>
          </a:xfrm>
          <a:prstGeom prst="rect">
            <a:avLst/>
          </a:prstGeom>
          <a:noFill/>
        </p:spPr>
      </p:pic>
      <p:pic>
        <p:nvPicPr>
          <p:cNvPr id="2051" name="Picture 3" descr="C:\Users\Admin\Desktop\acd95505327f.jpg"/>
          <p:cNvPicPr>
            <a:picLocks noChangeAspect="1" noChangeArrowheads="1"/>
          </p:cNvPicPr>
          <p:nvPr/>
        </p:nvPicPr>
        <p:blipFill>
          <a:blip r:embed="rId3" cstate="print"/>
          <a:srcRect/>
          <a:stretch>
            <a:fillRect/>
          </a:stretch>
        </p:blipFill>
        <p:spPr bwMode="auto">
          <a:xfrm>
            <a:off x="5220072" y="3212975"/>
            <a:ext cx="3168352" cy="3505505"/>
          </a:xfrm>
          <a:prstGeom prst="rect">
            <a:avLst/>
          </a:prstGeom>
          <a:noFill/>
        </p:spPr>
      </p:pic>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71600" y="692696"/>
            <a:ext cx="7200800" cy="4247317"/>
          </a:xfrm>
          <a:prstGeom prst="rect">
            <a:avLst/>
          </a:prstGeom>
        </p:spPr>
        <p:txBody>
          <a:bodyPr wrap="square">
            <a:spAutoFit/>
          </a:bodyPr>
          <a:lstStyle/>
          <a:p>
            <a:r>
              <a:rPr lang="ru-RU" dirty="0" smtClean="0"/>
              <a:t>Во время триасового периода одно из полушарий Земли было занято Океаном, а другое - гигантским суперконтинентом </a:t>
            </a:r>
            <a:r>
              <a:rPr lang="ru-RU" dirty="0" err="1" smtClean="0"/>
              <a:t>Пангеей</a:t>
            </a:r>
            <a:r>
              <a:rPr lang="ru-RU" dirty="0" smtClean="0"/>
              <a:t>. Динозавры и другие животные странствовали по обширному массиву суши из конца в конец. Ледникового покрова на полюсах не было, так что климат был теплее, чем в настоящее время. Наступает расцвет рептилий, появляются группы </a:t>
            </a:r>
            <a:r>
              <a:rPr lang="ru-RU" dirty="0" err="1" smtClean="0"/>
              <a:t>синапсидных</a:t>
            </a:r>
            <a:r>
              <a:rPr lang="ru-RU" dirty="0" smtClean="0"/>
              <a:t> рептилий. По мере эволюции ее представители становились все более </a:t>
            </a:r>
            <a:r>
              <a:rPr lang="ru-RU" dirty="0" err="1" smtClean="0"/>
              <a:t>млекопитающеподобными</a:t>
            </a:r>
            <a:r>
              <a:rPr lang="ru-RU" dirty="0" smtClean="0"/>
              <a:t>. Наконец в позднем триасе появляются самые ранние настоящие млекопитающие. Отличительные признаки млекопитающих - это наличие у самок желез, которые выделяют молоко для вскармливания детенышей. Появление однопроходных млекопитающих, то есть способность к живорождению, а не откладывать яйца. В реках водились лягушки, черепахи и рыбы, а моря бороздили ихтиозавры и </a:t>
            </a:r>
            <a:r>
              <a:rPr lang="ru-RU" dirty="0" err="1" smtClean="0"/>
              <a:t>нотозавры</a:t>
            </a:r>
            <a:r>
              <a:rPr lang="ru-RU" dirty="0" smtClean="0"/>
              <a:t>. </a:t>
            </a:r>
            <a:br>
              <a:rPr lang="ru-RU" dirty="0" smtClean="0"/>
            </a:br>
            <a:endParaRPr lang="ru-RU" dirty="0"/>
          </a:p>
        </p:txBody>
      </p:sp>
    </p:spTree>
  </p:cSld>
  <p:clrMapOvr>
    <a:masterClrMapping/>
  </p:clrMapOvr>
  <p:transition>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827584" y="1196752"/>
            <a:ext cx="7043208" cy="461665"/>
          </a:xfrm>
        </p:spPr>
        <p:txBody>
          <a:bodyPr/>
          <a:lstStyle/>
          <a:p>
            <a:r>
              <a:rPr lang="ru-RU" sz="1400" dirty="0" smtClean="0"/>
              <a:t> </a:t>
            </a:r>
            <a:r>
              <a:rPr lang="ru-RU" sz="1400" b="1" dirty="0" smtClean="0"/>
              <a:t>Юрский период</a:t>
            </a:r>
            <a:r>
              <a:rPr lang="ru-RU" sz="1400" dirty="0" smtClean="0"/>
              <a:t>(205-140 </a:t>
            </a:r>
            <a:r>
              <a:rPr lang="ru-RU" sz="1400" dirty="0" err="1" smtClean="0"/>
              <a:t>млн</a:t>
            </a:r>
            <a:r>
              <a:rPr lang="ru-RU" sz="1400" dirty="0" smtClean="0"/>
              <a:t> лет назад) получил свое название по известняковым холмам Юра, расположенным на границе Франции и Швейцарии. Известняки образовались из осадков, скопившихся на дне мелких морей, которые покрывали Европу в этот период времени. К началу юрского периода сухие пустыни триаса почти полностью исчезли. </a:t>
            </a:r>
            <a:br>
              <a:rPr lang="ru-RU" sz="1400" dirty="0" smtClean="0"/>
            </a:br>
            <a:r>
              <a:rPr lang="ru-RU" sz="1400" dirty="0" smtClean="0"/>
              <a:t>Климат был теплым, но не жарким. Шли обильные дожди. Зелень покрывала землю пышным ковром. Многие растения напоминали по внешнему виду своих «собратьев» из современных тропических лесов. Главным событием юрского периода стало появление сложных цветковых, или покрытосеменных, растений, которые со временем станут главенствующей формой растительности на Земле. </a:t>
            </a:r>
            <a:r>
              <a:rPr lang="ru-RU" dirty="0" smtClean="0"/>
              <a:t/>
            </a:r>
            <a:br>
              <a:rPr lang="ru-RU" dirty="0" smtClean="0"/>
            </a:br>
            <a:endParaRPr lang="ru-RU" dirty="0"/>
          </a:p>
        </p:txBody>
      </p:sp>
      <p:sp>
        <p:nvSpPr>
          <p:cNvPr id="5" name="Прямоугольник 4"/>
          <p:cNvSpPr/>
          <p:nvPr/>
        </p:nvSpPr>
        <p:spPr>
          <a:xfrm>
            <a:off x="827584" y="476672"/>
            <a:ext cx="4523546"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4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Юрский период</a:t>
            </a:r>
            <a:endParaRPr lang="ru-RU" sz="4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3074" name="Picture 2" descr="C:\Users\Admin\Desktop\image009.jpg"/>
          <p:cNvPicPr>
            <a:picLocks noChangeAspect="1" noChangeArrowheads="1"/>
          </p:cNvPicPr>
          <p:nvPr/>
        </p:nvPicPr>
        <p:blipFill>
          <a:blip r:embed="rId2" cstate="print"/>
          <a:srcRect/>
          <a:stretch>
            <a:fillRect/>
          </a:stretch>
        </p:blipFill>
        <p:spPr bwMode="auto">
          <a:xfrm>
            <a:off x="179512" y="3068960"/>
            <a:ext cx="4228312" cy="3024336"/>
          </a:xfrm>
          <a:prstGeom prst="rect">
            <a:avLst/>
          </a:prstGeom>
          <a:noFill/>
        </p:spPr>
      </p:pic>
      <p:pic>
        <p:nvPicPr>
          <p:cNvPr id="3075" name="Picture 3" descr="C:\Users\Admin\Desktop\rb_jurassic.jpg"/>
          <p:cNvPicPr>
            <a:picLocks noChangeAspect="1" noChangeArrowheads="1"/>
          </p:cNvPicPr>
          <p:nvPr/>
        </p:nvPicPr>
        <p:blipFill>
          <a:blip r:embed="rId3" cstate="print"/>
          <a:srcRect/>
          <a:stretch>
            <a:fillRect/>
          </a:stretch>
        </p:blipFill>
        <p:spPr bwMode="auto">
          <a:xfrm>
            <a:off x="4355976" y="2924944"/>
            <a:ext cx="4608512" cy="3606661"/>
          </a:xfrm>
          <a:prstGeom prst="rect">
            <a:avLst/>
          </a:prstGeom>
          <a:noFill/>
        </p:spPr>
      </p:pic>
    </p:spTree>
  </p:cSld>
  <p:clrMapOvr>
    <a:masterClrMapping/>
  </p:clrMapOvr>
  <p:transition>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83568" y="335846"/>
            <a:ext cx="7632848" cy="3416320"/>
          </a:xfrm>
          <a:prstGeom prst="rect">
            <a:avLst/>
          </a:prstGeom>
        </p:spPr>
        <p:txBody>
          <a:bodyPr wrap="square">
            <a:spAutoFit/>
          </a:bodyPr>
          <a:lstStyle/>
          <a:p>
            <a:r>
              <a:rPr lang="ru-RU" dirty="0" smtClean="0"/>
              <a:t>Возникновение и распространение покрытосеменных растений тесно связано с развитием насекомых, птиц и млекопитающих. Они питаются нектаром цветков, одновременно способствуя их опылению, поедают листья и плоды, помогая распространению семян. </a:t>
            </a:r>
            <a:br>
              <a:rPr lang="ru-RU" dirty="0" smtClean="0"/>
            </a:br>
            <a:r>
              <a:rPr lang="ru-RU" dirty="0" smtClean="0"/>
              <a:t>Появилась древняя птица археоптерикс. Она имела свободные с когтями пальцы и челюсти с зубами, была покрыта перьями. Перо возникло, очевидно, из сильно измененных чешуй рептилий. Зверообразные рептилии и ранние крокодилы обитали на суше. Появились теплокровные животные и птицы - это важное приспособление, позволившее им начать заселение областей с холодным климатом. К концу юрского периода суперконтинент </a:t>
            </a:r>
            <a:r>
              <a:rPr lang="ru-RU" dirty="0" err="1" smtClean="0"/>
              <a:t>Пангея</a:t>
            </a:r>
            <a:r>
              <a:rPr lang="ru-RU" dirty="0" smtClean="0"/>
              <a:t> начал раскалываться. Появились знакомые нам материки: Евразия, Северная Америка и Южная Америка. </a:t>
            </a:r>
            <a:endParaRPr lang="ru-RU" dirty="0"/>
          </a:p>
        </p:txBody>
      </p:sp>
    </p:spTree>
  </p:cSld>
  <p:clrMapOvr>
    <a:masterClrMapping/>
  </p:clrMapOvr>
  <p:transition>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827584" y="476672"/>
            <a:ext cx="4921155"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4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Меловой период</a:t>
            </a:r>
            <a:endParaRPr lang="ru-RU" sz="4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Прямоугольник 6"/>
          <p:cNvSpPr/>
          <p:nvPr/>
        </p:nvSpPr>
        <p:spPr>
          <a:xfrm>
            <a:off x="611560" y="1484784"/>
            <a:ext cx="8280920" cy="4524315"/>
          </a:xfrm>
          <a:prstGeom prst="rect">
            <a:avLst/>
          </a:prstGeom>
        </p:spPr>
        <p:txBody>
          <a:bodyPr wrap="square">
            <a:spAutoFit/>
          </a:bodyPr>
          <a:lstStyle/>
          <a:p>
            <a:r>
              <a:rPr lang="ru-RU" b="1" dirty="0" smtClean="0"/>
              <a:t>Меловой период</a:t>
            </a:r>
            <a:r>
              <a:rPr lang="ru-RU" dirty="0" smtClean="0"/>
              <a:t> (140-65 </a:t>
            </a:r>
            <a:r>
              <a:rPr lang="ru-RU" dirty="0" smtClean="0"/>
              <a:t>млн. </a:t>
            </a:r>
            <a:r>
              <a:rPr lang="ru-RU" dirty="0" smtClean="0"/>
              <a:t>лет назад) получил свое название из-за известняков и меловых залежей, сформировавшихся в мелководных морях того времени на территории Европы. Постепенно наша планета приобретала знакомый нам облик. Материки, составлявшие </a:t>
            </a:r>
            <a:r>
              <a:rPr lang="ru-RU" dirty="0" err="1" smtClean="0"/>
              <a:t>Пангею</a:t>
            </a:r>
            <a:r>
              <a:rPr lang="ru-RU" dirty="0" smtClean="0"/>
              <a:t>, расходились в разные стороны. Появились континенты Африка, Индия, Антарктида и Австралия. </a:t>
            </a:r>
            <a:br>
              <a:rPr lang="ru-RU" dirty="0" smtClean="0"/>
            </a:br>
            <a:r>
              <a:rPr lang="ru-RU" dirty="0" smtClean="0"/>
              <a:t>Мелководные океаны покрывали огромную часть Северной Америки и Европы. На смену хвощам и саговникам пришли травы, кустарники и лиственные деревья. Цветковые растения медленно завоевывали земные пространства. Климат в целом оставался теплым и способствовал появлению новых видов растений. Семенные папоротники, </a:t>
            </a:r>
            <a:r>
              <a:rPr lang="ru-RU" dirty="0" err="1" smtClean="0"/>
              <a:t>гинкго</a:t>
            </a:r>
            <a:r>
              <a:rPr lang="ru-RU" dirty="0" smtClean="0"/>
              <a:t> и некоторые виды древних хвойных приходили в упадок. С позднего мела облик растительности существенно меняется, так как доминирующей группой становятся покрытосеменные, иногда сочетающиеся с хвойными. </a:t>
            </a:r>
            <a:br>
              <a:rPr lang="ru-RU" dirty="0" smtClean="0"/>
            </a:br>
            <a:r>
              <a:rPr lang="ru-RU" dirty="0" smtClean="0"/>
              <a:t>В небе также парили летающие рептилии и бесчисленные насекомые. На суше господствовали динозавры и другие рептилии. Мелкие млекопитающие становились все многочисленнее и разнообразнее. </a:t>
            </a:r>
            <a:endParaRPr lang="ru-RU" dirty="0"/>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260648"/>
            <a:ext cx="9004992" cy="70788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4000" b="1" i="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ЖИВОТНЫЙ МИР МЕЗОЗОЙСКОЙ ЭРЫ</a:t>
            </a:r>
            <a:endParaRPr lang="ru-RU" sz="4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Прямоугольник 6"/>
          <p:cNvSpPr/>
          <p:nvPr/>
        </p:nvSpPr>
        <p:spPr>
          <a:xfrm>
            <a:off x="539552" y="1166843"/>
            <a:ext cx="4680520" cy="5078313"/>
          </a:xfrm>
          <a:prstGeom prst="rect">
            <a:avLst/>
          </a:prstGeom>
        </p:spPr>
        <p:txBody>
          <a:bodyPr wrap="square">
            <a:spAutoFit/>
          </a:bodyPr>
          <a:lstStyle/>
          <a:p>
            <a:r>
              <a:rPr lang="ru-RU" dirty="0" smtClean="0"/>
              <a:t>Значительно развились динозавры. Среди них выделяют ящеротазовых и птицетазовых. Ящеротазовые передвигались на четырех ногах, имели на ступнях по пять пальцев, питались растениями. Большинство из них имели длинную шею, маленькую голову и длинный хвост. У них было два мозга: один небольшой—в голове; второй значительно больший по величине – у основания хвоста. </a:t>
            </a:r>
            <a:br>
              <a:rPr lang="ru-RU" dirty="0" smtClean="0"/>
            </a:br>
            <a:r>
              <a:rPr lang="ru-RU" dirty="0" smtClean="0"/>
              <a:t>     Самым крупным из юрских динозавров был брахиозавр, достигавший в длину 26 м, весивший около 50 т. У него были </a:t>
            </a:r>
            <a:r>
              <a:rPr lang="ru-RU" dirty="0" err="1" smtClean="0"/>
              <a:t>столбовидные</a:t>
            </a:r>
            <a:r>
              <a:rPr lang="ru-RU" dirty="0" smtClean="0"/>
              <a:t> ноги, маленькая голова, толстая длинная шея. Жили брахиозавры на берегах юрских озер, питались водной растительностью. Ежедневно брахиозавру было нужно не менее полутоны зеленой массы.</a:t>
            </a:r>
            <a:endParaRPr lang="ru-RU" dirty="0"/>
          </a:p>
        </p:txBody>
      </p:sp>
      <p:pic>
        <p:nvPicPr>
          <p:cNvPr id="8" name="Picture 7" descr="брохиозавр"/>
          <p:cNvPicPr>
            <a:picLocks noChangeAspect="1" noChangeArrowheads="1"/>
          </p:cNvPicPr>
          <p:nvPr/>
        </p:nvPicPr>
        <p:blipFill>
          <a:blip r:embed="rId2" cstate="print"/>
          <a:srcRect/>
          <a:stretch>
            <a:fillRect/>
          </a:stretch>
        </p:blipFill>
        <p:spPr bwMode="auto">
          <a:xfrm>
            <a:off x="5220072" y="1412776"/>
            <a:ext cx="3672530" cy="4801650"/>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95536" y="404664"/>
            <a:ext cx="4572000" cy="4185761"/>
          </a:xfrm>
          <a:prstGeom prst="rect">
            <a:avLst/>
          </a:prstGeom>
        </p:spPr>
        <p:txBody>
          <a:bodyPr wrap="square">
            <a:spAutoFit/>
          </a:bodyPr>
          <a:lstStyle/>
          <a:p>
            <a:r>
              <a:rPr lang="ru-RU" sz="1900" dirty="0" smtClean="0"/>
              <a:t>Птицетазовые динозавры подразделяются на двуногих и четвероногих. Разные по величине и внешнему виду, они питались преимущественно растительностью, но среди них появляются и хищники. </a:t>
            </a:r>
            <a:br>
              <a:rPr lang="ru-RU" sz="1900" dirty="0" smtClean="0"/>
            </a:br>
            <a:r>
              <a:rPr lang="ru-RU" sz="1900" dirty="0" smtClean="0"/>
              <a:t>     К растительноядным относятся стегозавры. У них имелось по два ряда больших пластин на спине и парные шипы на хвосте, защищавшие их от хищников. Величина: 9 метров в длину </a:t>
            </a:r>
            <a:br>
              <a:rPr lang="ru-RU" sz="1900" dirty="0" smtClean="0"/>
            </a:br>
            <a:r>
              <a:rPr lang="ru-RU" sz="1900" dirty="0" smtClean="0"/>
              <a:t>Вес: 6-8 тонн  Появляется множество чешуйчатых </a:t>
            </a:r>
            <a:r>
              <a:rPr lang="ru-RU" sz="1900" dirty="0" err="1" smtClean="0"/>
              <a:t>лепидозавров</a:t>
            </a:r>
            <a:r>
              <a:rPr lang="ru-RU" sz="1900" dirty="0" smtClean="0"/>
              <a:t> — мелких хищников с клювовидными челюстями. </a:t>
            </a:r>
            <a:endParaRPr lang="ru-RU" sz="1900" dirty="0"/>
          </a:p>
        </p:txBody>
      </p:sp>
      <p:pic>
        <p:nvPicPr>
          <p:cNvPr id="6" name="Picture 7" descr="131"/>
          <p:cNvPicPr>
            <a:picLocks noChangeAspect="1" noChangeArrowheads="1"/>
          </p:cNvPicPr>
          <p:nvPr/>
        </p:nvPicPr>
        <p:blipFill>
          <a:blip r:embed="rId2" cstate="print"/>
          <a:srcRect/>
          <a:stretch>
            <a:fillRect/>
          </a:stretch>
        </p:blipFill>
        <p:spPr bwMode="auto">
          <a:xfrm>
            <a:off x="4716016" y="548680"/>
            <a:ext cx="3708028" cy="3816424"/>
          </a:xfrm>
          <a:prstGeom prst="rect">
            <a:avLst/>
          </a:prstGeom>
          <a:noFill/>
          <a:ln w="9525">
            <a:noFill/>
            <a:miter lim="800000"/>
            <a:headEnd/>
            <a:tailEnd/>
          </a:ln>
        </p:spPr>
      </p:pic>
      <p:pic>
        <p:nvPicPr>
          <p:cNvPr id="7" name="Picture 21" descr="12"/>
          <p:cNvPicPr>
            <a:picLocks noChangeAspect="1" noChangeArrowheads="1"/>
          </p:cNvPicPr>
          <p:nvPr/>
        </p:nvPicPr>
        <p:blipFill>
          <a:blip r:embed="rId3" cstate="print"/>
          <a:srcRect/>
          <a:stretch>
            <a:fillRect/>
          </a:stretch>
        </p:blipFill>
        <p:spPr bwMode="auto">
          <a:xfrm>
            <a:off x="5148064" y="4725144"/>
            <a:ext cx="2728912" cy="1655762"/>
          </a:xfrm>
          <a:prstGeom prst="rect">
            <a:avLst/>
          </a:prstGeom>
          <a:noFill/>
          <a:ln w="9525">
            <a:noFill/>
            <a:miter lim="800000"/>
            <a:headEnd/>
            <a:tailEnd/>
          </a:ln>
        </p:spPr>
      </p:pic>
      <p:pic>
        <p:nvPicPr>
          <p:cNvPr id="8" name="Picture 20" descr="31"/>
          <p:cNvPicPr>
            <a:picLocks noChangeAspect="1" noChangeArrowheads="1"/>
          </p:cNvPicPr>
          <p:nvPr/>
        </p:nvPicPr>
        <p:blipFill>
          <a:blip r:embed="rId4" cstate="print"/>
          <a:srcRect/>
          <a:stretch>
            <a:fillRect/>
          </a:stretch>
        </p:blipFill>
        <p:spPr bwMode="auto">
          <a:xfrm>
            <a:off x="1331640" y="4725144"/>
            <a:ext cx="2671762" cy="17859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S010286782">
  <a:themeElements>
    <a:clrScheme name="Green Template-Template">
      <a:dk1>
        <a:srgbClr val="000000"/>
      </a:dk1>
      <a:lt1>
        <a:srgbClr val="FFFFFF"/>
      </a:lt1>
      <a:dk2>
        <a:srgbClr val="1F7335"/>
      </a:dk2>
      <a:lt2>
        <a:srgbClr val="C4FF89"/>
      </a:lt2>
      <a:accent1>
        <a:srgbClr val="FFC000"/>
      </a:accent1>
      <a:accent2>
        <a:srgbClr val="3497AE"/>
      </a:accent2>
      <a:accent3>
        <a:srgbClr val="DF8045"/>
      </a:accent3>
      <a:accent4>
        <a:srgbClr val="7DCC2E"/>
      </a:accent4>
      <a:accent5>
        <a:srgbClr val="FF9929"/>
      </a:accent5>
      <a:accent6>
        <a:srgbClr val="7D3DA1"/>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Белый текст и шрифт Courier для слайдов с кодом">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D4E977C5-63A6-4EC4-A60E-4684181F70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TS010286782</Template>
  <TotalTime>60</TotalTime>
  <Words>630</Words>
  <Application>Microsoft Office PowerPoint</Application>
  <PresentationFormat>Экран (4:3)</PresentationFormat>
  <Paragraphs>22</Paragraphs>
  <Slides>11</Slides>
  <Notes>1</Notes>
  <HiddenSlides>0</HiddenSlides>
  <MMClips>0</MMClips>
  <ScaleCrop>false</ScaleCrop>
  <HeadingPairs>
    <vt:vector size="4" baseType="variant">
      <vt:variant>
        <vt:lpstr>Тема</vt:lpstr>
      </vt:variant>
      <vt:variant>
        <vt:i4>2</vt:i4>
      </vt:variant>
      <vt:variant>
        <vt:lpstr>Заголовки слайдов</vt:lpstr>
      </vt:variant>
      <vt:variant>
        <vt:i4>11</vt:i4>
      </vt:variant>
    </vt:vector>
  </HeadingPairs>
  <TitlesOfParts>
    <vt:vector size="13" baseType="lpstr">
      <vt:lpstr>TS010286782</vt:lpstr>
      <vt:lpstr>Белый текст и шрифт Courier для слайдов с кодом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Retired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RWT</dc:creator>
  <cp:lastModifiedBy>Дмитрий Каленюк</cp:lastModifiedBy>
  <cp:revision>8</cp:revision>
  <dcterms:created xsi:type="dcterms:W3CDTF">2013-02-27T14:16:08Z</dcterms:created>
  <dcterms:modified xsi:type="dcterms:W3CDTF">2013-02-28T15:46:55Z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TC102867829990</vt:lpwstr>
  </property>
</Properties>
</file>