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5620"/>
    <p:restoredTop sz="94660"/>
  </p:normalViewPr>
  <p:slideViewPr>
    <p:cSldViewPr>
      <p:cViewPr varScale="1">
        <p:scale>
          <a:sx n="95" d="100"/>
          <a:sy n="95" d="100"/>
        </p:scale>
        <p:origin x="-90" y="-16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D3680-B060-4095-BD9B-856D4CE1DEB4}" type="datetimeFigureOut">
              <a:rPr lang="ru-RU" smtClean="0"/>
              <a:pPr/>
              <a:t>31.01.2013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06C58B-E29C-4DDB-842B-E28BBC463AE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5397566"/>
      </p:ext>
    </p:extLst>
  </p:cSld>
  <p:clrMapOvr>
    <a:masterClrMapping/>
  </p:clrMapOvr>
  <p:transition spd="slow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D3680-B060-4095-BD9B-856D4CE1DEB4}" type="datetimeFigureOut">
              <a:rPr lang="ru-RU" smtClean="0"/>
              <a:pPr/>
              <a:t>31.01.2013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06C58B-E29C-4DDB-842B-E28BBC463AE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16176718"/>
      </p:ext>
    </p:extLst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D3680-B060-4095-BD9B-856D4CE1DEB4}" type="datetimeFigureOut">
              <a:rPr lang="ru-RU" smtClean="0"/>
              <a:pPr/>
              <a:t>31.01.2013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06C58B-E29C-4DDB-842B-E28BBC463AE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3795007"/>
      </p:ext>
    </p:extLst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D3680-B060-4095-BD9B-856D4CE1DEB4}" type="datetimeFigureOut">
              <a:rPr lang="ru-RU" smtClean="0"/>
              <a:pPr/>
              <a:t>31.01.2013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06C58B-E29C-4DDB-842B-E28BBC463AE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13490377"/>
      </p:ext>
    </p:extLst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D3680-B060-4095-BD9B-856D4CE1DEB4}" type="datetimeFigureOut">
              <a:rPr lang="ru-RU" smtClean="0"/>
              <a:pPr/>
              <a:t>31.01.2013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06C58B-E29C-4DDB-842B-E28BBC463AE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76825473"/>
      </p:ext>
    </p:extLst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D3680-B060-4095-BD9B-856D4CE1DEB4}" type="datetimeFigureOut">
              <a:rPr lang="ru-RU" smtClean="0"/>
              <a:pPr/>
              <a:t>31.01.2013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06C58B-E29C-4DDB-842B-E28BBC463AE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97439281"/>
      </p:ext>
    </p:extLst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D3680-B060-4095-BD9B-856D4CE1DEB4}" type="datetimeFigureOut">
              <a:rPr lang="ru-RU" smtClean="0"/>
              <a:pPr/>
              <a:t>31.01.2013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06C58B-E29C-4DDB-842B-E28BBC463AE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64517266"/>
      </p:ext>
    </p:extLst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D3680-B060-4095-BD9B-856D4CE1DEB4}" type="datetimeFigureOut">
              <a:rPr lang="ru-RU" smtClean="0"/>
              <a:pPr/>
              <a:t>31.01.2013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06C58B-E29C-4DDB-842B-E28BBC463AE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48994662"/>
      </p:ext>
    </p:extLst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D3680-B060-4095-BD9B-856D4CE1DEB4}" type="datetimeFigureOut">
              <a:rPr lang="ru-RU" smtClean="0"/>
              <a:pPr/>
              <a:t>31.01.2013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06C58B-E29C-4DDB-842B-E28BBC463AE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33322818"/>
      </p:ext>
    </p:extLst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D3680-B060-4095-BD9B-856D4CE1DEB4}" type="datetimeFigureOut">
              <a:rPr lang="ru-RU" smtClean="0"/>
              <a:pPr/>
              <a:t>31.01.2013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06C58B-E29C-4DDB-842B-E28BBC463AE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85887158"/>
      </p:ext>
    </p:extLst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D3680-B060-4095-BD9B-856D4CE1DEB4}" type="datetimeFigureOut">
              <a:rPr lang="ru-RU" smtClean="0"/>
              <a:pPr/>
              <a:t>31.01.2013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06C58B-E29C-4DDB-842B-E28BBC463AE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49729549"/>
      </p:ext>
    </p:extLst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BD3680-B060-4095-BD9B-856D4CE1DEB4}" type="datetimeFigureOut">
              <a:rPr lang="ru-RU" smtClean="0"/>
              <a:pPr/>
              <a:t>31.01.2013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06C58B-E29C-4DDB-842B-E28BBC463AE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93259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 spd="slow">
    <p:push dir="u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://www.google.ru/url?sa=i&amp;source=images&amp;cd=&amp;cad=rja&amp;docid=7mQ6RSQTFPrlyM&amp;tbnid=RwrHYGD1iatoNM:&amp;ved=0CAgQjRwwAA&amp;url=http://900igr.net/prezentatsii/geografija/TSentralnaja-Rossija-1/002-Sostav-rajona.html&amp;ei=SiYJUbKrBKak4AT_7IEI&amp;psig=AFQjCNHzqiPpSCvSyT19bIH7FJnHdYd4yw&amp;ust=1359640522184273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hyperlink" Target="http://www.google.ru/url?sa=i&amp;source=images&amp;cd=&amp;cad=rja&amp;docid=m5QsZ6HeLB47MM&amp;tbnid=ifb1wwXhR2Q_sM:&amp;ved=0CAgQjRwwAA&amp;url=http://topwar.ru/20478-vvs-armeyskaya-aviaciya-poluchit-bolee-sta-vertoletov-do-konca-goda.html&amp;ei=AyMJUevNGZSQ4gT9t4GABw&amp;psig=AFQjCNF0c7ZmBNkzhA4Cz6NozdCzN9k4ng&amp;ust=1359639683503530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hyperlink" Target="http://www.google.ru/url?sa=i&amp;source=images&amp;cd=&amp;cad=rja&amp;docid=iEGkMNUIJWDdGM&amp;tbnid=YVaYgjGsa26iFM:&amp;ved=0CAgQjRwwADgj&amp;url=http://planet-2010.ru/grajdanskie_samolety/351-sverhzvukovaya_aviaciya_2.html&amp;ei=FCMJUf-wO4WA4gTXgoCQBw&amp;psig=AFQjCNEBWZ_ovGnFvkCN3yWN8omEFwCbUA&amp;ust=1359639701069830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hyperlink" Target="http://www.google.ru/url?sa=i&amp;source=images&amp;cd=&amp;cad=rja&amp;docid=ooP4I1Ax0e7afM&amp;tbnid=rzHqRoy0QnCKsM:&amp;ved=0CAgQjRwwAA&amp;url=http://achtz.ru/production/buldozery/buldozer-b10m-mekhanicheskaya-transmissiya&amp;ei=oCMJUfrKC4Kp4ASonIGwBw&amp;psig=AFQjCNE3ZYu_RDaE6onKihiTADxOBpvvtQ&amp;ust=1359639840308161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hyperlink" Target="http://www.google.ru/url?sa=i&amp;source=images&amp;cd=&amp;cad=rja&amp;docid=8Wc3bG3PiBIi1M&amp;tbnid=Uba00-FOANgF8M:&amp;ved=0CAgQjRwwADgL&amp;url=http://chistoprudov.livejournal.com/20938.html&amp;ei=8SMJUfn_DYOn4gTHwoCgDg&amp;psig=AFQjCNH9HvlQb1C7mVpjcjnmDKBy9vCxcg&amp;ust=1359639921322416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hyperlink" Target="http://www.google.ru/url?sa=i&amp;source=images&amp;cd=&amp;cad=rja&amp;docid=p8gy6pAwURtVCM&amp;tbnid=v8hJ_bXQdjs03M:&amp;ved=0CAgQjRwwADgL&amp;url=http://riarealty.ru/news/20120629/397996206.html&amp;ei=9CMJUb7fDIOL4ASdk4HYDA&amp;psig=AFQjCNHGI-eTB-ZKaDQR8mvhhXwKDr4JYA&amp;ust=1359639924292925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hyperlink" Target="http://www.google.ru/url?sa=i&amp;source=images&amp;cd=&amp;cad=rja&amp;docid=7rX3INOmH_7UzM&amp;tbnid=iPDY0YN1r8d9kM:&amp;ved=0CAgQjRwwAA&amp;url=http://irk2.ru/tag/%D0%BB%D0%B5%D1%81/&amp;ei=NiQJUaKCPeeF4gSm7IG4CA&amp;psig=AFQjCNGozbv0OtVXe56dYiWh0YnxC_Lb8g&amp;ust=1359639991080607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hyperlink" Target="http://www.google.ru/url?sa=i&amp;source=images&amp;cd=&amp;cad=rja&amp;docid=f5-yNw5oGVTblM&amp;tbnid=6CHZAGJc1pyE4M:&amp;ved=0CAgQjRwwAA&amp;url=http://neftegaz.ru/news/view/100807/&amp;ei=0CQJUcb2OtGQ4gSzyICwDA&amp;psig=AFQjCNHYGsLL7OCKd_cXxGZKtH9utWa9eg&amp;ust=1359640145007816" TargetMode="Externa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hyperlink" Target="http://www.google.ru/url?sa=i&amp;source=images&amp;cd=&amp;cad=rja&amp;docid=Nlczd3bT1VGnoM&amp;tbnid=bO7p3AG4GlWf3M:&amp;ved=0CAgQjRwwAA&amp;url=http://enc.cap.ru/?t=publ&amp;lnk=1648&amp;ei=liQJUePjEo_Q4QTx3IG4CQ&amp;psig=AFQjCNESnxexpwAsC-GYq0B7ivKQu3drZw&amp;ust=1359640086374419" TargetMode="Externa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hyperlink" Target="http://www.google.ru/url?sa=i&amp;source=images&amp;cd=&amp;cad=rja&amp;docid=zN3LwIMGczv2IM&amp;tbnid=ENVPlGojxzTzVM:&amp;ved=0CAgQjRwwAA&amp;url=http://www.liveinternet.ru/users/2519627/post100512832/&amp;ei=uyQJUYfdDq3E4gTT0YCABA&amp;psig=AFQjCNGdByW3ml4YK4b4II1cIvmCdSZK4w&amp;ust=1359640123336421" TargetMode="Externa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hyperlink" Target="http://www.google.ru/url?sa=i&amp;source=images&amp;cd=&amp;cad=rja&amp;docid=GKEEXpyvaLXp5M&amp;tbnid=n-dnySHdN-TvFM:&amp;ved=0CAgQjRwwADgK&amp;url=http://www.liveinternet.ru/tags/%CC%EE%E4%E5%EB%E8+%E6%E5%EB%E5%E7%ED%FB%F5+%E4%EE%F0%EE%E3/&amp;ei=NCUJUfqMMsGo4ATXy4DYBg&amp;psig=AFQjCNFweocv8KbNSHrG_LLVUkqKjKks3Q&amp;ust=1359640244919894" TargetMode="Externa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hyperlink" Target="http://www.google.ru/url?sa=i&amp;source=images&amp;cd=&amp;cad=rja&amp;docid=kRpOpBF_WDiX-M&amp;tbnid=Q2PhA4rR0DX5hM:&amp;ved=0CAgQjRwwAA&amp;url=http://www.c-s-r.ru/rusinfo/volgov.htm&amp;ei=-B0JUfCuBMj44QTV5YH4DA&amp;psig=AFQjCNFycuAzgXhUNUIAP4LmLS9npeTUkA&amp;ust=1359638392127297" TargetMode="Externa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hyperlink" Target="http://www.google.ru/url?sa=i&amp;source=images&amp;cd=&amp;cad=rja&amp;docid=SwP0fcmcf80ILM&amp;tbnid=VbUHNEkHc1Np1M:&amp;ved=0CAgQjRwwADgZ&amp;url=http://healthinrussia.livejournal.com/4081.html&amp;ei=liUJUe-eI-iF4gSUo4GIAw&amp;psig=AFQjCNEXZ1iVgMcJ3s1sojh6NUu_JXThVA&amp;ust=1359640342703254" TargetMode="Externa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hyperlink" Target="http://www.google.ru/url?sa=i&amp;source=images&amp;cd=&amp;cad=rja&amp;docid=OIHNY28PAwOY7M&amp;tbnid=9kkhumZYdWPFyM:&amp;ved=0CAgQjRwwADgZ&amp;url=http://pixelnews.com.ua/?p=5558&amp;ei=kiUJUdudCaKl4ATYvYGIDQ&amp;psig=AFQjCNFyzzWboCUtBExnrKtTMhfDBKgFqg&amp;ust=1359640338219908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://www.google.ru/url?sa=i&amp;source=images&amp;cd=&amp;cad=rja&amp;docid=XWOTN9mDteGjNM&amp;tbnid=P8OO8zc1j5cIkM:&amp;ved=0CAgQjRwwAA&amp;url=http://video-tur.ru/2012/06/26/naseleniye-stran-mira/&amp;ei=xyEJUaWaHuin4gSHnIGQDw&amp;psig=AFQjCNEr5DXTmBxpON7vkj2faekKSL94dg&amp;ust=1359639367568769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hyperlink" Target="http://www.google.ru/url?sa=i&amp;source=images&amp;cd=&amp;cad=rja&amp;docid=PG53JYIewe4JuM&amp;tbnid=6l9Bnj2QdV7iDM:&amp;ved=0CAgQjRwwADgK&amp;url=http://www.dishisvobodno.ru/eco_nn.html&amp;ei=vSAJUcrgFene4QSvkYCICw&amp;psig=AFQjCNGshyD6v_8oiUvSIXO6V3T-3T9NUQ&amp;ust=1359639101478903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http://www.google.ru/url?sa=i&amp;source=images&amp;cd=&amp;cad=rja&amp;docid=EJhYZ3rKgT6yCM&amp;tbnid=uHAXqrvOJjQzIM:&amp;ved=0CAgQjRwwAA&amp;url=http://www.osp.ru/cio/2009/09/9889960/&amp;ei=fiEJUZioHuaG4gSDiIHwBw&amp;psig=AFQjCNHlu3lMzPPNhkjik-9efvbnFAEEgg&amp;ust=1359639294555105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hyperlink" Target="http://www.google.ru/url?sa=i&amp;source=images&amp;cd=&amp;cad=rja&amp;docid=hjl9p-Zg8WHtnM&amp;tbnid=XddIwFbj-cy7OM:&amp;ved=0CAgQjRwwAA&amp;url=http://shipbuilding.ru/rus/news/russian/2011/12/28/OSK_Krasnoe90_281211/&amp;ei=NSIJUdqcIOWj4gS6-YGICg&amp;psig=AFQjCNFVEXP4xq_ql1DJHduLp3ETvVtJlw&amp;ust=1359639477596130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hyperlink" Target="http://www.google.ru/url?sa=i&amp;source=images&amp;cd=&amp;cad=rja&amp;docid=t3-e9BAej2K39M&amp;tbnid=WgiqNZH_lV71nM:&amp;ved=0CAgQjRwwAA&amp;url=http://www.autoram.ru/news/6.html&amp;ei=YiIJUbPWHrP44QTZu4GYBw&amp;psig=AFQjCNFdMIrpcX2HRp247SVGRfUhxPzl3A&amp;ust=1359639522586005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hyperlink" Target="http://www.google.ru/url?sa=i&amp;source=images&amp;cd=&amp;cad=rja&amp;docid=RNm6CPsglx2T7M&amp;tbnid=HvyXwOfUL5BAeM:&amp;ved=0CAgQjRwwADgY&amp;url=http://quto.ru/journal/events/28067/&amp;ei=TiIJUZqVMImB4AS1-YHIBg&amp;psig=AFQjCNGDFA_YD_TUCSJsXSfcFrJtpRCy-g&amp;ust=1359639502939504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hyperlink" Target="http://www.google.ru/url?sa=i&amp;source=images&amp;cd=&amp;cad=rja&amp;docid=lURJr1nko9Mn3M&amp;tbnid=OH1Y9R8vTxUxsM:&amp;ved=0CAgQjRwwAA&amp;url=http://www.gazdiler.ru/st_spec_eger/st23.htm&amp;ei=uyIJUcn-C-Kt4ASwvYGIBQ&amp;psig=AFQjCNE89LJOqy604bTNU_2pGb3kSIr8CA&amp;ust=1359639611280778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900igr.net/datas/geografija/TSentralnaja-Rossija-1/0002-002-Sostav-rajona.jpg">
            <a:hlinkClick r:id="rId2"/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245" t="24101" r="7599" b="6608"/>
          <a:stretch/>
        </p:blipFill>
        <p:spPr bwMode="auto">
          <a:xfrm>
            <a:off x="928662" y="1643050"/>
            <a:ext cx="7293206" cy="500066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-8237"/>
            <a:ext cx="7772400" cy="1470025"/>
          </a:xfrm>
        </p:spPr>
        <p:txBody>
          <a:bodyPr/>
          <a:lstStyle/>
          <a:p>
            <a:r>
              <a:rPr lang="ru-RU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Constantia" pitchFamily="18" charset="0"/>
              </a:rPr>
              <a:t>Волго-Вятский </a:t>
            </a:r>
            <a:r>
              <a:rPr lang="ru-RU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Constantia" pitchFamily="18" charset="0"/>
              </a:rPr>
              <a:t/>
            </a:r>
            <a:br>
              <a:rPr lang="ru-RU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Constantia" pitchFamily="18" charset="0"/>
              </a:rPr>
            </a:br>
            <a:r>
              <a:rPr lang="ru-RU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Constantia" pitchFamily="18" charset="0"/>
              </a:rPr>
              <a:t>экономический район</a:t>
            </a:r>
            <a:endParaRPr lang="ru-RU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Constant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6965363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721499"/>
          </a:xfrm>
        </p:spPr>
        <p:txBody>
          <a:bodyPr/>
          <a:lstStyle/>
          <a:p>
            <a:r>
              <a:rPr lang="ru-RU" dirty="0"/>
              <a:t>Волго-Вятский район также специализируется на авиационном машиностроении, в том числе и военном.</a:t>
            </a:r>
          </a:p>
        </p:txBody>
      </p:sp>
      <p:pic>
        <p:nvPicPr>
          <p:cNvPr id="9220" name="Picture 4" descr="http://topwar.ru/uploads/posts/2012-10/1351494004_01.jpg">
            <a:hlinkClick r:id="rId2"/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2290"/>
          <a:stretch/>
        </p:blipFill>
        <p:spPr bwMode="auto">
          <a:xfrm>
            <a:off x="-29019" y="3416899"/>
            <a:ext cx="4685638" cy="343542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222" name="Picture 6" descr="http://planet-2010.ru/uploads/posts/2010-07-21/sverhzvukovaya_aviaciya_2_1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56619" y="3416898"/>
            <a:ext cx="4495409" cy="344110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50201615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793507"/>
          </a:xfrm>
        </p:spPr>
        <p:txBody>
          <a:bodyPr/>
          <a:lstStyle/>
          <a:p>
            <a:r>
              <a:rPr lang="ru-RU" dirty="0"/>
              <a:t>В конце 1980-х гг. в Чебоксарах был построен завод промышленных тракторов, выпускающий бульдозеры и трубоукладчики.</a:t>
            </a:r>
          </a:p>
          <a:p>
            <a:endParaRPr lang="ru-RU" dirty="0"/>
          </a:p>
        </p:txBody>
      </p:sp>
      <p:pic>
        <p:nvPicPr>
          <p:cNvPr id="10246" name="Picture 6" descr="http://achtz.ru/sites/default/files/b10m%5b1%5d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31640" y="2488030"/>
            <a:ext cx="6840760" cy="435703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22181952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b="1" i="1" dirty="0">
                <a:latin typeface="Constantia" pitchFamily="18" charset="0"/>
              </a:rPr>
              <a:t>Химический комплекс</a:t>
            </a:r>
          </a:p>
        </p:txBody>
      </p:sp>
      <p:pic>
        <p:nvPicPr>
          <p:cNvPr id="11268" name="Picture 4" descr="http://t0.gstatic.com/images?q=tbn:ANd9GcQoU2Yz5395z7yEkmnLwim212tbzmZXGpsO184FMrZT9I54zxUP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32041" y="4149081"/>
            <a:ext cx="4211960" cy="270892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270" name="Picture 6" descr="http://riarealty.ru/images/39799/61/397996143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" y="4149082"/>
            <a:ext cx="5020841" cy="270892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Представлен </a:t>
            </a:r>
            <a:r>
              <a:rPr lang="ru-RU" dirty="0"/>
              <a:t>отраслями, ориентированными на собственные ресурсы </a:t>
            </a:r>
            <a:r>
              <a:rPr lang="ru-RU" dirty="0" smtClean="0"/>
              <a:t>фосфоритов, </a:t>
            </a:r>
            <a:r>
              <a:rPr lang="ru-RU" dirty="0"/>
              <a:t>но в большей степени на привозное сырье. Среди отраслей основной химии выделяется производство </a:t>
            </a:r>
            <a:r>
              <a:rPr lang="ru-RU" dirty="0">
                <a:solidFill>
                  <a:schemeClr val="bg1"/>
                </a:solidFill>
              </a:rPr>
              <a:t>минеральных</a:t>
            </a:r>
            <a:r>
              <a:rPr lang="ru-RU" dirty="0"/>
              <a:t> </a:t>
            </a:r>
            <a:r>
              <a:rPr lang="ru-RU" dirty="0">
                <a:solidFill>
                  <a:schemeClr val="bg1"/>
                </a:solidFill>
              </a:rPr>
              <a:t>удобрений. </a:t>
            </a:r>
            <a:r>
              <a:rPr lang="ru-RU" dirty="0" smtClean="0">
                <a:solidFill>
                  <a:schemeClr val="bg1"/>
                </a:solidFill>
              </a:rPr>
              <a:t>Работают </a:t>
            </a:r>
            <a:r>
              <a:rPr lang="ru-RU" dirty="0">
                <a:solidFill>
                  <a:schemeClr val="bg1"/>
                </a:solidFill>
              </a:rPr>
              <a:t>2 крупных нефтеперерабатывающих завода (Кстово, Дзержинск</a:t>
            </a:r>
            <a:r>
              <a:rPr lang="ru-RU" dirty="0" smtClean="0">
                <a:solidFill>
                  <a:schemeClr val="bg1"/>
                </a:solidFill>
              </a:rPr>
              <a:t>).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885663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>
                <a:latin typeface="Constantia" pitchFamily="18" charset="0"/>
              </a:rPr>
              <a:t>Лесной комплекс</a:t>
            </a:r>
            <a:endParaRPr lang="ru-RU" b="1" dirty="0">
              <a:latin typeface="Constantia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Один </a:t>
            </a:r>
            <a:r>
              <a:rPr lang="ru-RU" dirty="0"/>
              <a:t>из ведущих в структуре хозяйства района. Собственного леса </a:t>
            </a:r>
            <a:r>
              <a:rPr lang="ru-RU" dirty="0" smtClean="0"/>
              <a:t>не </a:t>
            </a:r>
            <a:r>
              <a:rPr lang="ru-RU" dirty="0"/>
              <a:t>хватает, поэтому </a:t>
            </a:r>
            <a:r>
              <a:rPr lang="ru-RU" dirty="0" smtClean="0"/>
              <a:t>приходится </a:t>
            </a:r>
            <a:r>
              <a:rPr lang="ru-RU" dirty="0"/>
              <a:t>завозить. Предприятия </a:t>
            </a:r>
            <a:r>
              <a:rPr lang="ru-RU" dirty="0" smtClean="0"/>
              <a:t>выпускают: </a:t>
            </a:r>
            <a:r>
              <a:rPr lang="ru-RU" dirty="0"/>
              <a:t>пиломатериалы, фанеру, мебель, </a:t>
            </a:r>
            <a:r>
              <a:rPr lang="ru-RU" dirty="0" smtClean="0"/>
              <a:t>лыжи. Есть </a:t>
            </a:r>
            <a:r>
              <a:rPr lang="ru-RU" dirty="0"/>
              <a:t>предприятия лесохимии (скипидар, кормовые добавки).</a:t>
            </a:r>
          </a:p>
          <a:p>
            <a:endParaRPr lang="ru-RU" dirty="0"/>
          </a:p>
        </p:txBody>
      </p:sp>
      <p:pic>
        <p:nvPicPr>
          <p:cNvPr id="12292" name="Picture 4" descr="http://irk2.ru/uploads/images/b/7/9/9/3/5f5209e3eb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24128" y="4566687"/>
            <a:ext cx="3419872" cy="229131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70694298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b="1" i="1" dirty="0" smtClean="0">
                <a:latin typeface="Constantia" pitchFamily="18" charset="0"/>
              </a:rPr>
              <a:t>Чёрная </a:t>
            </a:r>
            <a:r>
              <a:rPr lang="ru-RU" b="1" i="1" dirty="0" smtClean="0">
                <a:latin typeface="Constantia" pitchFamily="18" charset="0"/>
              </a:rPr>
              <a:t>металлургия</a:t>
            </a:r>
            <a:endParaRPr lang="ru-RU" b="1" dirty="0">
              <a:latin typeface="Constantia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 err="1" smtClean="0"/>
              <a:t>Передельные</a:t>
            </a:r>
            <a:r>
              <a:rPr lang="ru-RU" dirty="0" smtClean="0"/>
              <a:t> </a:t>
            </a:r>
            <a:r>
              <a:rPr lang="ru-RU" dirty="0"/>
              <a:t>заводы в Выксе, Кулебаках, Нижнем Новгороде, </a:t>
            </a:r>
            <a:r>
              <a:rPr lang="ru-RU" dirty="0" smtClean="0"/>
              <a:t>Омутнинске.</a:t>
            </a:r>
            <a:endParaRPr lang="ru-RU" dirty="0"/>
          </a:p>
        </p:txBody>
      </p:sp>
      <p:pic>
        <p:nvPicPr>
          <p:cNvPr id="13316" name="Picture 4" descr="http://t1.gstatic.com/images?q=tbn:ANd9GcRJwKn2kOB2PnG_-6aROsbe-A2noSAlowIuc8Vzf4_65058xS3jV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73016" y="2978072"/>
            <a:ext cx="5796136" cy="387992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70168987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latin typeface="Constantia" pitchFamily="18" charset="0"/>
              </a:rPr>
              <a:t>Лёгкая </a:t>
            </a:r>
            <a:r>
              <a:rPr lang="ru-RU" b="1" i="1" dirty="0">
                <a:latin typeface="Constantia" pitchFamily="18" charset="0"/>
              </a:rPr>
              <a:t>промышленность</a:t>
            </a:r>
            <a:endParaRPr lang="ru-RU" b="1" dirty="0">
              <a:latin typeface="Constantia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Большее </a:t>
            </a:r>
            <a:r>
              <a:rPr lang="ru-RU" dirty="0"/>
              <a:t>развитие получили кожевенная и меховая отрасли, имеются текстильные предприятия</a:t>
            </a:r>
          </a:p>
        </p:txBody>
      </p:sp>
      <p:pic>
        <p:nvPicPr>
          <p:cNvPr id="14340" name="Picture 4" descr="http://enc.cap.ru/pics/легкая%20промышленность.gif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07793" y="3163927"/>
            <a:ext cx="6972300" cy="3724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64567117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357166"/>
            <a:ext cx="8229600" cy="1143000"/>
          </a:xfrm>
        </p:spPr>
        <p:txBody>
          <a:bodyPr/>
          <a:lstStyle/>
          <a:p>
            <a:pPr algn="l"/>
            <a:r>
              <a:rPr lang="ru-RU" b="1" i="1" dirty="0" smtClean="0">
                <a:latin typeface="Constantia" pitchFamily="18" charset="0"/>
              </a:rPr>
              <a:t>Художественные </a:t>
            </a:r>
            <a:r>
              <a:rPr lang="ru-RU" b="1" i="1" dirty="0">
                <a:latin typeface="Constantia" pitchFamily="18" charset="0"/>
              </a:rPr>
              <a:t>промысл</a:t>
            </a:r>
            <a:r>
              <a:rPr lang="ru-RU" b="1" dirty="0">
                <a:latin typeface="Constantia" pitchFamily="18" charset="0"/>
              </a:rPr>
              <a:t>ы</a:t>
            </a:r>
          </a:p>
        </p:txBody>
      </p:sp>
      <p:pic>
        <p:nvPicPr>
          <p:cNvPr id="15364" name="Picture 4" descr="http://img0.liveinternet.ru/images/attach/c/0/42/530/42530293_hohloma27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82269" y="2780928"/>
            <a:ext cx="5481411" cy="4106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развитые повсеместно: </a:t>
            </a:r>
            <a:endParaRPr lang="ru-RU" dirty="0" smtClean="0"/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хохломская </a:t>
            </a:r>
            <a:r>
              <a:rPr lang="ru-RU" dirty="0"/>
              <a:t>роспись (Семенов), </a:t>
            </a:r>
            <a:endParaRPr lang="ru-RU" dirty="0" smtClean="0"/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дымковская </a:t>
            </a:r>
            <a:r>
              <a:rPr lang="ru-RU" dirty="0"/>
              <a:t>игрушка (Киров), </a:t>
            </a:r>
            <a:endParaRPr lang="ru-RU" dirty="0" smtClean="0"/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резьба </a:t>
            </a:r>
            <a:r>
              <a:rPr lang="ru-RU" dirty="0"/>
              <a:t>и роспись по дереву (Городец).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7363109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214290"/>
            <a:ext cx="8229600" cy="1143000"/>
          </a:xfrm>
        </p:spPr>
        <p:txBody>
          <a:bodyPr>
            <a:normAutofit fontScale="90000"/>
          </a:bodyPr>
          <a:lstStyle/>
          <a:p>
            <a:pPr algn="l"/>
            <a:r>
              <a:rPr lang="ru-RU" b="1" i="1" dirty="0">
                <a:latin typeface="Constantia" pitchFamily="18" charset="0"/>
              </a:rPr>
              <a:t>Агропромышленный </a:t>
            </a:r>
            <a:r>
              <a:rPr lang="ru-RU" b="1" i="1" dirty="0" smtClean="0">
                <a:latin typeface="Constantia" pitchFamily="18" charset="0"/>
              </a:rPr>
              <a:t>комплекс</a:t>
            </a:r>
            <a:endParaRPr lang="ru-RU" b="1" dirty="0">
              <a:latin typeface="Constantia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/>
              <a:t>Сельское хозяйство и пищевая промышленность </a:t>
            </a:r>
            <a:r>
              <a:rPr lang="ru-RU" dirty="0" smtClean="0"/>
              <a:t>разнообразны. Вблизи </a:t>
            </a:r>
            <a:r>
              <a:rPr lang="ru-RU" dirty="0"/>
              <a:t>городов сформировалась молочно-мясная и овоще-картофельная специализация. В посевах </a:t>
            </a:r>
            <a:r>
              <a:rPr lang="ru-RU" dirty="0" smtClean="0"/>
              <a:t>- зерновые культуры. </a:t>
            </a:r>
            <a:r>
              <a:rPr lang="ru-RU" dirty="0"/>
              <a:t>В южных районах</a:t>
            </a:r>
            <a:r>
              <a:rPr lang="ru-RU" dirty="0" smtClean="0"/>
              <a:t>, </a:t>
            </a:r>
            <a:r>
              <a:rPr lang="ru-RU" dirty="0"/>
              <a:t>выращиваются трудоемкие </a:t>
            </a:r>
            <a:r>
              <a:rPr lang="ru-RU" dirty="0" smtClean="0"/>
              <a:t>культуры, </a:t>
            </a:r>
            <a:r>
              <a:rPr lang="ru-RU" dirty="0"/>
              <a:t>на севере возделывается лен-долгунец. По душевому производству молока район стоит на первом месте в стране (350 кг). </a:t>
            </a:r>
          </a:p>
        </p:txBody>
      </p:sp>
    </p:spTree>
    <p:extLst>
      <p:ext uri="{BB962C8B-B14F-4D97-AF65-F5344CB8AC3E}">
        <p14:creationId xmlns:p14="http://schemas.microsoft.com/office/powerpoint/2010/main" xmlns="" val="39526944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>
                <a:latin typeface="Constantia" pitchFamily="18" charset="0"/>
              </a:rPr>
              <a:t>Транспорт</a:t>
            </a:r>
            <a:endParaRPr lang="ru-RU" b="1" dirty="0">
              <a:latin typeface="Constantia" pitchFamily="18" charset="0"/>
            </a:endParaRPr>
          </a:p>
        </p:txBody>
      </p:sp>
      <p:pic>
        <p:nvPicPr>
          <p:cNvPr id="17412" name="Picture 4" descr="http://www.super-pilot.ru/img/design/zaglushka.jpg">
            <a:hlinkClick r:id="rId2"/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3349"/>
          <a:stretch/>
        </p:blipFill>
        <p:spPr bwMode="auto">
          <a:xfrm>
            <a:off x="3390900" y="4882933"/>
            <a:ext cx="5753100" cy="199733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Территорию Волго-Вятского района пересекают три железнодорожные магистрали в широтном направлении и одна в меридиональном. Их примерно дублируют автомагистрали. В обеспечении внешних и внутренних связей района значительно участие речного транспорта.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15737264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latin typeface="Constantia" pitchFamily="18" charset="0"/>
              </a:rPr>
              <a:t>Проблемы района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ru-RU" dirty="0"/>
              <a:t>Основные экологические проблемы - загрязнение атмосферного воздуха и поверхностных вод в промышленных центрах области. </a:t>
            </a:r>
          </a:p>
          <a:p>
            <a:r>
              <a:rPr lang="ru-RU" dirty="0"/>
              <a:t>Основными источниками загрязнения окружающей среды являются промышленность, транспорт и жилищно-коммунальное хозяйство. В промышленности наибольшая доля приходится на энергетику и химическую промышленность, занимающие 20% и 34,5% от общего загрязнения водной и воздушной среды.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75509338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www.c-s-r.ru/rusinfo/rusgrafika/Volgovatmap.gif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84008" y="2852935"/>
            <a:ext cx="5240668" cy="40050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/>
              <a:t>С</a:t>
            </a:r>
            <a:r>
              <a:rPr lang="ru-RU" dirty="0" smtClean="0"/>
              <a:t>остав района: Нижегородская</a:t>
            </a:r>
            <a:r>
              <a:rPr lang="ru-RU" dirty="0"/>
              <a:t>, Кировская области, Республика Марий Эл, Республика Мордовия и Чувашская Республика.</a:t>
            </a:r>
          </a:p>
          <a:p>
            <a:r>
              <a:rPr lang="ru-RU" dirty="0" smtClean="0"/>
              <a:t>Границы: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на </a:t>
            </a:r>
            <a:r>
              <a:rPr lang="ru-RU" dirty="0"/>
              <a:t>западе </a:t>
            </a:r>
            <a:r>
              <a:rPr lang="ru-RU" dirty="0" smtClean="0"/>
              <a:t>– Центральный район, 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на </a:t>
            </a:r>
            <a:r>
              <a:rPr lang="ru-RU" dirty="0"/>
              <a:t>юге – </a:t>
            </a:r>
            <a:r>
              <a:rPr lang="ru-RU" dirty="0" smtClean="0"/>
              <a:t>Поволжский район, 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на </a:t>
            </a:r>
            <a:r>
              <a:rPr lang="ru-RU" dirty="0"/>
              <a:t>востоке – </a:t>
            </a:r>
            <a:r>
              <a:rPr lang="ru-RU" dirty="0" smtClean="0"/>
              <a:t>Уральский район, 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на </a:t>
            </a:r>
            <a:r>
              <a:rPr lang="ru-RU" dirty="0"/>
              <a:t>юго-западе </a:t>
            </a:r>
            <a:r>
              <a:rPr lang="ru-RU" dirty="0" smtClean="0"/>
              <a:t>- Центрально-Черноземный район, 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на </a:t>
            </a:r>
            <a:r>
              <a:rPr lang="ru-RU" dirty="0"/>
              <a:t>севере </a:t>
            </a:r>
            <a:r>
              <a:rPr lang="ru-RU" dirty="0" smtClean="0"/>
              <a:t>– Северный районом</a:t>
            </a:r>
            <a:r>
              <a:rPr lang="ru-RU" dirty="0"/>
              <a:t>.</a:t>
            </a: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latin typeface="Constantia" pitchFamily="18" charset="0"/>
              </a:rPr>
              <a:t>Состав и </a:t>
            </a:r>
            <a:r>
              <a:rPr lang="ru-RU" b="1" dirty="0" smtClean="0">
                <a:latin typeface="Constantia" pitchFamily="18" charset="0"/>
              </a:rPr>
              <a:t>границы</a:t>
            </a:r>
            <a:endParaRPr lang="ru-RU" dirty="0">
              <a:latin typeface="Constant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28575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b="1" i="1" dirty="0">
                <a:latin typeface="Constantia" pitchFamily="18" charset="0"/>
              </a:rPr>
              <a:t>Атмосферный воздух</a:t>
            </a:r>
            <a:endParaRPr lang="ru-RU" b="1" dirty="0">
              <a:latin typeface="Constantia" pitchFamily="18" charset="0"/>
            </a:endParaRPr>
          </a:p>
        </p:txBody>
      </p:sp>
      <p:pic>
        <p:nvPicPr>
          <p:cNvPr id="19460" name="Picture 4" descr="http://t3.gstatic.com/images?q=tbn:ANd9GcSY71FMHcD-OrPIkaw2ehi5VvJeNmly6xaxKvd-tNBmwAGYtlkl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57750" y="2973103"/>
            <a:ext cx="4286250" cy="391477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1"/>
            <a:ext cx="6419056" cy="4061047"/>
          </a:xfrm>
        </p:spPr>
        <p:txBody>
          <a:bodyPr>
            <a:normAutofit fontScale="85000" lnSpcReduction="10000"/>
          </a:bodyPr>
          <a:lstStyle/>
          <a:p>
            <a:r>
              <a:rPr lang="ru-RU" dirty="0"/>
              <a:t>Основной вклад в выбросы от стационарных источников в атмосферу вносят предприятия энергетики - 35,3% суммарного выброса вредных веществ в атмосферу, деревообрабатывающей промышленности - 14%, химии и нефтехимии - 10%, машиностроения и обработки металлов. На долю автотранспорта приходится около 30 </a:t>
            </a:r>
            <a:r>
              <a:rPr lang="ru-RU" dirty="0" smtClean="0"/>
              <a:t>%.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43487968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>
                <a:latin typeface="Constantia" pitchFamily="18" charset="0"/>
              </a:rPr>
              <a:t>Отходы</a:t>
            </a:r>
            <a:endParaRPr lang="ru-RU" b="1" dirty="0">
              <a:latin typeface="Constantia" pitchFamily="18" charset="0"/>
            </a:endParaRPr>
          </a:p>
        </p:txBody>
      </p:sp>
      <p:pic>
        <p:nvPicPr>
          <p:cNvPr id="20484" name="Picture 4" descr="http://pixelnews.com.ua/images/2012/01/pollution_china_01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89000" y="3717032"/>
            <a:ext cx="4754999" cy="317649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692896"/>
          </a:xfrm>
        </p:spPr>
        <p:txBody>
          <a:bodyPr>
            <a:normAutofit fontScale="92500" lnSpcReduction="20000"/>
          </a:bodyPr>
          <a:lstStyle/>
          <a:p>
            <a:r>
              <a:rPr lang="ru-RU" dirty="0"/>
              <a:t>Чрезвычайно актуальна в области проблема промышленных и бытовых отходов, которых образуется ежегодно около 5 млн. т. Размещаются они на 778 объектах общей площадью 1590 га, являющихся мощными источниками загрязнения атмосферы, почвы, поверхностных и подземных вод.</a:t>
            </a:r>
          </a:p>
        </p:txBody>
      </p:sp>
    </p:spTree>
    <p:extLst>
      <p:ext uri="{BB962C8B-B14F-4D97-AF65-F5344CB8AC3E}">
        <p14:creationId xmlns:p14="http://schemas.microsoft.com/office/powerpoint/2010/main" xmlns="" val="337629629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85728"/>
            <a:ext cx="8229600" cy="1143000"/>
          </a:xfrm>
        </p:spPr>
        <p:txBody>
          <a:bodyPr/>
          <a:lstStyle/>
          <a:p>
            <a:r>
              <a:rPr lang="ru-RU" b="1" dirty="0">
                <a:latin typeface="Constantia" pitchFamily="18" charset="0"/>
              </a:rPr>
              <a:t>Географическое положение</a:t>
            </a:r>
            <a:endParaRPr lang="ru-RU" dirty="0">
              <a:latin typeface="Constantia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/>
              <a:t>Площадь территории - 263 тыс. км</a:t>
            </a:r>
            <a:r>
              <a:rPr lang="ru-RU" baseline="30000" dirty="0"/>
              <a:t>2</a:t>
            </a:r>
            <a:r>
              <a:rPr lang="ru-RU" dirty="0"/>
              <a:t>. </a:t>
            </a:r>
            <a:r>
              <a:rPr lang="ru-RU" dirty="0" smtClean="0"/>
              <a:t>Расположен </a:t>
            </a:r>
            <a:r>
              <a:rPr lang="ru-RU" dirty="0"/>
              <a:t>в центральной части европейской территории РФ, в бассейнах рек Волги и Вятки. </a:t>
            </a:r>
          </a:p>
        </p:txBody>
      </p:sp>
    </p:spTree>
    <p:extLst>
      <p:ext uri="{BB962C8B-B14F-4D97-AF65-F5344CB8AC3E}">
        <p14:creationId xmlns:p14="http://schemas.microsoft.com/office/powerpoint/2010/main" xmlns="" val="292850714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14290"/>
            <a:ext cx="8229600" cy="1143000"/>
          </a:xfrm>
        </p:spPr>
        <p:txBody>
          <a:bodyPr/>
          <a:lstStyle/>
          <a:p>
            <a:r>
              <a:rPr lang="ru-RU" b="1" dirty="0">
                <a:latin typeface="Constantia" pitchFamily="18" charset="0"/>
              </a:rPr>
              <a:t>Особенности природы</a:t>
            </a:r>
            <a:endParaRPr lang="ru-RU" dirty="0">
              <a:latin typeface="Constantia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Климат - умеренно-континентальный. Весь район расположен в лесной зоне. Собственные ресурсы района не очень велики - торф, строительные материалы, </a:t>
            </a:r>
            <a:r>
              <a:rPr lang="ru-RU" dirty="0" smtClean="0"/>
              <a:t>фосфориты. </a:t>
            </a:r>
            <a:r>
              <a:rPr lang="ru-RU" dirty="0"/>
              <a:t>Водные ресурсы - также одно из богатств района. </a:t>
            </a:r>
          </a:p>
        </p:txBody>
      </p:sp>
    </p:spTree>
    <p:extLst>
      <p:ext uri="{BB962C8B-B14F-4D97-AF65-F5344CB8AC3E}">
        <p14:creationId xmlns:p14="http://schemas.microsoft.com/office/powerpoint/2010/main" xmlns="" val="144618366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latin typeface="Constantia" pitchFamily="18" charset="0"/>
              </a:rPr>
              <a:t>Население</a:t>
            </a:r>
            <a:endParaRPr lang="ru-RU" dirty="0">
              <a:latin typeface="Constantia" pitchFamily="18" charset="0"/>
            </a:endParaRPr>
          </a:p>
        </p:txBody>
      </p:sp>
      <p:pic>
        <p:nvPicPr>
          <p:cNvPr id="4102" name="Picture 6" descr="http://t2.gstatic.com/images?q=tbn:ANd9GcQuIPKxjyrV1JSvm29nFtQP3vsrI_BxRZGNBzgYIIIctPzLS-HJnA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56942" y="3619499"/>
            <a:ext cx="5000625" cy="3238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908920"/>
          </a:xfrm>
        </p:spPr>
        <p:txBody>
          <a:bodyPr>
            <a:normAutofit fontScale="92500" lnSpcReduction="20000"/>
          </a:bodyPr>
          <a:lstStyle/>
          <a:p>
            <a:r>
              <a:rPr lang="ru-RU" dirty="0"/>
              <a:t>Численность населения — 7,5 млн чел. Средняя плотность населения - 32 чел./км², заселён очень неравномерно. Большинство населения составляют </a:t>
            </a:r>
            <a:r>
              <a:rPr lang="ru-RU" dirty="0" smtClean="0"/>
              <a:t>русские. Уровень урбанизации — </a:t>
            </a:r>
            <a:r>
              <a:rPr lang="ru-RU" dirty="0"/>
              <a:t>70 %, причём из 7,5 миллионов 2 млн проживают в Нижегородской агломерации.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40774220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latin typeface="Constantia" pitchFamily="18" charset="0"/>
              </a:rPr>
              <a:t>Хозяйство района</a:t>
            </a:r>
            <a:endParaRPr lang="ru-RU" dirty="0">
              <a:latin typeface="Constantia" pitchFamily="18" charset="0"/>
            </a:endParaRPr>
          </a:p>
        </p:txBody>
      </p:sp>
      <p:pic>
        <p:nvPicPr>
          <p:cNvPr id="5124" name="Picture 4" descr="http://www.dishisvobodno.ru/pictures/eco_nn_1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04048" y="3636625"/>
            <a:ext cx="4149405" cy="325488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Район пересекает много железных и автомобильных дорог. Большое значение имеет р. Волга. Район хорошо обеспечен водными ресурсами, но беден полезными ископаемыми. </a:t>
            </a:r>
          </a:p>
        </p:txBody>
      </p:sp>
    </p:spTree>
    <p:extLst>
      <p:ext uri="{BB962C8B-B14F-4D97-AF65-F5344CB8AC3E}">
        <p14:creationId xmlns:p14="http://schemas.microsoft.com/office/powerpoint/2010/main" xmlns="" val="246214667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Constantia" pitchFamily="18" charset="0"/>
              </a:rPr>
              <a:t>Промышленность</a:t>
            </a:r>
            <a:endParaRPr lang="ru-RU" b="1" dirty="0">
              <a:latin typeface="Constantia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5410944" cy="4525963"/>
          </a:xfrm>
        </p:spPr>
        <p:txBody>
          <a:bodyPr/>
          <a:lstStyle/>
          <a:p>
            <a:r>
              <a:rPr lang="ru-RU" dirty="0"/>
              <a:t>Выделяются три ведущие отрасли: </a:t>
            </a:r>
            <a:endParaRPr lang="ru-RU" dirty="0" smtClean="0"/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транспортное машиностроение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 электротехника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приборостроение</a:t>
            </a:r>
            <a:r>
              <a:rPr lang="ru-RU" dirty="0"/>
              <a:t>.</a:t>
            </a:r>
          </a:p>
        </p:txBody>
      </p:sp>
      <p:pic>
        <p:nvPicPr>
          <p:cNvPr id="6148" name="Picture 4" descr="http://www.osp.ru/data/435/285/1225/18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34000" y="1857364"/>
            <a:ext cx="3810000" cy="475297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25533461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793507"/>
          </a:xfrm>
        </p:spPr>
        <p:txBody>
          <a:bodyPr/>
          <a:lstStyle/>
          <a:p>
            <a:r>
              <a:rPr lang="ru-RU" dirty="0"/>
              <a:t>Ведущую роль играет Нижегородский промышленный узел. Здесь сосредоточены крупнейшие предприятия района: судостроительный завод «Красное Сормово», автомобильный завод «ГАЗ».</a:t>
            </a:r>
          </a:p>
        </p:txBody>
      </p:sp>
      <p:pic>
        <p:nvPicPr>
          <p:cNvPr id="7172" name="Picture 4" descr="http://shipbuilding.ru/images/docs/3217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3645024"/>
            <a:ext cx="4283968" cy="321297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http://t2.gstatic.com/images?q=tbn:ANd9GcT_fidT7FbsajrasJBFUun5Aw9UPGQ5t0KGbD8Pqt-XGcJuBtKy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53587" y="3645024"/>
            <a:ext cx="2890413" cy="321297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58295990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721499"/>
          </a:xfrm>
        </p:spPr>
        <p:txBody>
          <a:bodyPr/>
          <a:lstStyle/>
          <a:p>
            <a:r>
              <a:rPr lang="ru-RU" dirty="0"/>
              <a:t>Некоторые заводы, входившие в объединение «ГАЗ», теперь самостоятельны и выпускают разнообразную продукцию (автобусы, тягачи, автофургоны, моторы).</a:t>
            </a:r>
          </a:p>
        </p:txBody>
      </p:sp>
      <p:pic>
        <p:nvPicPr>
          <p:cNvPr id="8196" name="Picture 4" descr="http://i.quto.ru/c400x300/4fd08e7e89c56.jpeg">
            <a:hlinkClick r:id="rId2"/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5455" b="5334"/>
          <a:stretch/>
        </p:blipFill>
        <p:spPr bwMode="auto">
          <a:xfrm>
            <a:off x="0" y="3909697"/>
            <a:ext cx="4427984" cy="296272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 descr="http://t0.gstatic.com/images?q=tbn:ANd9GcRgOFTuRO0lgRIk8BgQojd_FNHXClds-YrCQR8U1jymDo1I6JqM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40989" y="3909697"/>
            <a:ext cx="4400275" cy="294830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94164315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89</TotalTime>
  <Words>633</Words>
  <Application>Microsoft Office PowerPoint</Application>
  <PresentationFormat>Экран (4:3)</PresentationFormat>
  <Paragraphs>50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Волго-Вятский  экономический район</vt:lpstr>
      <vt:lpstr>Состав и границы</vt:lpstr>
      <vt:lpstr>Географическое положение</vt:lpstr>
      <vt:lpstr>Особенности природы</vt:lpstr>
      <vt:lpstr>Население</vt:lpstr>
      <vt:lpstr>Хозяйство района</vt:lpstr>
      <vt:lpstr>Промышленность</vt:lpstr>
      <vt:lpstr>Слайд 8</vt:lpstr>
      <vt:lpstr>Слайд 9</vt:lpstr>
      <vt:lpstr>Слайд 10</vt:lpstr>
      <vt:lpstr>Слайд 11</vt:lpstr>
      <vt:lpstr>Химический комплекс</vt:lpstr>
      <vt:lpstr>Лесной комплекс</vt:lpstr>
      <vt:lpstr>Чёрная металлургия</vt:lpstr>
      <vt:lpstr>Лёгкая промышленность</vt:lpstr>
      <vt:lpstr>Художественные промыслы</vt:lpstr>
      <vt:lpstr>Агропромышленный комплекс</vt:lpstr>
      <vt:lpstr>Транспорт</vt:lpstr>
      <vt:lpstr>Проблемы района</vt:lpstr>
      <vt:lpstr>Атмосферный воздух</vt:lpstr>
      <vt:lpstr>Отходы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Волго-Вятский район</dc:title>
  <dc:creator>HP</dc:creator>
  <cp:lastModifiedBy>Дмитрий Каленюк</cp:lastModifiedBy>
  <cp:revision>10</cp:revision>
  <dcterms:created xsi:type="dcterms:W3CDTF">2013-01-30T12:39:15Z</dcterms:created>
  <dcterms:modified xsi:type="dcterms:W3CDTF">2013-01-31T15:00:25Z</dcterms:modified>
</cp:coreProperties>
</file>