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" y="0"/>
            <a:ext cx="9141524" cy="47993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ltGray">
          <a:xfrm>
            <a:off x="-2" y="4754880"/>
            <a:ext cx="9144002" cy="21031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 bwMode="white">
          <a:xfrm>
            <a:off x="-96" y="4724400"/>
            <a:ext cx="9141620" cy="7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99" y="4800600"/>
            <a:ext cx="6858002" cy="11430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1810" y="5943600"/>
            <a:ext cx="6858002" cy="762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82882087"/>
      </p:ext>
    </p:extLst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Альтернативное содержа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ltGray">
          <a:xfrm>
            <a:off x="0" y="0"/>
            <a:ext cx="3655314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09" y="2362201"/>
            <a:ext cx="2400300" cy="1990725"/>
          </a:xfrm>
        </p:spPr>
        <p:txBody>
          <a:bodyPr anchor="b">
            <a:normAutofit/>
          </a:bodyPr>
          <a:lstStyle>
            <a:lvl1pPr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2169" y="685800"/>
            <a:ext cx="477774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0309" y="4367308"/>
            <a:ext cx="2400300" cy="1622012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930780"/>
      </p:ext>
    </p:extLst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ltGray">
          <a:xfrm>
            <a:off x="5486400" y="0"/>
            <a:ext cx="3655314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2411" y="2362200"/>
            <a:ext cx="2400300" cy="1993392"/>
          </a:xfrm>
        </p:spPr>
        <p:txBody>
          <a:bodyPr anchor="b">
            <a:normAutofit/>
          </a:bodyPr>
          <a:lstStyle>
            <a:lvl1pPr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5486400" cy="6858000"/>
          </a:xfrm>
          <a:solidFill>
            <a:schemeClr val="bg2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32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2411" y="4355592"/>
            <a:ext cx="2400300" cy="164461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1734621"/>
      </p:ext>
    </p:extLst>
  </p:cSld>
  <p:clrMapOvr>
    <a:masterClrMapping/>
  </p:clrMapOvr>
  <p:transition spd="med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8572201"/>
      </p:ext>
    </p:extLst>
  </p:cSld>
  <p:clrMapOvr>
    <a:masterClrMapping/>
  </p:clrMapOvr>
  <p:transition spd="med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800725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1558224"/>
      </p:ext>
    </p:extLst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9342245"/>
      </p:ext>
    </p:extLst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0" y="0"/>
            <a:ext cx="9141620" cy="4572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1" y="411480"/>
            <a:ext cx="9141620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143000"/>
            <a:ext cx="6858000" cy="2667000"/>
          </a:xfrm>
        </p:spPr>
        <p:txBody>
          <a:bodyPr anchor="b">
            <a:normAutofit/>
          </a:bodyPr>
          <a:lstStyle>
            <a:lvl1pPr algn="ctr">
              <a:defRPr sz="5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3000" y="3810000"/>
            <a:ext cx="6858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альтернативного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143000"/>
            <a:ext cx="6858000" cy="2667000"/>
          </a:xfrm>
        </p:spPr>
        <p:txBody>
          <a:bodyPr anchor="b">
            <a:normAutofit/>
          </a:bodyPr>
          <a:lstStyle>
            <a:lvl1pPr algn="ctr">
              <a:defRPr sz="52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810" y="3810000"/>
            <a:ext cx="6858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05840" y="1901952"/>
            <a:ext cx="3429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09160" y="1901952"/>
            <a:ext cx="3429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7078411"/>
      </p:ext>
    </p:extLst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840" y="466344"/>
            <a:ext cx="7132320" cy="12344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5840" y="1837464"/>
            <a:ext cx="3429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05840" y="2740733"/>
            <a:ext cx="3429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09160" y="1837464"/>
            <a:ext cx="3429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09160" y="2740733"/>
            <a:ext cx="3429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7080828"/>
      </p:ext>
    </p:extLst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2011030"/>
      </p:ext>
    </p:extLst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9003960"/>
      </p:ext>
    </p:extLst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09" y="2362201"/>
            <a:ext cx="2400300" cy="1990725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70659" y="685800"/>
            <a:ext cx="5429251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0309" y="4367308"/>
            <a:ext cx="2400300" cy="1622012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5946658"/>
      </p:ext>
    </p:extLst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1190" y="6583680"/>
            <a:ext cx="9141620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190" y="6583680"/>
            <a:ext cx="9141620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840" y="467360"/>
            <a:ext cx="713232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5840" y="1901953"/>
            <a:ext cx="713232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Шестая</a:t>
            </a:r>
          </a:p>
          <a:p>
            <a:pPr lvl="6"/>
            <a:r>
              <a:rPr lang="ru-RU" dirty="0" smtClean="0"/>
              <a:t>Седьмая</a:t>
            </a:r>
          </a:p>
          <a:p>
            <a:pPr lvl="7"/>
            <a:r>
              <a:rPr lang="ru-RU" dirty="0" smtClean="0"/>
              <a:t>Восьмая</a:t>
            </a:r>
          </a:p>
          <a:p>
            <a:pPr lvl="8"/>
            <a:r>
              <a:rPr lang="ru-RU" dirty="0" smtClean="0"/>
              <a:t>Девятая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656832" y="6601968"/>
            <a:ext cx="72009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B3B97CDC-ED26-479B-A1C7-BF6DAC11074A}" type="datetimeFigureOut">
              <a:rPr lang="ru-RU" smtClean="0"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005840" y="6601968"/>
            <a:ext cx="5369814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58100" y="6601968"/>
            <a:ext cx="4800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7E8721A4-A14B-463B-892B-F3140BC13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med">
    <p:zoom/>
  </p:transition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2"/>
        </a:buClr>
        <a:buSzPct val="80000"/>
        <a:buFont typeface="Wingdings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80000"/>
        <a:buFont typeface="Wingdings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80000"/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itchFamily="2" charset="2"/>
        <a:buChar char="§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360">
          <p15:clr>
            <a:srgbClr val="F26B43"/>
          </p15:clr>
        </p15:guide>
        <p15:guide id="2" pos="40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5000636"/>
            <a:ext cx="6858002" cy="114300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Влага в атмосфере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01122" cy="78581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Что такое влажность воздуха?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5"/>
            <a:ext cx="8715436" cy="2000264"/>
          </a:xfrm>
        </p:spPr>
        <p:txBody>
          <a:bodyPr/>
          <a:lstStyle/>
          <a:p>
            <a:r>
              <a:rPr lang="ru-RU" sz="2400" dirty="0" smtClean="0"/>
              <a:t>Количество водяного пара в воздухе характеризуется с помощью двух показателей:</a:t>
            </a:r>
          </a:p>
          <a:p>
            <a:pPr>
              <a:buNone/>
            </a:pPr>
            <a:r>
              <a:rPr lang="ru-RU" sz="2400" dirty="0" smtClean="0"/>
              <a:t>1) абсолютная влажность воздуха</a:t>
            </a:r>
          </a:p>
          <a:p>
            <a:pPr>
              <a:buNone/>
            </a:pPr>
            <a:r>
              <a:rPr lang="ru-RU" sz="2400" dirty="0" smtClean="0"/>
              <a:t>2) относительная влажность воздуха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3143248"/>
            <a:ext cx="8572560" cy="1384995"/>
          </a:xfrm>
          <a:prstGeom prst="rect">
            <a:avLst/>
          </a:prstGeom>
          <a:ln w="28575" cmpd="thickThin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/>
              <a:t>Абсолютная влажность воздуха </a:t>
            </a:r>
            <a:r>
              <a:rPr lang="ru-RU" sz="2800" b="1" dirty="0" smtClean="0"/>
              <a:t>– это количество водяного пара в граммах, находящееся в 1 м</a:t>
            </a:r>
            <a:r>
              <a:rPr lang="ru-RU" sz="2800" b="1" baseline="30000" dirty="0" smtClean="0"/>
              <a:t>3</a:t>
            </a:r>
            <a:r>
              <a:rPr lang="ru-RU" sz="2800" b="1" dirty="0" smtClean="0"/>
              <a:t> воздуха.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1436" y="4772025"/>
            <a:ext cx="8572560" cy="1815882"/>
          </a:xfrm>
          <a:prstGeom prst="rect">
            <a:avLst/>
          </a:prstGeom>
          <a:ln w="28575" cmpd="thickThin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/>
              <a:t>Относительная влажность воздуха </a:t>
            </a:r>
            <a:r>
              <a:rPr lang="ru-RU" sz="2800" b="1" dirty="0" smtClean="0"/>
              <a:t>– это отношение </a:t>
            </a:r>
            <a:r>
              <a:rPr lang="ru-RU" sz="2800" b="1" dirty="0"/>
              <a:t>абсолютной влажности к тому количеству влаги, которое может содержать воздух при определенной температуре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</p:spTree>
  </p:cSld>
  <p:clrMapOvr>
    <a:masterClrMapping/>
  </p:clrMapOvr>
  <p:transition spd="med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21442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Зависимость количества водяного пара в насыщенном воздухе от температуры воздуха</a:t>
            </a:r>
            <a:endParaRPr lang="ru-RU" sz="3200" b="1" dirty="0"/>
          </a:p>
        </p:txBody>
      </p:sp>
      <p:pic>
        <p:nvPicPr>
          <p:cNvPr id="4" name="Содержимое 3" descr="Image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7" y="1357297"/>
            <a:ext cx="6871633" cy="5214975"/>
          </a:xfrm>
        </p:spPr>
      </p:pic>
    </p:spTree>
  </p:cSld>
  <p:clrMapOvr>
    <a:masterClrMapping/>
  </p:clrMapOvr>
  <p:transition spd="med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214422"/>
            <a:ext cx="2286016" cy="392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6072206"/>
            <a:ext cx="8715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Прибор для определения относительной влажности воздуха – </a:t>
            </a:r>
            <a:r>
              <a:rPr lang="ru-RU" b="1" i="1" dirty="0" smtClean="0"/>
              <a:t>гигрометр</a:t>
            </a:r>
            <a:endParaRPr lang="ru-RU" b="1" i="1" dirty="0"/>
          </a:p>
        </p:txBody>
      </p:sp>
      <p:pic>
        <p:nvPicPr>
          <p:cNvPr id="1026" name="Picture 2" descr="http://www.dekris.ru/wp-content/uploads/2010/04/vit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85728"/>
            <a:ext cx="4073156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72560" cy="78581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Во что превращается водяной пар?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643998" cy="3071833"/>
          </a:xfrm>
        </p:spPr>
        <p:txBody>
          <a:bodyPr>
            <a:noAutofit/>
          </a:bodyPr>
          <a:lstStyle/>
          <a:p>
            <a:r>
              <a:rPr lang="ru-RU" sz="2400" b="1" i="1" u="sng" dirty="0" smtClean="0"/>
              <a:t>Конденсация</a:t>
            </a:r>
            <a:r>
              <a:rPr lang="ru-RU" sz="2400" b="1" dirty="0" smtClean="0"/>
              <a:t> </a:t>
            </a:r>
            <a:r>
              <a:rPr lang="ru-RU" sz="2400" b="1" dirty="0" smtClean="0"/>
              <a:t>— это переход воды из газообразного </a:t>
            </a:r>
            <a:r>
              <a:rPr lang="ru-RU" sz="2400" b="1" dirty="0" smtClean="0"/>
              <a:t>состояния в </a:t>
            </a:r>
            <a:r>
              <a:rPr lang="ru-RU" sz="2400" b="1" dirty="0" smtClean="0"/>
              <a:t>жидкое</a:t>
            </a:r>
            <a:r>
              <a:rPr lang="ru-RU" sz="2400" b="1" dirty="0" smtClean="0"/>
              <a:t>.</a:t>
            </a:r>
          </a:p>
          <a:p>
            <a:r>
              <a:rPr lang="ru-RU" sz="2400" b="1" i="1" u="sng" dirty="0" smtClean="0"/>
              <a:t>Туман</a:t>
            </a:r>
            <a:r>
              <a:rPr lang="ru-RU" sz="2400" b="1" dirty="0" smtClean="0"/>
              <a:t> </a:t>
            </a:r>
            <a:r>
              <a:rPr lang="ru-RU" sz="2400" b="1" dirty="0" smtClean="0"/>
              <a:t>— это мельчайшие капельки воды или кристаллики </a:t>
            </a:r>
            <a:r>
              <a:rPr lang="ru-RU" sz="2400" b="1" dirty="0" smtClean="0"/>
              <a:t>льда, парящие </a:t>
            </a:r>
            <a:r>
              <a:rPr lang="ru-RU" sz="2400" b="1" dirty="0" smtClean="0"/>
              <a:t>в приземном слое воздуха</a:t>
            </a:r>
            <a:r>
              <a:rPr lang="ru-RU" sz="2400" b="1" dirty="0" smtClean="0"/>
              <a:t>.</a:t>
            </a:r>
          </a:p>
          <a:p>
            <a:r>
              <a:rPr lang="ru-RU" sz="2400" b="1" i="1" u="sng" dirty="0" smtClean="0"/>
              <a:t>Облака</a:t>
            </a:r>
            <a:r>
              <a:rPr lang="ru-RU" sz="2400" b="1" dirty="0" smtClean="0"/>
              <a:t> </a:t>
            </a:r>
            <a:r>
              <a:rPr lang="ru-RU" sz="2400" b="1" dirty="0" smtClean="0"/>
              <a:t>— это видимые скопления капель воды и </a:t>
            </a:r>
            <a:r>
              <a:rPr lang="ru-RU" sz="2400" b="1" dirty="0" smtClean="0"/>
              <a:t>кристалликов льда</a:t>
            </a:r>
            <a:r>
              <a:rPr lang="ru-RU" sz="2400" b="1" dirty="0" smtClean="0"/>
              <a:t>, находящиеся на некоторой высоте в тропосфере</a:t>
            </a:r>
            <a:r>
              <a:rPr lang="ru-RU" sz="2400" b="1" dirty="0" smtClean="0"/>
              <a:t>.</a:t>
            </a:r>
            <a:endParaRPr lang="ru-RU" sz="2400" b="1" dirty="0" smtClean="0"/>
          </a:p>
        </p:txBody>
      </p:sp>
      <p:pic>
        <p:nvPicPr>
          <p:cNvPr id="19458" name="Picture 2" descr="http://img11.nnm.ru/7/2/8/c/f/078c81643af689f711a11f8b7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2048" y="3857628"/>
            <a:ext cx="3524275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460" name="Picture 4" descr="http://www.milliyet.com.tr/2007/10/21/son/resim/gal3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3381372" cy="22317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357298"/>
            <a:ext cx="3857652" cy="785818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Виды облаков</a:t>
            </a:r>
            <a:endParaRPr lang="ru-RU" sz="4400" b="1" dirty="0"/>
          </a:p>
        </p:txBody>
      </p:sp>
      <p:pic>
        <p:nvPicPr>
          <p:cNvPr id="4" name="Содержимое 3" descr="Image 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53344" y="0"/>
            <a:ext cx="4690656" cy="6610350"/>
          </a:xfrm>
        </p:spPr>
      </p:pic>
      <p:sp>
        <p:nvSpPr>
          <p:cNvPr id="5" name="TextBox 4"/>
          <p:cNvSpPr txBox="1"/>
          <p:nvPr/>
        </p:nvSpPr>
        <p:spPr>
          <a:xfrm>
            <a:off x="500034" y="2714620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Wingdings" pitchFamily="2" charset="2"/>
              <a:buChar char="§"/>
            </a:pPr>
            <a:r>
              <a:rPr lang="ru-RU" sz="2400" dirty="0" smtClean="0"/>
              <a:t>Слоистые</a:t>
            </a:r>
          </a:p>
          <a:p>
            <a:pPr marL="180975" indent="-180975">
              <a:buFont typeface="Wingdings" pitchFamily="2" charset="2"/>
              <a:buChar char="§"/>
            </a:pPr>
            <a:r>
              <a:rPr lang="ru-RU" sz="2400" dirty="0" smtClean="0"/>
              <a:t>Кучевые </a:t>
            </a:r>
          </a:p>
          <a:p>
            <a:pPr marL="180975" indent="-180975">
              <a:buFont typeface="Wingdings" pitchFamily="2" charset="2"/>
              <a:buChar char="§"/>
            </a:pPr>
            <a:r>
              <a:rPr lang="ru-RU" sz="2400" dirty="0" smtClean="0"/>
              <a:t>Перистые </a:t>
            </a:r>
            <a:endParaRPr lang="ru-RU" sz="2400" dirty="0"/>
          </a:p>
        </p:txBody>
      </p:sp>
    </p:spTree>
  </p:cSld>
  <p:clrMapOvr>
    <a:masterClrMapping/>
  </p:clrMapOvr>
  <p:transition spd="med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571900" cy="785818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Облачность 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142852"/>
            <a:ext cx="5357850" cy="1312733"/>
          </a:xfrm>
          <a:ln w="19050" cap="sq" cmpd="dbl">
            <a:solidFill>
              <a:schemeClr val="tx1"/>
            </a:solidFill>
            <a:bevel/>
          </a:ln>
        </p:spPr>
        <p:txBody>
          <a:bodyPr/>
          <a:lstStyle/>
          <a:p>
            <a:r>
              <a:rPr lang="ru-RU" dirty="0" smtClean="0"/>
              <a:t>Это совокупность </a:t>
            </a:r>
            <a:r>
              <a:rPr lang="ru-RU" dirty="0" smtClean="0"/>
              <a:t>облаков, наблюдаемых в определённом месте (пункт или территория) в определённый момент или период времени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500174"/>
            <a:ext cx="8715436" cy="490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Современная 10—балльная шкала облачности принята на первой Морской Международной Метеорологической Конференции (Брюссель, 1853 г.).</a:t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Кроме того применяется 8-балльная шкала, которая проще при визуальном наблюдении, небо делится на 8 частей (т.е. пополам, потом ещё пополам и ещё раз), в этом случае облачность называют в октантах (т.е. в восьмых долях неба)</a:t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Облачность — один из важных факторов, определяющих погоду и климат. Благодаря экранирующему эффекту она препятствует как охлаждению поверхности Земли за счёт собственного теплового излучения, так и её нагреву излучением Солнца, т. е. зимой и ночью облачность препятствует понижению температуры земной поверхности и приземного слоя воздуха, летом и днем — ослабляет нагревание земной поверхности солнечными лучами, смягчая климат внутри материков.</a:t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Шкала Бофорта — </a:t>
            </a:r>
            <a:r>
              <a:rPr lang="ru-RU" sz="1400" b="1" dirty="0" err="1" smtClean="0"/>
              <a:t>двенадцатибалльная</a:t>
            </a:r>
            <a:r>
              <a:rPr lang="ru-RU" sz="1400" b="1" dirty="0" smtClean="0"/>
              <a:t> шкала, принятая Всемирной метеорологической организацией для приближенной оценки скорости ветра по его воздействию на наземные предметы или по волнению в открытом море. Средняя скорость ветра указывается на стандартной высоте 10 м над открытой ровной поверхностью.</a:t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Шкала разработана английским адмиралом Ф. Бофортом в 1806 году. С 1874 года принята для использования в международной синоптической практике. Первоначально в ней не указывалась скорость ветра (добавлена в 1926 году). В 1955 году, чтобы различать ураганные ветры разной силы, Бюро погоды США расширило шкалу до 17 баллов.</a:t>
            </a:r>
            <a:endParaRPr lang="ru-RU" sz="1400" b="1" dirty="0"/>
          </a:p>
        </p:txBody>
      </p:sp>
    </p:spTree>
  </p:cSld>
  <p:clrMapOvr>
    <a:masterClrMapping/>
  </p:clrMapOvr>
  <p:transition spd="med">
    <p:zoom/>
  </p:transition>
</p:sld>
</file>

<file path=ppt/theme/theme1.xml><?xml version="1.0" encoding="utf-8"?>
<a:theme xmlns:a="http://schemas.openxmlformats.org/drawingml/2006/main" name="TS102895253">
  <a:themeElements>
    <a:clrScheme name="Banded_Design_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lumMod val="0"/>
                <a:lumOff val="100000"/>
              </a:schemeClr>
            </a:gs>
            <a:gs pos="72000">
              <a:schemeClr val="phClr"/>
            </a:gs>
            <a:gs pos="100000">
              <a:schemeClr val="phClr">
                <a:lumMod val="90000"/>
              </a:schemeClr>
            </a:gs>
          </a:gsLst>
          <a:lin ang="5400000" scaled="1"/>
        </a:gradFill>
        <a:gradFill flip="none" rotWithShape="1">
          <a:gsLst>
            <a:gs pos="32000">
              <a:schemeClr val="phClr"/>
            </a:gs>
            <a:gs pos="100000">
              <a:schemeClr val="phClr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TS102895253</Template>
  <TotalTime>36</TotalTime>
  <Words>178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TS102895253</vt:lpstr>
      <vt:lpstr>Влага в атмосфере</vt:lpstr>
      <vt:lpstr>Что такое влажность воздуха?</vt:lpstr>
      <vt:lpstr>Зависимость количества водяного пара в насыщенном воздухе от температуры воздуха</vt:lpstr>
      <vt:lpstr>Слайд 4</vt:lpstr>
      <vt:lpstr>Во что превращается водяной пар?</vt:lpstr>
      <vt:lpstr>Виды облаков</vt:lpstr>
      <vt:lpstr>Облачность 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Влага в атмосфере</dc:title>
  <dc:creator>Дмитрий Каленюк</dc:creator>
  <cp:lastModifiedBy>Дмитрий Каленюк</cp:lastModifiedBy>
  <cp:revision>4</cp:revision>
  <dcterms:created xsi:type="dcterms:W3CDTF">2013-01-29T14:50:56Z</dcterms:created>
  <dcterms:modified xsi:type="dcterms:W3CDTF">2013-01-29T15:27:55Z</dcterms:modified>
</cp:coreProperties>
</file>