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5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CCECFF">
              <a:alpha val="41176"/>
            </a:srgbClr>
          </a:solidFill>
        </p:spPr>
        <p:txBody>
          <a:bodyPr/>
          <a:lstStyle>
            <a:lvl1pPr>
              <a:defRPr sz="7200"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720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720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25452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25452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615634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9942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90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lus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 cap="all">
          <a:ln w="0"/>
          <a:gradFill flip="none">
            <a:gsLst>
              <a:gs pos="0">
                <a:schemeClr val="accent1">
                  <a:tint val="75000"/>
                  <a:shade val="75000"/>
                  <a:satMod val="170000"/>
                </a:schemeClr>
              </a:gs>
              <a:gs pos="49000">
                <a:schemeClr val="accent1">
                  <a:tint val="88000"/>
                  <a:shade val="65000"/>
                  <a:satMod val="172000"/>
                </a:schemeClr>
              </a:gs>
              <a:gs pos="50000">
                <a:schemeClr val="accent1">
                  <a:shade val="65000"/>
                  <a:satMod val="130000"/>
                </a:schemeClr>
              </a:gs>
              <a:gs pos="92000">
                <a:schemeClr val="accent1">
                  <a:shade val="50000"/>
                  <a:satMod val="120000"/>
                </a:schemeClr>
              </a:gs>
              <a:gs pos="100000">
                <a:schemeClr val="accent1">
                  <a:shade val="48000"/>
                  <a:satMod val="120000"/>
                </a:schemeClr>
              </a:gs>
            </a:gsLst>
            <a:lin ang="5400000"/>
          </a:gradFill>
          <a:effectLst>
            <a:reflection blurRad="12700" stA="50000" endPos="50000" dist="5000" dir="5400000" sy="-100000" rotWithShape="0"/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 spc="300">
          <a:ln w="11430" cmpd="sng">
            <a:solidFill>
              <a:schemeClr val="accent1">
                <a:tint val="10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83000"/>
                  <a:shade val="100000"/>
                  <a:satMod val="200000"/>
                </a:schemeClr>
              </a:gs>
              <a:gs pos="75000">
                <a:schemeClr val="accent1">
                  <a:tint val="100000"/>
                  <a:shade val="50000"/>
                  <a:satMod val="150000"/>
                </a:schemeClr>
              </a:gs>
            </a:gsLst>
            <a:lin ang="5400000"/>
          </a:gradFill>
          <a:effectLst>
            <a:glow rad="45500">
              <a:schemeClr val="accent1">
                <a:satMod val="220000"/>
                <a:alpha val="35000"/>
              </a:schemeClr>
            </a:glo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 spc="300">
          <a:ln w="11430" cmpd="sng">
            <a:solidFill>
              <a:schemeClr val="accent1">
                <a:tint val="10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83000"/>
                  <a:shade val="100000"/>
                  <a:satMod val="200000"/>
                </a:schemeClr>
              </a:gs>
              <a:gs pos="75000">
                <a:schemeClr val="accent1">
                  <a:tint val="100000"/>
                  <a:shade val="50000"/>
                  <a:satMod val="150000"/>
                </a:schemeClr>
              </a:gs>
            </a:gsLst>
            <a:lin ang="5400000"/>
          </a:gradFill>
          <a:effectLst>
            <a:glow rad="45500">
              <a:schemeClr val="accent1">
                <a:satMod val="220000"/>
                <a:alpha val="35000"/>
              </a:schemeClr>
            </a:glow>
          </a:effectLst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 spc="300">
          <a:ln w="11430" cmpd="sng">
            <a:solidFill>
              <a:schemeClr val="accent1">
                <a:tint val="10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83000"/>
                  <a:shade val="100000"/>
                  <a:satMod val="200000"/>
                </a:schemeClr>
              </a:gs>
              <a:gs pos="75000">
                <a:schemeClr val="accent1">
                  <a:tint val="100000"/>
                  <a:shade val="50000"/>
                  <a:satMod val="150000"/>
                </a:schemeClr>
              </a:gs>
            </a:gsLst>
            <a:lin ang="5400000"/>
          </a:gradFill>
          <a:effectLst>
            <a:glow rad="45500">
              <a:schemeClr val="accent1">
                <a:satMod val="220000"/>
                <a:alpha val="35000"/>
              </a:schemeClr>
            </a:glow>
          </a:effectLst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 spc="300">
          <a:ln w="11430" cmpd="sng">
            <a:solidFill>
              <a:schemeClr val="accent1">
                <a:tint val="10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83000"/>
                  <a:shade val="100000"/>
                  <a:satMod val="200000"/>
                </a:schemeClr>
              </a:gs>
              <a:gs pos="75000">
                <a:schemeClr val="accent1">
                  <a:tint val="100000"/>
                  <a:shade val="50000"/>
                  <a:satMod val="150000"/>
                </a:schemeClr>
              </a:gs>
            </a:gsLst>
            <a:lin ang="5400000"/>
          </a:gradFill>
          <a:effectLst>
            <a:glow rad="45500">
              <a:schemeClr val="accent1">
                <a:satMod val="220000"/>
                <a:alpha val="35000"/>
              </a:schemeClr>
            </a:glow>
          </a:effectLst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 spc="300">
          <a:ln w="11430" cmpd="sng">
            <a:solidFill>
              <a:schemeClr val="accent1">
                <a:tint val="10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83000"/>
                  <a:shade val="100000"/>
                  <a:satMod val="200000"/>
                </a:schemeClr>
              </a:gs>
              <a:gs pos="75000">
                <a:schemeClr val="accent1">
                  <a:tint val="100000"/>
                  <a:shade val="50000"/>
                  <a:satMod val="150000"/>
                </a:schemeClr>
              </a:gs>
            </a:gsLst>
            <a:lin ang="5400000"/>
          </a:gradFill>
          <a:effectLst>
            <a:glow rad="45500">
              <a:schemeClr val="accent1">
                <a:satMod val="220000"/>
                <a:alpha val="35000"/>
              </a:schemeClr>
            </a:glo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571612"/>
            <a:ext cx="8429684" cy="3429023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tx1"/>
                </a:solidFill>
                <a:latin typeface="Constantia" pitchFamily="18" charset="0"/>
              </a:rPr>
              <a:t>Зависимость температуры воздуха </a:t>
            </a:r>
            <a:br>
              <a:rPr lang="ru-RU" sz="5400" dirty="0" smtClean="0">
                <a:solidFill>
                  <a:schemeClr val="tx1"/>
                </a:solidFill>
                <a:latin typeface="Constantia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Constantia" pitchFamily="18" charset="0"/>
              </a:rPr>
              <a:t>от географической широты</a:t>
            </a:r>
            <a:endParaRPr lang="ru-RU" sz="5400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plu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858312" cy="12033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Географическое распределение температуры воздуха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4714908" cy="507207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Существует постепенное </a:t>
            </a:r>
            <a:r>
              <a:rPr lang="ru-RU" dirty="0" smtClean="0"/>
              <a:t>понижение температуры от экватора к </a:t>
            </a:r>
            <a:r>
              <a:rPr lang="ru-RU" dirty="0" smtClean="0"/>
              <a:t>полюсам.</a:t>
            </a:r>
          </a:p>
          <a:p>
            <a:r>
              <a:rPr lang="ru-RU" dirty="0" smtClean="0"/>
              <a:t>Это </a:t>
            </a:r>
            <a:r>
              <a:rPr lang="ru-RU" dirty="0" smtClean="0"/>
              <a:t>обусловлено шарообразной формой </a:t>
            </a:r>
            <a:r>
              <a:rPr lang="ru-RU" dirty="0" smtClean="0"/>
              <a:t>Земли. </a:t>
            </a:r>
          </a:p>
          <a:p>
            <a:r>
              <a:rPr lang="ru-RU" dirty="0" smtClean="0"/>
              <a:t>На </a:t>
            </a:r>
            <a:r>
              <a:rPr lang="ru-RU" dirty="0" smtClean="0"/>
              <a:t>области вокруг полюсов за год приходится в 10 раз меньше тепла, чем на области близ экватора. </a:t>
            </a:r>
            <a:endParaRPr lang="ru-RU" dirty="0" smtClean="0"/>
          </a:p>
          <a:p>
            <a:r>
              <a:rPr lang="ru-RU" dirty="0" smtClean="0"/>
              <a:t>Из-за </a:t>
            </a:r>
            <a:r>
              <a:rPr lang="ru-RU" dirty="0" smtClean="0"/>
              <a:t>слабого нагревания поверхности меньше нагревается и атмосфера, что ведет к понижению температуры воздуха.</a:t>
            </a:r>
          </a:p>
          <a:p>
            <a:endParaRPr lang="ru-RU" dirty="0"/>
          </a:p>
        </p:txBody>
      </p:sp>
      <p:pic>
        <p:nvPicPr>
          <p:cNvPr id="4" name="Рисунок 3" descr="Image 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2143116"/>
            <a:ext cx="4357686" cy="3392376"/>
          </a:xfrm>
          <a:prstGeom prst="rect">
            <a:avLst/>
          </a:prstGeom>
        </p:spPr>
      </p:pic>
    </p:spTree>
  </p:cSld>
  <p:clrMapOvr>
    <a:masterClrMapping/>
  </p:clrMapOvr>
  <p:transition>
    <p:plu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Пояса освещенности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7"/>
            <a:ext cx="8715436" cy="1571635"/>
          </a:xfrm>
        </p:spPr>
        <p:txBody>
          <a:bodyPr>
            <a:normAutofit fontScale="70000" lnSpcReduction="20000"/>
          </a:bodyPr>
          <a:lstStyle/>
          <a:p>
            <a:pPr marL="180975" indent="0">
              <a:buNone/>
            </a:pPr>
            <a:r>
              <a:rPr lang="ru-RU" dirty="0" smtClean="0"/>
              <a:t>Из-за </a:t>
            </a:r>
            <a:r>
              <a:rPr lang="ru-RU" dirty="0" smtClean="0"/>
              <a:t>неравномерного распределения поступающего от Солнца света и тепла земную поверхность разделяют на пять поясов </a:t>
            </a:r>
            <a:r>
              <a:rPr lang="ru-RU" dirty="0" smtClean="0"/>
              <a:t>освещенности.</a:t>
            </a:r>
          </a:p>
          <a:p>
            <a:pPr marL="180975" indent="0">
              <a:buNone/>
            </a:pPr>
            <a:r>
              <a:rPr lang="ru-RU" dirty="0" smtClean="0"/>
              <a:t>Границами </a:t>
            </a:r>
            <a:r>
              <a:rPr lang="ru-RU" dirty="0" smtClean="0"/>
              <a:t>между ними служат тропики и полярные круги.</a:t>
            </a:r>
          </a:p>
          <a:p>
            <a:endParaRPr lang="ru-RU" dirty="0"/>
          </a:p>
        </p:txBody>
      </p:sp>
      <p:pic>
        <p:nvPicPr>
          <p:cNvPr id="5" name="Рисунок 4" descr="Image 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453384"/>
            <a:ext cx="5857916" cy="4404616"/>
          </a:xfrm>
          <a:prstGeom prst="rect">
            <a:avLst/>
          </a:prstGeom>
        </p:spPr>
      </p:pic>
    </p:spTree>
  </p:cSld>
  <p:clrMapOvr>
    <a:masterClrMapping/>
  </p:clrMapOvr>
  <p:transition>
    <p:plu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Пояса освещенности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28670"/>
            <a:ext cx="9144000" cy="2062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Северный и Южный тропики </a:t>
            </a:r>
            <a:r>
              <a:rPr lang="ru-RU" sz="2000" b="1" dirty="0" smtClean="0"/>
              <a:t>- это параллели 23,5° с. </a:t>
            </a:r>
            <a:r>
              <a:rPr lang="ru-RU" sz="2000" b="1" dirty="0" err="1" smtClean="0"/>
              <a:t>ш</a:t>
            </a:r>
            <a:r>
              <a:rPr lang="ru-RU" sz="2000" b="1" dirty="0" smtClean="0"/>
              <a:t>. и 23,5° </a:t>
            </a:r>
            <a:r>
              <a:rPr lang="ru-RU" sz="2000" b="1" dirty="0" err="1" smtClean="0"/>
              <a:t>ю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ш</a:t>
            </a:r>
            <a:r>
              <a:rPr lang="ru-RU" sz="2000" b="1" dirty="0" smtClean="0"/>
              <a:t>., на каждой из которых солнечные лучи падают отвесно по одному разу в год — 22 июня и 22 декабря. </a:t>
            </a:r>
          </a:p>
          <a:p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Северный и Южный полярные круги </a:t>
            </a:r>
            <a:r>
              <a:rPr lang="ru-RU" sz="2000" b="1" dirty="0" smtClean="0"/>
              <a:t>— это параллели 66,5° с. </a:t>
            </a:r>
            <a:r>
              <a:rPr lang="ru-RU" sz="2000" b="1" dirty="0" err="1" smtClean="0"/>
              <a:t>ш</a:t>
            </a:r>
            <a:r>
              <a:rPr lang="ru-RU" sz="2000" b="1" dirty="0" smtClean="0"/>
              <a:t>. и 66,5 ° </a:t>
            </a:r>
            <a:r>
              <a:rPr lang="ru-RU" sz="2000" b="1" dirty="0" err="1" smtClean="0"/>
              <a:t>ю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ш</a:t>
            </a:r>
            <a:r>
              <a:rPr lang="ru-RU" sz="2000" b="1" dirty="0" smtClean="0"/>
              <a:t>., на которых по одному разу в год (22 декабря и 22 июня) бывает полярный день и полярная ночь.</a:t>
            </a:r>
            <a:endParaRPr lang="ru-RU" sz="2000" b="1" dirty="0"/>
          </a:p>
        </p:txBody>
      </p:sp>
      <p:pic>
        <p:nvPicPr>
          <p:cNvPr id="6" name="Содержимое 5" descr="Image 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3051435"/>
            <a:ext cx="5062538" cy="3806565"/>
          </a:xfrm>
        </p:spPr>
      </p:pic>
    </p:spTree>
  </p:cSld>
  <p:clrMapOvr>
    <a:masterClrMapping/>
  </p:clrMapOvr>
  <p:transition>
    <p:plu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4929198"/>
            <a:ext cx="9001156" cy="1928802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/>
              <a:t>Жаркий пояс занимает </a:t>
            </a:r>
            <a:r>
              <a:rPr lang="ru-RU" i="1" baseline="30000" dirty="0" smtClean="0"/>
              <a:t>2</a:t>
            </a:r>
            <a:r>
              <a:rPr lang="ru-RU" i="1" dirty="0" smtClean="0"/>
              <a:t>/</a:t>
            </a:r>
            <a:r>
              <a:rPr lang="ru-RU" i="1" baseline="-25000" dirty="0" smtClean="0"/>
              <a:t>5</a:t>
            </a:r>
            <a:r>
              <a:rPr lang="ru-RU" i="1" dirty="0" smtClean="0"/>
              <a:t> земной поверхности. Здесь солнце всегда высоко стоит над горизонтом, а по два дня в году на каждой параллели его лучи в полдень падают на поверхность отвесно.</a:t>
            </a:r>
          </a:p>
          <a:p>
            <a:endParaRPr lang="ru-RU" i="1" dirty="0" smtClean="0"/>
          </a:p>
          <a:p>
            <a:endParaRPr lang="ru-RU" dirty="0"/>
          </a:p>
        </p:txBody>
      </p:sp>
      <p:pic>
        <p:nvPicPr>
          <p:cNvPr id="8" name="Рисунок 7" descr="Image 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0"/>
            <a:ext cx="6460574" cy="485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lu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4643446"/>
            <a:ext cx="9001156" cy="221455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</a:t>
            </a:r>
            <a:r>
              <a:rPr lang="ru-RU" i="1" dirty="0" smtClean="0"/>
              <a:t> умеренных </a:t>
            </a:r>
            <a:r>
              <a:rPr lang="ru-RU" i="1" dirty="0" smtClean="0"/>
              <a:t>поясах поверхность получает намного меньше тепла и света. Угол падения солнечных лучей здесь никогда не бывает отвесным. Летом он значительно больше, чем зимой. В этих поясах четко выражена смена четырех сезонов года: двух основных (зима и лето) и двух переходных (осень и весна). По </a:t>
            </a:r>
            <a:r>
              <a:rPr lang="ru-RU" i="1" dirty="0" smtClean="0"/>
              <a:t>се</a:t>
            </a:r>
            <a:r>
              <a:rPr lang="ru-RU" dirty="0" smtClean="0"/>
              <a:t> зонам года меняется продолжительность дня и ночи: летом длиннее день, зимой </a:t>
            </a:r>
            <a:r>
              <a:rPr lang="ru-RU" dirty="0" smtClean="0"/>
              <a:t>- </a:t>
            </a:r>
            <a:r>
              <a:rPr lang="ru-RU" dirty="0" smtClean="0"/>
              <a:t>ночь.</a:t>
            </a:r>
          </a:p>
          <a:p>
            <a:endParaRPr lang="ru-RU" i="1" dirty="0" smtClean="0"/>
          </a:p>
          <a:p>
            <a:endParaRPr lang="ru-RU" dirty="0"/>
          </a:p>
        </p:txBody>
      </p:sp>
      <p:pic>
        <p:nvPicPr>
          <p:cNvPr id="3" name="Рисунок 2" descr="Image 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0"/>
            <a:ext cx="6103384" cy="4589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lu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4429132"/>
            <a:ext cx="9001156" cy="2428868"/>
          </a:xfrm>
        </p:spPr>
        <p:txBody>
          <a:bodyPr>
            <a:normAutofit fontScale="62500" lnSpcReduction="20000"/>
          </a:bodyPr>
          <a:lstStyle/>
          <a:p>
            <a:r>
              <a:rPr lang="ru-RU" i="1" dirty="0" smtClean="0"/>
              <a:t>Холодные </a:t>
            </a:r>
            <a:r>
              <a:rPr lang="ru-RU" i="1" dirty="0" smtClean="0"/>
              <a:t>пояса отличаются наличием полярных дней и ночей. Летом во время полярного дня солнце не скрывается за горизонтом, но его лучи лишь скользят по поверхности, слабо нагревая ее. Зимней полярной ночью солнце вообще не появляется над </a:t>
            </a:r>
            <a:r>
              <a:rPr lang="ru-RU" i="1" dirty="0" smtClean="0"/>
              <a:t>горизонтом. </a:t>
            </a:r>
            <a:r>
              <a:rPr lang="ru-RU" i="1" dirty="0" smtClean="0"/>
              <a:t>Продолжительность полярных дней и ночей увеличивается от полярных кругов к полюсам. На самих полярных кругах она равна одним суткам, а на полюсах </a:t>
            </a:r>
            <a:r>
              <a:rPr lang="ru-RU" i="1" dirty="0" smtClean="0"/>
              <a:t>- </a:t>
            </a:r>
            <a:r>
              <a:rPr lang="ru-RU" i="1" dirty="0" smtClean="0"/>
              <a:t>шести месяцам.</a:t>
            </a:r>
          </a:p>
          <a:p>
            <a:pPr>
              <a:buNone/>
            </a:pPr>
            <a:endParaRPr lang="ru-RU" i="1" dirty="0" smtClean="0"/>
          </a:p>
          <a:p>
            <a:endParaRPr lang="ru-RU" dirty="0"/>
          </a:p>
        </p:txBody>
      </p:sp>
      <p:pic>
        <p:nvPicPr>
          <p:cNvPr id="3" name="Рисунок 2" descr="Image 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0"/>
            <a:ext cx="6000792" cy="4512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lu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Ответьте на Вопросы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643998" cy="490061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изменяется количество тепла, получаемое земной поверхностью, с изменением широты?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Назовите пять поясов освещенности. По каким широтам проходят их границы?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Где можно наблюдать полярный день и полярную ночь?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в Санкт-Петербурге в начале лета бывают белые ночи?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Практическая работа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1"/>
            <a:ext cx="8572560" cy="1185858"/>
          </a:xfrm>
        </p:spPr>
        <p:txBody>
          <a:bodyPr/>
          <a:lstStyle/>
          <a:p>
            <a:r>
              <a:rPr lang="ru-RU" dirty="0" smtClean="0"/>
              <a:t>В контурной карте отметить и подписать пояса освещенности.</a:t>
            </a:r>
            <a:endParaRPr lang="ru-RU" dirty="0"/>
          </a:p>
        </p:txBody>
      </p:sp>
    </p:spTree>
  </p:cSld>
  <p:clrMapOvr>
    <a:masterClrMapping/>
  </p:clrMapOvr>
  <p:transition>
    <p:plus/>
  </p:transition>
</p:sld>
</file>

<file path=ppt/theme/theme1.xml><?xml version="1.0" encoding="utf-8"?>
<a:theme xmlns:a="http://schemas.openxmlformats.org/drawingml/2006/main" name="planet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planeta</Template>
  <TotalTime>59</TotalTime>
  <Words>402</Words>
  <Application>Microsoft Office PowerPoint</Application>
  <PresentationFormat>Экран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planeta</vt:lpstr>
      <vt:lpstr>Зависимость температуры воздуха  от географической широты</vt:lpstr>
      <vt:lpstr>Географическое распределение температуры воздуха</vt:lpstr>
      <vt:lpstr>Пояса освещенности</vt:lpstr>
      <vt:lpstr>Пояса освещенности</vt:lpstr>
      <vt:lpstr>Слайд 5</vt:lpstr>
      <vt:lpstr>Слайд 6</vt:lpstr>
      <vt:lpstr>Слайд 7</vt:lpstr>
      <vt:lpstr>Ответьте на Вопросы</vt:lpstr>
      <vt:lpstr>Практическая работа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Дмитрий Каленюк</dc:creator>
  <cp:lastModifiedBy>Дмитрий Каленюк</cp:lastModifiedBy>
  <cp:revision>4</cp:revision>
  <dcterms:created xsi:type="dcterms:W3CDTF">2013-01-10T11:34:48Z</dcterms:created>
  <dcterms:modified xsi:type="dcterms:W3CDTF">2013-01-10T12:33:55Z</dcterms:modified>
</cp:coreProperties>
</file>