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3" r:id="rId3"/>
    <p:sldId id="266" r:id="rId4"/>
    <p:sldId id="258" r:id="rId5"/>
    <p:sldId id="265" r:id="rId6"/>
    <p:sldId id="259" r:id="rId7"/>
    <p:sldId id="269" r:id="rId8"/>
    <p:sldId id="257" r:id="rId9"/>
    <p:sldId id="267" r:id="rId10"/>
    <p:sldId id="264" r:id="rId11"/>
    <p:sldId id="260" r:id="rId12"/>
    <p:sldId id="261" r:id="rId13"/>
    <p:sldId id="262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102" y="-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B8835A5-8DF7-4F3C-830B-36C3390CC08F}" type="doc">
      <dgm:prSet loTypeId="urn:microsoft.com/office/officeart/2005/8/layout/hierarchy4" loCatId="hierarchy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5AAC2B75-0EF8-4F41-A577-81AC0E400D1B}">
      <dgm:prSet phldrT="[Текст]" custT="1"/>
      <dgm:spPr/>
      <dgm:t>
        <a:bodyPr/>
        <a:lstStyle/>
        <a:p>
          <a:r>
            <a:rPr lang="ru-RU" sz="3200" dirty="0" smtClean="0"/>
            <a:t>Типы воспроизводства населения</a:t>
          </a:r>
          <a:endParaRPr lang="ru-RU" sz="3200" dirty="0"/>
        </a:p>
      </dgm:t>
    </dgm:pt>
    <dgm:pt modelId="{874E7D93-DD09-4052-A542-8E1A8AD401A2}" type="parTrans" cxnId="{70B07C1C-B7F4-4C5A-8ACC-2034FF21AE87}">
      <dgm:prSet/>
      <dgm:spPr/>
      <dgm:t>
        <a:bodyPr/>
        <a:lstStyle/>
        <a:p>
          <a:endParaRPr lang="ru-RU"/>
        </a:p>
      </dgm:t>
    </dgm:pt>
    <dgm:pt modelId="{C8789D94-2304-4D39-8DB1-2198DE063C9B}" type="sibTrans" cxnId="{70B07C1C-B7F4-4C5A-8ACC-2034FF21AE87}">
      <dgm:prSet/>
      <dgm:spPr/>
      <dgm:t>
        <a:bodyPr/>
        <a:lstStyle/>
        <a:p>
          <a:endParaRPr lang="ru-RU"/>
        </a:p>
      </dgm:t>
    </dgm:pt>
    <dgm:pt modelId="{597A1185-ADDD-44B9-A7F2-CD9347E092E5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C00000"/>
              </a:solidFill>
            </a:rPr>
            <a:t>1 тип</a:t>
          </a:r>
        </a:p>
        <a:p>
          <a:r>
            <a:rPr lang="ru-RU" sz="2400" dirty="0" smtClean="0"/>
            <a:t>Невысокие показатели рождаемости, смертности   </a:t>
          </a:r>
        </a:p>
        <a:p>
          <a:r>
            <a:rPr lang="ru-RU" sz="2400" dirty="0" smtClean="0"/>
            <a:t>естественного прироста </a:t>
          </a:r>
          <a:endParaRPr lang="ru-RU" sz="2400" dirty="0"/>
        </a:p>
      </dgm:t>
    </dgm:pt>
    <dgm:pt modelId="{9258A38E-55F6-411E-9AB1-EF32BB427F27}" type="parTrans" cxnId="{8A2E1838-BE76-483C-B4E9-5810CE2A7FF1}">
      <dgm:prSet/>
      <dgm:spPr/>
      <dgm:t>
        <a:bodyPr/>
        <a:lstStyle/>
        <a:p>
          <a:endParaRPr lang="ru-RU"/>
        </a:p>
      </dgm:t>
    </dgm:pt>
    <dgm:pt modelId="{9CD13A89-59B1-4464-8561-A9E00BC9329B}" type="sibTrans" cxnId="{8A2E1838-BE76-483C-B4E9-5810CE2A7FF1}">
      <dgm:prSet/>
      <dgm:spPr/>
      <dgm:t>
        <a:bodyPr/>
        <a:lstStyle/>
        <a:p>
          <a:endParaRPr lang="ru-RU"/>
        </a:p>
      </dgm:t>
    </dgm:pt>
    <dgm:pt modelId="{81FD350D-66E9-453A-A429-AFC02AF23210}">
      <dgm:prSet phldrT="[Текст]" custT="1"/>
      <dgm:spPr/>
      <dgm:t>
        <a:bodyPr/>
        <a:lstStyle/>
        <a:p>
          <a:r>
            <a:rPr lang="ru-RU" sz="2400" dirty="0" smtClean="0"/>
            <a:t>Бельгия, Дания, Португалия, Польша, Словакия</a:t>
          </a:r>
          <a:endParaRPr lang="ru-RU" sz="2400" dirty="0"/>
        </a:p>
      </dgm:t>
    </dgm:pt>
    <dgm:pt modelId="{E57D4B88-B8C2-4CD1-A375-DB9F541F2C8F}" type="parTrans" cxnId="{99191030-DA7A-47B6-9BF6-A8DF3140D324}">
      <dgm:prSet/>
      <dgm:spPr/>
      <dgm:t>
        <a:bodyPr/>
        <a:lstStyle/>
        <a:p>
          <a:endParaRPr lang="ru-RU"/>
        </a:p>
      </dgm:t>
    </dgm:pt>
    <dgm:pt modelId="{737420D0-2313-472A-80A1-6986000531D1}" type="sibTrans" cxnId="{99191030-DA7A-47B6-9BF6-A8DF3140D324}">
      <dgm:prSet/>
      <dgm:spPr/>
      <dgm:t>
        <a:bodyPr/>
        <a:lstStyle/>
        <a:p>
          <a:endParaRPr lang="ru-RU"/>
        </a:p>
      </dgm:t>
    </dgm:pt>
    <dgm:pt modelId="{194C665B-FE15-4C70-ADF3-ECEE3373AB90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C00000"/>
              </a:solidFill>
            </a:rPr>
            <a:t>2 тип </a:t>
          </a:r>
        </a:p>
        <a:p>
          <a:r>
            <a:rPr lang="ru-RU" sz="2400" dirty="0" smtClean="0"/>
            <a:t>высокие показатели рождаемости, </a:t>
          </a:r>
          <a:r>
            <a:rPr lang="ru-RU" sz="2400" dirty="0" err="1" smtClean="0"/>
            <a:t>ест.прироста</a:t>
          </a:r>
          <a:r>
            <a:rPr lang="ru-RU" sz="2400" dirty="0" smtClean="0"/>
            <a:t>, относительно низкая смертность</a:t>
          </a:r>
          <a:endParaRPr lang="ru-RU" sz="2400" dirty="0"/>
        </a:p>
      </dgm:t>
    </dgm:pt>
    <dgm:pt modelId="{0EF7F161-E39B-4C3F-A4E9-D5E7CB05D780}" type="parTrans" cxnId="{04BF4ADF-F2A6-4C40-8032-C26DDFE10A3E}">
      <dgm:prSet/>
      <dgm:spPr/>
      <dgm:t>
        <a:bodyPr/>
        <a:lstStyle/>
        <a:p>
          <a:endParaRPr lang="ru-RU"/>
        </a:p>
      </dgm:t>
    </dgm:pt>
    <dgm:pt modelId="{F1034393-F71C-4D15-BF95-1FEA8FCE3284}" type="sibTrans" cxnId="{04BF4ADF-F2A6-4C40-8032-C26DDFE10A3E}">
      <dgm:prSet/>
      <dgm:spPr/>
      <dgm:t>
        <a:bodyPr/>
        <a:lstStyle/>
        <a:p>
          <a:endParaRPr lang="ru-RU"/>
        </a:p>
      </dgm:t>
    </dgm:pt>
    <dgm:pt modelId="{61E57C65-EBF7-4D50-B78D-6147BDDA0437}">
      <dgm:prSet phldrT="[Текст]" custT="1"/>
      <dgm:spPr/>
      <dgm:t>
        <a:bodyPr/>
        <a:lstStyle/>
        <a:p>
          <a:r>
            <a:rPr lang="ru-RU" sz="2400" dirty="0" smtClean="0"/>
            <a:t> Большинство развивающихся стран</a:t>
          </a:r>
          <a:endParaRPr lang="ru-RU" sz="2400" dirty="0"/>
        </a:p>
      </dgm:t>
    </dgm:pt>
    <dgm:pt modelId="{38BE2C05-50D9-4D3E-B509-ACA7B09F606C}" type="parTrans" cxnId="{6FB21BDA-F7B3-46E2-81DC-CA8C33B10818}">
      <dgm:prSet/>
      <dgm:spPr/>
      <dgm:t>
        <a:bodyPr/>
        <a:lstStyle/>
        <a:p>
          <a:endParaRPr lang="ru-RU"/>
        </a:p>
      </dgm:t>
    </dgm:pt>
    <dgm:pt modelId="{2398FE94-D9C4-4FF8-A008-87E55E8279EF}" type="sibTrans" cxnId="{6FB21BDA-F7B3-46E2-81DC-CA8C33B10818}">
      <dgm:prSet/>
      <dgm:spPr/>
      <dgm:t>
        <a:bodyPr/>
        <a:lstStyle/>
        <a:p>
          <a:endParaRPr lang="ru-RU"/>
        </a:p>
      </dgm:t>
    </dgm:pt>
    <dgm:pt modelId="{954CFB74-1DA8-4857-9628-143C8B4B3032}">
      <dgm:prSet custT="1"/>
      <dgm:spPr/>
      <dgm:t>
        <a:bodyPr/>
        <a:lstStyle/>
        <a:p>
          <a:r>
            <a:rPr lang="ru-RU" sz="2400" dirty="0" smtClean="0"/>
            <a:t>Россия, Украина, Белоруссия Болгария, Латвия и др.</a:t>
          </a:r>
          <a:endParaRPr lang="ru-RU" sz="2400" dirty="0"/>
        </a:p>
      </dgm:t>
    </dgm:pt>
    <dgm:pt modelId="{814A1BDD-9173-4A84-9B95-3ECE89C59E54}" type="parTrans" cxnId="{11251C98-0528-43FF-AD6A-190AC5C3443B}">
      <dgm:prSet/>
      <dgm:spPr/>
      <dgm:t>
        <a:bodyPr/>
        <a:lstStyle/>
        <a:p>
          <a:endParaRPr lang="ru-RU"/>
        </a:p>
      </dgm:t>
    </dgm:pt>
    <dgm:pt modelId="{44618BB5-61CB-41B3-A1F9-9B7ED1775635}" type="sibTrans" cxnId="{11251C98-0528-43FF-AD6A-190AC5C3443B}">
      <dgm:prSet/>
      <dgm:spPr/>
      <dgm:t>
        <a:bodyPr/>
        <a:lstStyle/>
        <a:p>
          <a:endParaRPr lang="ru-RU"/>
        </a:p>
      </dgm:t>
    </dgm:pt>
    <dgm:pt modelId="{BC9503A9-2284-454D-8C5E-CC81FFCAB0AB}">
      <dgm:prSet phldrT="[Текст]" custT="1"/>
      <dgm:spPr/>
      <dgm:t>
        <a:bodyPr/>
        <a:lstStyle/>
        <a:p>
          <a:r>
            <a:rPr lang="ru-RU" sz="2400" dirty="0" smtClean="0"/>
            <a:t>США, Канада Австралия</a:t>
          </a:r>
          <a:endParaRPr lang="ru-RU" sz="2400" dirty="0"/>
        </a:p>
      </dgm:t>
    </dgm:pt>
    <dgm:pt modelId="{4C8842DF-5DBA-42E5-9227-B650ADBA12A6}" type="sibTrans" cxnId="{2EEEA61D-A43F-4463-B420-B9F8DCC7F7E4}">
      <dgm:prSet/>
      <dgm:spPr/>
      <dgm:t>
        <a:bodyPr/>
        <a:lstStyle/>
        <a:p>
          <a:endParaRPr lang="ru-RU"/>
        </a:p>
      </dgm:t>
    </dgm:pt>
    <dgm:pt modelId="{99EF42C6-3672-4519-B5FD-15B460D0CF9D}" type="parTrans" cxnId="{2EEEA61D-A43F-4463-B420-B9F8DCC7F7E4}">
      <dgm:prSet/>
      <dgm:spPr/>
      <dgm:t>
        <a:bodyPr/>
        <a:lstStyle/>
        <a:p>
          <a:endParaRPr lang="ru-RU"/>
        </a:p>
      </dgm:t>
    </dgm:pt>
    <dgm:pt modelId="{4E74F458-E050-46C7-8B14-46906F3BC0C2}" type="pres">
      <dgm:prSet presAssocID="{0B8835A5-8DF7-4F3C-830B-36C3390CC08F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0D28645-D90E-4FF3-B6D7-6AB86F37EEC5}" type="pres">
      <dgm:prSet presAssocID="{5AAC2B75-0EF8-4F41-A577-81AC0E400D1B}" presName="vertOne" presStyleCnt="0"/>
      <dgm:spPr/>
    </dgm:pt>
    <dgm:pt modelId="{A43155B9-757C-43DD-AF45-1D3BCEA95C69}" type="pres">
      <dgm:prSet presAssocID="{5AAC2B75-0EF8-4F41-A577-81AC0E400D1B}" presName="txOne" presStyleLbl="node0" presStyleIdx="0" presStyleCnt="1" custScaleY="2966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7498FAD-3FFC-443C-868E-08CA23C5FA92}" type="pres">
      <dgm:prSet presAssocID="{5AAC2B75-0EF8-4F41-A577-81AC0E400D1B}" presName="parTransOne" presStyleCnt="0"/>
      <dgm:spPr/>
    </dgm:pt>
    <dgm:pt modelId="{14ABC0A5-4ED9-4246-ACAA-8E269642994F}" type="pres">
      <dgm:prSet presAssocID="{5AAC2B75-0EF8-4F41-A577-81AC0E400D1B}" presName="horzOne" presStyleCnt="0"/>
      <dgm:spPr/>
    </dgm:pt>
    <dgm:pt modelId="{16846186-8C15-4748-ACD5-1DFD03C39AC0}" type="pres">
      <dgm:prSet presAssocID="{597A1185-ADDD-44B9-A7F2-CD9347E092E5}" presName="vertTwo" presStyleCnt="0"/>
      <dgm:spPr/>
    </dgm:pt>
    <dgm:pt modelId="{2189DE3D-40AA-4CC0-841E-C415325AC143}" type="pres">
      <dgm:prSet presAssocID="{597A1185-ADDD-44B9-A7F2-CD9347E092E5}" presName="txTwo" presStyleLbl="node2" presStyleIdx="0" presStyleCnt="2" custScaleX="92346" custLinFactNeighborX="-87" custLinFactNeighborY="-2531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56CBBC9-8A36-4CF5-BB87-70814ABA6E00}" type="pres">
      <dgm:prSet presAssocID="{597A1185-ADDD-44B9-A7F2-CD9347E092E5}" presName="parTransTwo" presStyleCnt="0"/>
      <dgm:spPr/>
    </dgm:pt>
    <dgm:pt modelId="{6C883320-0E80-47CA-88E3-8379D16D5DD0}" type="pres">
      <dgm:prSet presAssocID="{597A1185-ADDD-44B9-A7F2-CD9347E092E5}" presName="horzTwo" presStyleCnt="0"/>
      <dgm:spPr/>
    </dgm:pt>
    <dgm:pt modelId="{F1EFEEE8-543B-4C1D-95A4-ACABE3656F44}" type="pres">
      <dgm:prSet presAssocID="{BC9503A9-2284-454D-8C5E-CC81FFCAB0AB}" presName="vertThree" presStyleCnt="0"/>
      <dgm:spPr/>
    </dgm:pt>
    <dgm:pt modelId="{3B519EE5-F643-4128-923C-CFCA92460EBD}" type="pres">
      <dgm:prSet presAssocID="{BC9503A9-2284-454D-8C5E-CC81FFCAB0AB}" presName="txThree" presStyleLbl="node3" presStyleIdx="0" presStyleCnt="4" custScaleX="126210" custLinFactNeighborX="-4346" custLinFactNeighborY="-155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AA54AAC-D3F9-48FA-A31A-BC58C3585D7B}" type="pres">
      <dgm:prSet presAssocID="{BC9503A9-2284-454D-8C5E-CC81FFCAB0AB}" presName="horzThree" presStyleCnt="0"/>
      <dgm:spPr/>
    </dgm:pt>
    <dgm:pt modelId="{EEA98EC1-1B65-4505-AAD5-1AA66187C7A8}" type="pres">
      <dgm:prSet presAssocID="{4C8842DF-5DBA-42E5-9227-B650ADBA12A6}" presName="sibSpaceThree" presStyleCnt="0"/>
      <dgm:spPr/>
    </dgm:pt>
    <dgm:pt modelId="{37B72893-B75A-41EE-B378-B63806F56B3C}" type="pres">
      <dgm:prSet presAssocID="{81FD350D-66E9-453A-A429-AFC02AF23210}" presName="vertThree" presStyleCnt="0"/>
      <dgm:spPr/>
    </dgm:pt>
    <dgm:pt modelId="{56517F8B-975D-4A5A-9A0C-8816EB303362}" type="pres">
      <dgm:prSet presAssocID="{81FD350D-66E9-453A-A429-AFC02AF23210}" presName="txThree" presStyleLbl="node3" presStyleIdx="1" presStyleCnt="4" custScaleX="198998" custLinFactNeighborX="19415" custLinFactNeighborY="-7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86E1CF2-B35E-4785-9D16-4CFDB64A98F7}" type="pres">
      <dgm:prSet presAssocID="{81FD350D-66E9-453A-A429-AFC02AF23210}" presName="horzThree" presStyleCnt="0"/>
      <dgm:spPr/>
    </dgm:pt>
    <dgm:pt modelId="{2B564821-D53A-4E46-BE84-328AB066692D}" type="pres">
      <dgm:prSet presAssocID="{737420D0-2313-472A-80A1-6986000531D1}" presName="sibSpaceThree" presStyleCnt="0"/>
      <dgm:spPr/>
    </dgm:pt>
    <dgm:pt modelId="{C20E6894-BA83-4C9D-AB2F-D0CF875AF0BB}" type="pres">
      <dgm:prSet presAssocID="{954CFB74-1DA8-4857-9628-143C8B4B3032}" presName="vertThree" presStyleCnt="0"/>
      <dgm:spPr/>
    </dgm:pt>
    <dgm:pt modelId="{4B90F110-7603-48A1-8217-50E52F673890}" type="pres">
      <dgm:prSet presAssocID="{954CFB74-1DA8-4857-9628-143C8B4B3032}" presName="txThree" presStyleLbl="node3" presStyleIdx="2" presStyleCnt="4" custScaleX="184658" custLinFactNeighborX="41728" custLinFactNeighborY="-155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8F0D638-72F3-4D93-BCBB-92ECC55E9A0A}" type="pres">
      <dgm:prSet presAssocID="{954CFB74-1DA8-4857-9628-143C8B4B3032}" presName="horzThree" presStyleCnt="0"/>
      <dgm:spPr/>
    </dgm:pt>
    <dgm:pt modelId="{C56CBBCB-B834-4D8B-9D9F-FF5FEB65E59B}" type="pres">
      <dgm:prSet presAssocID="{9CD13A89-59B1-4464-8561-A9E00BC9329B}" presName="sibSpaceTwo" presStyleCnt="0"/>
      <dgm:spPr/>
    </dgm:pt>
    <dgm:pt modelId="{87E761DD-090A-4326-9D87-E11F7D7F4E09}" type="pres">
      <dgm:prSet presAssocID="{194C665B-FE15-4C70-ADF3-ECEE3373AB90}" presName="vertTwo" presStyleCnt="0"/>
      <dgm:spPr/>
    </dgm:pt>
    <dgm:pt modelId="{37A6C66E-C1D7-48C6-95CE-D074F051A1A6}" type="pres">
      <dgm:prSet presAssocID="{194C665B-FE15-4C70-ADF3-ECEE3373AB90}" presName="txTwo" presStyleLbl="node2" presStyleIdx="1" presStyleCnt="2" custScaleX="23703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014C439-0BE9-4AC3-8EFE-3CA14DF4AECC}" type="pres">
      <dgm:prSet presAssocID="{194C665B-FE15-4C70-ADF3-ECEE3373AB90}" presName="parTransTwo" presStyleCnt="0"/>
      <dgm:spPr/>
    </dgm:pt>
    <dgm:pt modelId="{E22FA51F-3094-4024-86D3-8A2CE5D6F670}" type="pres">
      <dgm:prSet presAssocID="{194C665B-FE15-4C70-ADF3-ECEE3373AB90}" presName="horzTwo" presStyleCnt="0"/>
      <dgm:spPr/>
    </dgm:pt>
    <dgm:pt modelId="{FAD7F463-98CB-439A-BE95-07D174DB5477}" type="pres">
      <dgm:prSet presAssocID="{61E57C65-EBF7-4D50-B78D-6147BDDA0437}" presName="vertThree" presStyleCnt="0"/>
      <dgm:spPr/>
    </dgm:pt>
    <dgm:pt modelId="{95728CD6-B2E2-42B9-BCCB-BC0E7376BDD4}" type="pres">
      <dgm:prSet presAssocID="{61E57C65-EBF7-4D50-B78D-6147BDDA0437}" presName="txThree" presStyleLbl="node3" presStyleIdx="3" presStyleCnt="4" custScaleX="133043" custLinFactNeighborX="77443" custLinFactNeighborY="-506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388A846-D2B5-40EF-8FF3-C7F3FF05E537}" type="pres">
      <dgm:prSet presAssocID="{61E57C65-EBF7-4D50-B78D-6147BDDA0437}" presName="horzThree" presStyleCnt="0"/>
      <dgm:spPr/>
    </dgm:pt>
  </dgm:ptLst>
  <dgm:cxnLst>
    <dgm:cxn modelId="{11251C98-0528-43FF-AD6A-190AC5C3443B}" srcId="{597A1185-ADDD-44B9-A7F2-CD9347E092E5}" destId="{954CFB74-1DA8-4857-9628-143C8B4B3032}" srcOrd="2" destOrd="0" parTransId="{814A1BDD-9173-4A84-9B95-3ECE89C59E54}" sibTransId="{44618BB5-61CB-41B3-A1F9-9B7ED1775635}"/>
    <dgm:cxn modelId="{FB913CE0-3975-4B2C-92A2-78F90378590A}" type="presOf" srcId="{194C665B-FE15-4C70-ADF3-ECEE3373AB90}" destId="{37A6C66E-C1D7-48C6-95CE-D074F051A1A6}" srcOrd="0" destOrd="0" presId="urn:microsoft.com/office/officeart/2005/8/layout/hierarchy4"/>
    <dgm:cxn modelId="{906FF456-4CB7-4E2D-9EE3-D2DEC3804F45}" type="presOf" srcId="{61E57C65-EBF7-4D50-B78D-6147BDDA0437}" destId="{95728CD6-B2E2-42B9-BCCB-BC0E7376BDD4}" srcOrd="0" destOrd="0" presId="urn:microsoft.com/office/officeart/2005/8/layout/hierarchy4"/>
    <dgm:cxn modelId="{04BF4ADF-F2A6-4C40-8032-C26DDFE10A3E}" srcId="{5AAC2B75-0EF8-4F41-A577-81AC0E400D1B}" destId="{194C665B-FE15-4C70-ADF3-ECEE3373AB90}" srcOrd="1" destOrd="0" parTransId="{0EF7F161-E39B-4C3F-A4E9-D5E7CB05D780}" sibTransId="{F1034393-F71C-4D15-BF95-1FEA8FCE3284}"/>
    <dgm:cxn modelId="{70B07C1C-B7F4-4C5A-8ACC-2034FF21AE87}" srcId="{0B8835A5-8DF7-4F3C-830B-36C3390CC08F}" destId="{5AAC2B75-0EF8-4F41-A577-81AC0E400D1B}" srcOrd="0" destOrd="0" parTransId="{874E7D93-DD09-4052-A542-8E1A8AD401A2}" sibTransId="{C8789D94-2304-4D39-8DB1-2198DE063C9B}"/>
    <dgm:cxn modelId="{D97327E1-B033-48C6-9710-2E9409846E2C}" type="presOf" srcId="{0B8835A5-8DF7-4F3C-830B-36C3390CC08F}" destId="{4E74F458-E050-46C7-8B14-46906F3BC0C2}" srcOrd="0" destOrd="0" presId="urn:microsoft.com/office/officeart/2005/8/layout/hierarchy4"/>
    <dgm:cxn modelId="{0B0650B7-CB9A-4E38-88C0-08A58086DE03}" type="presOf" srcId="{597A1185-ADDD-44B9-A7F2-CD9347E092E5}" destId="{2189DE3D-40AA-4CC0-841E-C415325AC143}" srcOrd="0" destOrd="0" presId="urn:microsoft.com/office/officeart/2005/8/layout/hierarchy4"/>
    <dgm:cxn modelId="{6FB21BDA-F7B3-46E2-81DC-CA8C33B10818}" srcId="{194C665B-FE15-4C70-ADF3-ECEE3373AB90}" destId="{61E57C65-EBF7-4D50-B78D-6147BDDA0437}" srcOrd="0" destOrd="0" parTransId="{38BE2C05-50D9-4D3E-B509-ACA7B09F606C}" sibTransId="{2398FE94-D9C4-4FF8-A008-87E55E8279EF}"/>
    <dgm:cxn modelId="{99191030-DA7A-47B6-9BF6-A8DF3140D324}" srcId="{597A1185-ADDD-44B9-A7F2-CD9347E092E5}" destId="{81FD350D-66E9-453A-A429-AFC02AF23210}" srcOrd="1" destOrd="0" parTransId="{E57D4B88-B8C2-4CD1-A375-DB9F541F2C8F}" sibTransId="{737420D0-2313-472A-80A1-6986000531D1}"/>
    <dgm:cxn modelId="{1EFDE56C-F221-467F-A33E-15D7F9684976}" type="presOf" srcId="{81FD350D-66E9-453A-A429-AFC02AF23210}" destId="{56517F8B-975D-4A5A-9A0C-8816EB303362}" srcOrd="0" destOrd="0" presId="urn:microsoft.com/office/officeart/2005/8/layout/hierarchy4"/>
    <dgm:cxn modelId="{2EEEA61D-A43F-4463-B420-B9F8DCC7F7E4}" srcId="{597A1185-ADDD-44B9-A7F2-CD9347E092E5}" destId="{BC9503A9-2284-454D-8C5E-CC81FFCAB0AB}" srcOrd="0" destOrd="0" parTransId="{99EF42C6-3672-4519-B5FD-15B460D0CF9D}" sibTransId="{4C8842DF-5DBA-42E5-9227-B650ADBA12A6}"/>
    <dgm:cxn modelId="{DB250B45-944B-4573-AC06-0CA57D91733E}" type="presOf" srcId="{5AAC2B75-0EF8-4F41-A577-81AC0E400D1B}" destId="{A43155B9-757C-43DD-AF45-1D3BCEA95C69}" srcOrd="0" destOrd="0" presId="urn:microsoft.com/office/officeart/2005/8/layout/hierarchy4"/>
    <dgm:cxn modelId="{6BBFAF39-A876-4423-BF59-F9C21D523385}" type="presOf" srcId="{BC9503A9-2284-454D-8C5E-CC81FFCAB0AB}" destId="{3B519EE5-F643-4128-923C-CFCA92460EBD}" srcOrd="0" destOrd="0" presId="urn:microsoft.com/office/officeart/2005/8/layout/hierarchy4"/>
    <dgm:cxn modelId="{8A2E1838-BE76-483C-B4E9-5810CE2A7FF1}" srcId="{5AAC2B75-0EF8-4F41-A577-81AC0E400D1B}" destId="{597A1185-ADDD-44B9-A7F2-CD9347E092E5}" srcOrd="0" destOrd="0" parTransId="{9258A38E-55F6-411E-9AB1-EF32BB427F27}" sibTransId="{9CD13A89-59B1-4464-8561-A9E00BC9329B}"/>
    <dgm:cxn modelId="{5F0FAD49-D98C-42F3-B6E7-F4CECEFD00EE}" type="presOf" srcId="{954CFB74-1DA8-4857-9628-143C8B4B3032}" destId="{4B90F110-7603-48A1-8217-50E52F673890}" srcOrd="0" destOrd="0" presId="urn:microsoft.com/office/officeart/2005/8/layout/hierarchy4"/>
    <dgm:cxn modelId="{5A65E71E-838D-41F7-B88E-B591CE3F1F67}" type="presParOf" srcId="{4E74F458-E050-46C7-8B14-46906F3BC0C2}" destId="{30D28645-D90E-4FF3-B6D7-6AB86F37EEC5}" srcOrd="0" destOrd="0" presId="urn:microsoft.com/office/officeart/2005/8/layout/hierarchy4"/>
    <dgm:cxn modelId="{05BCC716-F6C9-4BE5-9798-38C8DE6A1EF3}" type="presParOf" srcId="{30D28645-D90E-4FF3-B6D7-6AB86F37EEC5}" destId="{A43155B9-757C-43DD-AF45-1D3BCEA95C69}" srcOrd="0" destOrd="0" presId="urn:microsoft.com/office/officeart/2005/8/layout/hierarchy4"/>
    <dgm:cxn modelId="{6C3BB0D6-4233-4A04-9912-241DE4BD7FAA}" type="presParOf" srcId="{30D28645-D90E-4FF3-B6D7-6AB86F37EEC5}" destId="{87498FAD-3FFC-443C-868E-08CA23C5FA92}" srcOrd="1" destOrd="0" presId="urn:microsoft.com/office/officeart/2005/8/layout/hierarchy4"/>
    <dgm:cxn modelId="{78249EA9-7B4C-4896-B99E-84DA078686A3}" type="presParOf" srcId="{30D28645-D90E-4FF3-B6D7-6AB86F37EEC5}" destId="{14ABC0A5-4ED9-4246-ACAA-8E269642994F}" srcOrd="2" destOrd="0" presId="urn:microsoft.com/office/officeart/2005/8/layout/hierarchy4"/>
    <dgm:cxn modelId="{5021F2B7-5732-4D86-89E7-35A9214644CB}" type="presParOf" srcId="{14ABC0A5-4ED9-4246-ACAA-8E269642994F}" destId="{16846186-8C15-4748-ACD5-1DFD03C39AC0}" srcOrd="0" destOrd="0" presId="urn:microsoft.com/office/officeart/2005/8/layout/hierarchy4"/>
    <dgm:cxn modelId="{6061085A-1075-4880-BA6D-79EB4C97CC4D}" type="presParOf" srcId="{16846186-8C15-4748-ACD5-1DFD03C39AC0}" destId="{2189DE3D-40AA-4CC0-841E-C415325AC143}" srcOrd="0" destOrd="0" presId="urn:microsoft.com/office/officeart/2005/8/layout/hierarchy4"/>
    <dgm:cxn modelId="{E8FD56BF-5404-4867-B6AE-A52F9AF4EC96}" type="presParOf" srcId="{16846186-8C15-4748-ACD5-1DFD03C39AC0}" destId="{256CBBC9-8A36-4CF5-BB87-70814ABA6E00}" srcOrd="1" destOrd="0" presId="urn:microsoft.com/office/officeart/2005/8/layout/hierarchy4"/>
    <dgm:cxn modelId="{0F68B80D-A1FD-44B0-A767-0CC5DE8AD2D3}" type="presParOf" srcId="{16846186-8C15-4748-ACD5-1DFD03C39AC0}" destId="{6C883320-0E80-47CA-88E3-8379D16D5DD0}" srcOrd="2" destOrd="0" presId="urn:microsoft.com/office/officeart/2005/8/layout/hierarchy4"/>
    <dgm:cxn modelId="{171AAD41-85C6-4A45-908D-1DEB726CCB9F}" type="presParOf" srcId="{6C883320-0E80-47CA-88E3-8379D16D5DD0}" destId="{F1EFEEE8-543B-4C1D-95A4-ACABE3656F44}" srcOrd="0" destOrd="0" presId="urn:microsoft.com/office/officeart/2005/8/layout/hierarchy4"/>
    <dgm:cxn modelId="{5DCA98C5-015B-43CA-94D5-03AC38FC9983}" type="presParOf" srcId="{F1EFEEE8-543B-4C1D-95A4-ACABE3656F44}" destId="{3B519EE5-F643-4128-923C-CFCA92460EBD}" srcOrd="0" destOrd="0" presId="urn:microsoft.com/office/officeart/2005/8/layout/hierarchy4"/>
    <dgm:cxn modelId="{91FE9338-CCCF-417C-A61F-86F64899B5FA}" type="presParOf" srcId="{F1EFEEE8-543B-4C1D-95A4-ACABE3656F44}" destId="{3AA54AAC-D3F9-48FA-A31A-BC58C3585D7B}" srcOrd="1" destOrd="0" presId="urn:microsoft.com/office/officeart/2005/8/layout/hierarchy4"/>
    <dgm:cxn modelId="{56DB0C45-252E-4907-B114-5D6F162A1A45}" type="presParOf" srcId="{6C883320-0E80-47CA-88E3-8379D16D5DD0}" destId="{EEA98EC1-1B65-4505-AAD5-1AA66187C7A8}" srcOrd="1" destOrd="0" presId="urn:microsoft.com/office/officeart/2005/8/layout/hierarchy4"/>
    <dgm:cxn modelId="{1E07D8EE-8A6D-47C9-BB20-34DCD5672B78}" type="presParOf" srcId="{6C883320-0E80-47CA-88E3-8379D16D5DD0}" destId="{37B72893-B75A-41EE-B378-B63806F56B3C}" srcOrd="2" destOrd="0" presId="urn:microsoft.com/office/officeart/2005/8/layout/hierarchy4"/>
    <dgm:cxn modelId="{5FF62B67-FC7A-412F-AE9D-CC716F0652C0}" type="presParOf" srcId="{37B72893-B75A-41EE-B378-B63806F56B3C}" destId="{56517F8B-975D-4A5A-9A0C-8816EB303362}" srcOrd="0" destOrd="0" presId="urn:microsoft.com/office/officeart/2005/8/layout/hierarchy4"/>
    <dgm:cxn modelId="{3676742F-324C-4664-B72D-DC4F6149E96E}" type="presParOf" srcId="{37B72893-B75A-41EE-B378-B63806F56B3C}" destId="{086E1CF2-B35E-4785-9D16-4CFDB64A98F7}" srcOrd="1" destOrd="0" presId="urn:microsoft.com/office/officeart/2005/8/layout/hierarchy4"/>
    <dgm:cxn modelId="{8143E717-50FA-4BBF-AADB-2A6342C56D9D}" type="presParOf" srcId="{6C883320-0E80-47CA-88E3-8379D16D5DD0}" destId="{2B564821-D53A-4E46-BE84-328AB066692D}" srcOrd="3" destOrd="0" presId="urn:microsoft.com/office/officeart/2005/8/layout/hierarchy4"/>
    <dgm:cxn modelId="{3834C247-0E2C-425D-98D2-B8B52B74F965}" type="presParOf" srcId="{6C883320-0E80-47CA-88E3-8379D16D5DD0}" destId="{C20E6894-BA83-4C9D-AB2F-D0CF875AF0BB}" srcOrd="4" destOrd="0" presId="urn:microsoft.com/office/officeart/2005/8/layout/hierarchy4"/>
    <dgm:cxn modelId="{AA6A1027-837D-451B-BC66-EF68D6C60C77}" type="presParOf" srcId="{C20E6894-BA83-4C9D-AB2F-D0CF875AF0BB}" destId="{4B90F110-7603-48A1-8217-50E52F673890}" srcOrd="0" destOrd="0" presId="urn:microsoft.com/office/officeart/2005/8/layout/hierarchy4"/>
    <dgm:cxn modelId="{FBBBA34B-9AFD-434D-9505-D75B8C4EF0D3}" type="presParOf" srcId="{C20E6894-BA83-4C9D-AB2F-D0CF875AF0BB}" destId="{68F0D638-72F3-4D93-BCBB-92ECC55E9A0A}" srcOrd="1" destOrd="0" presId="urn:microsoft.com/office/officeart/2005/8/layout/hierarchy4"/>
    <dgm:cxn modelId="{34F51C45-B8C1-4014-B53B-39F3B4F43585}" type="presParOf" srcId="{14ABC0A5-4ED9-4246-ACAA-8E269642994F}" destId="{C56CBBCB-B834-4D8B-9D9F-FF5FEB65E59B}" srcOrd="1" destOrd="0" presId="urn:microsoft.com/office/officeart/2005/8/layout/hierarchy4"/>
    <dgm:cxn modelId="{DD9149F0-FDC2-4BAD-BE40-F53CBD737078}" type="presParOf" srcId="{14ABC0A5-4ED9-4246-ACAA-8E269642994F}" destId="{87E761DD-090A-4326-9D87-E11F7D7F4E09}" srcOrd="2" destOrd="0" presId="urn:microsoft.com/office/officeart/2005/8/layout/hierarchy4"/>
    <dgm:cxn modelId="{D1BCDEC0-FF2F-4025-9419-3444B4EA492D}" type="presParOf" srcId="{87E761DD-090A-4326-9D87-E11F7D7F4E09}" destId="{37A6C66E-C1D7-48C6-95CE-D074F051A1A6}" srcOrd="0" destOrd="0" presId="urn:microsoft.com/office/officeart/2005/8/layout/hierarchy4"/>
    <dgm:cxn modelId="{72E615A9-31EF-4233-A997-D69F743E835A}" type="presParOf" srcId="{87E761DD-090A-4326-9D87-E11F7D7F4E09}" destId="{0014C439-0BE9-4AC3-8EFE-3CA14DF4AECC}" srcOrd="1" destOrd="0" presId="urn:microsoft.com/office/officeart/2005/8/layout/hierarchy4"/>
    <dgm:cxn modelId="{0047D053-8B1F-44C0-877C-8C2E89A1D0DD}" type="presParOf" srcId="{87E761DD-090A-4326-9D87-E11F7D7F4E09}" destId="{E22FA51F-3094-4024-86D3-8A2CE5D6F670}" srcOrd="2" destOrd="0" presId="urn:microsoft.com/office/officeart/2005/8/layout/hierarchy4"/>
    <dgm:cxn modelId="{09F50E86-8B5C-4201-A217-F1CC4091EACA}" type="presParOf" srcId="{E22FA51F-3094-4024-86D3-8A2CE5D6F670}" destId="{FAD7F463-98CB-439A-BE95-07D174DB5477}" srcOrd="0" destOrd="0" presId="urn:microsoft.com/office/officeart/2005/8/layout/hierarchy4"/>
    <dgm:cxn modelId="{B49F6902-BAD0-429E-9DAB-6270C05DF61C}" type="presParOf" srcId="{FAD7F463-98CB-439A-BE95-07D174DB5477}" destId="{95728CD6-B2E2-42B9-BCCB-BC0E7376BDD4}" srcOrd="0" destOrd="0" presId="urn:microsoft.com/office/officeart/2005/8/layout/hierarchy4"/>
    <dgm:cxn modelId="{5F5A89A3-ACF6-4A4C-A2C5-5505B7769B68}" type="presParOf" srcId="{FAD7F463-98CB-439A-BE95-07D174DB5477}" destId="{D388A846-D2B5-40EF-8FF3-C7F3FF05E537}" srcOrd="1" destOrd="0" presId="urn:microsoft.com/office/officeart/2005/8/layout/hierarchy4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11/6/2008</a:t>
            </a:fld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kumimoji="0" lang="en-US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11/6/2008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11/6/2008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11/6/2008</a:t>
            </a:fld>
            <a:endParaRPr lang="en-US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11/6/2008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11/6/2008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11/6/2008</a:t>
            </a:fld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11/6/2008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11/6/2008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11/6/2008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kumimoji="0"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11/6/2008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kumimoji="0" lang="en-US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 algn="l" eaLnBrk="1" latinLnBrk="0" hangingPunct="1"/>
            <a:fld id="{74CBEAF9-9E58-4CC8-A6FF-6DD8A58DEEA4}" type="datetimeFigureOut">
              <a:rPr lang="en-US" smtClean="0"/>
              <a:pPr algn="l" eaLnBrk="1" latinLnBrk="0" hangingPunct="1"/>
              <a:t>11/6/2008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 algn="r" eaLnBrk="1" latinLnBrk="0" hangingPunct="1"/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wipe dir="r"/>
  </p:transition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geo-tour.net/Interesting/population.htm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4857760"/>
            <a:ext cx="3929058" cy="1714488"/>
          </a:xfrm>
        </p:spPr>
        <p:txBody>
          <a:bodyPr/>
          <a:lstStyle/>
          <a:p>
            <a:r>
              <a:rPr lang="ru-RU" dirty="0" err="1" smtClean="0"/>
              <a:t>Передельская</a:t>
            </a:r>
            <a:r>
              <a:rPr lang="ru-RU" dirty="0" smtClean="0"/>
              <a:t> Т.В. </a:t>
            </a:r>
          </a:p>
          <a:p>
            <a:r>
              <a:rPr lang="ru-RU" dirty="0" smtClean="0"/>
              <a:t>учитель географии МОУ СОШ № 5 </a:t>
            </a:r>
            <a:r>
              <a:rPr lang="ru-RU" dirty="0" err="1" smtClean="0"/>
              <a:t>им.Г.И.Щедрина</a:t>
            </a:r>
            <a:r>
              <a:rPr lang="ru-RU" dirty="0" smtClean="0"/>
              <a:t> г. Туапсе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Численность и воспроизводство населения </a:t>
            </a: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www.expert.ru/images/online/02/07-senio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643446"/>
            <a:ext cx="2571750" cy="1933576"/>
          </a:xfrm>
          <a:prstGeom prst="rect">
            <a:avLst/>
          </a:prstGeom>
          <a:noFill/>
        </p:spPr>
      </p:pic>
      <p:sp>
        <p:nvSpPr>
          <p:cNvPr id="32771" name="Rectangle 3"/>
          <p:cNvSpPr>
            <a:spLocks noChangeArrowheads="1"/>
          </p:cNvSpPr>
          <p:nvPr/>
        </p:nvSpPr>
        <p:spPr bwMode="auto">
          <a:xfrm flipH="1">
            <a:off x="3286116" y="4572008"/>
            <a:ext cx="5357851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За предстоящие полвека число людей в мире в возрасте старше 60 лет почти утроится и достигнет примерно двух миллиардов в 2050 году</a:t>
            </a:r>
          </a:p>
        </p:txBody>
      </p:sp>
      <p:pic>
        <p:nvPicPr>
          <p:cNvPr id="32772" name="Picture 4" descr="http://www.expert.ru/i/spacer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228600"/>
            <a:ext cx="1905000" cy="9525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58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Демографическая политика </a:t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42844" y="642918"/>
          <a:ext cx="9001156" cy="3786214"/>
        </p:xfrm>
        <a:graphic>
          <a:graphicData uri="http://schemas.openxmlformats.org/drawingml/2006/table">
            <a:tbl>
              <a:tblPr/>
              <a:tblGrid>
                <a:gridCol w="4109445"/>
                <a:gridCol w="4891711"/>
              </a:tblGrid>
              <a:tr h="7572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 странах 1 типа воспроизводства</a:t>
                      </a:r>
                      <a:endParaRPr lang="ru-RU" sz="20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 странах 2  типа воспроизводства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89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1. Единовременные ссуды молодоженам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2. Пособия при рождении каждого ребенка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3. Ежемесячные пособия для детей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4. Оплачиваемые отпуска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1. Национальная программа планирования семьи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2. Повышение возраста вступления в брак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3.Добровольная стерилизация населения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32"/>
            <a:ext cx="6286512" cy="3254650"/>
          </a:xfrm>
          <a:prstGeom prst="rect">
            <a:avLst/>
          </a:prstGeom>
          <a:noFill/>
          <a:ln w="28575">
            <a:solidFill>
              <a:schemeClr val="accent3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71472" y="214290"/>
            <a:ext cx="57150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Модель демографического перехода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357950" y="357167"/>
            <a:ext cx="271464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1 этап </a:t>
            </a:r>
            <a:r>
              <a:rPr lang="ru-RU" sz="2000" dirty="0" smtClean="0"/>
              <a:t>-одинаково высокие коэффициенты рождаемости и смертности  -  незначительный рост численности населения. Подобное соотношение демографических показателей сохранилось лишь у племен охотников и собирателей в зоне влажных тропических лесов.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4429132"/>
            <a:ext cx="571504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2 этап</a:t>
            </a:r>
            <a:r>
              <a:rPr lang="ru-RU" sz="2000" i="1" dirty="0" smtClean="0"/>
              <a:t>- </a:t>
            </a:r>
            <a:r>
              <a:rPr lang="ru-RU" sz="2000" dirty="0" smtClean="0"/>
              <a:t>снижение коэффициента смертности при высоком коэффициенте рождаемости. Продолжительность жизни растет, высокие темпы роста численности населения. Прирост населения столь велик- «демографический взрыв».</a:t>
            </a:r>
            <a:endParaRPr lang="ru-RU" sz="20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32"/>
            <a:ext cx="6286512" cy="3254650"/>
          </a:xfrm>
          <a:prstGeom prst="rect">
            <a:avLst/>
          </a:prstGeom>
          <a:noFill/>
          <a:ln w="28575">
            <a:solidFill>
              <a:schemeClr val="accent3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71472" y="214290"/>
            <a:ext cx="57150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Модель демографического перехода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357950" y="428604"/>
            <a:ext cx="250033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3 этап </a:t>
            </a:r>
            <a:r>
              <a:rPr lang="ru-RU" sz="2000" i="1" dirty="0" smtClean="0"/>
              <a:t>-</a:t>
            </a:r>
            <a:r>
              <a:rPr lang="ru-RU" sz="2000" dirty="0" smtClean="0"/>
              <a:t>коэффициент смертности стабилизируется на низком уровне, несколько снижается коэффициент рождаемости, рост населения продолжается</a:t>
            </a:r>
            <a:endParaRPr lang="ru-RU" sz="2000" dirty="0"/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500034" y="4500570"/>
            <a:ext cx="821537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 этап</a:t>
            </a:r>
            <a:r>
              <a:rPr kumimoji="0" lang="ru-RU" sz="2000" b="1" i="1" u="none" strike="noStrike" cap="none" normalizeH="0" dirty="0" smtClean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снижается и стабилизируется как смертность, так и рождаемость, а следовательно, и численность населения. В некоторых странах происходит даже сокращение численности населения: коэффициент смертности превышает коэффициент рождаемости.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07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Литература</a:t>
            </a:r>
            <a:endParaRPr lang="ru-RU" dirty="0"/>
          </a:p>
        </p:txBody>
      </p:sp>
      <p:sp>
        <p:nvSpPr>
          <p:cNvPr id="4" name="Вертикальный свиток 3"/>
          <p:cNvSpPr/>
          <p:nvPr/>
        </p:nvSpPr>
        <p:spPr>
          <a:xfrm>
            <a:off x="928662" y="1500174"/>
            <a:ext cx="7643866" cy="5143536"/>
          </a:xfrm>
          <a:prstGeom prst="verticalScroll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А. Наумов, В. Холина. Население и хозяйство мира. Рабочая тетрадь для 10-11 классов. - М.: «Открытый мир», 1997</a:t>
            </a:r>
          </a:p>
          <a:p>
            <a:pPr marL="342900" indent="-342900" algn="ctr"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Атлас. Экономическая и социальная география мира. 10 класс. – М.: «Картография», 2000</a:t>
            </a:r>
          </a:p>
          <a:p>
            <a:pPr marL="342900" indent="-342900" algn="ctr">
              <a:buAutoNum type="arabicPeriod"/>
            </a:pPr>
            <a:r>
              <a:rPr lang="en-US" dirty="0" smtClean="0">
                <a:solidFill>
                  <a:schemeClr val="tx1"/>
                </a:solidFill>
                <a:hlinkClick r:id="rId2"/>
              </a:rPr>
              <a:t>http://geo-tour.net/Interesting/population.htm</a:t>
            </a:r>
            <a:endParaRPr lang="ru-RU" dirty="0" smtClean="0">
              <a:solidFill>
                <a:schemeClr val="tx1"/>
              </a:solidFill>
            </a:endParaRPr>
          </a:p>
          <a:p>
            <a:pPr marL="342900" indent="-342900" algn="ctr">
              <a:buAutoNum type="arabicPeriod"/>
            </a:pPr>
            <a:r>
              <a:rPr lang="en-US" dirty="0" err="1" smtClean="0">
                <a:solidFill>
                  <a:schemeClr val="tx1"/>
                </a:solidFill>
              </a:rPr>
              <a:t>javascript:ComeIn</a:t>
            </a:r>
            <a:r>
              <a:rPr lang="en-US" dirty="0" smtClean="0">
                <a:solidFill>
                  <a:schemeClr val="tx1"/>
                </a:solidFill>
              </a:rPr>
              <a:t>()</a:t>
            </a:r>
            <a:endParaRPr lang="ru-RU" dirty="0" smtClean="0">
              <a:solidFill>
                <a:schemeClr val="tx1"/>
              </a:solidFill>
            </a:endParaRPr>
          </a:p>
          <a:p>
            <a:pPr marL="342900" indent="-342900" algn="ctr"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Географический атлас мира. – М.: «</a:t>
            </a:r>
            <a:r>
              <a:rPr lang="ru-RU" dirty="0" err="1" smtClean="0">
                <a:solidFill>
                  <a:schemeClr val="tx1"/>
                </a:solidFill>
              </a:rPr>
              <a:t>Росмэн</a:t>
            </a:r>
            <a:r>
              <a:rPr lang="ru-RU" dirty="0" smtClean="0">
                <a:solidFill>
                  <a:schemeClr val="tx1"/>
                </a:solidFill>
              </a:rPr>
              <a:t>», 1998</a:t>
            </a:r>
          </a:p>
          <a:p>
            <a:pPr marL="342900" indent="-342900" algn="ctr">
              <a:buAutoNum type="arabicPeriod"/>
            </a:pPr>
            <a:r>
              <a:rPr lang="ru-RU" dirty="0" err="1" smtClean="0">
                <a:solidFill>
                  <a:schemeClr val="tx1"/>
                </a:solidFill>
              </a:rPr>
              <a:t>Е.А.Жижина</a:t>
            </a:r>
            <a:r>
              <a:rPr lang="ru-RU" dirty="0" smtClean="0">
                <a:solidFill>
                  <a:schemeClr val="tx1"/>
                </a:solidFill>
              </a:rPr>
              <a:t>, Н.А.Никитина. Поурочные разработки по географии 10 класс. – М.: «</a:t>
            </a:r>
            <a:r>
              <a:rPr lang="ru-RU" dirty="0" err="1" smtClean="0">
                <a:solidFill>
                  <a:schemeClr val="tx1"/>
                </a:solidFill>
              </a:rPr>
              <a:t>Вако</a:t>
            </a:r>
            <a:r>
              <a:rPr lang="ru-RU" dirty="0" smtClean="0">
                <a:solidFill>
                  <a:schemeClr val="tx1"/>
                </a:solidFill>
              </a:rPr>
              <a:t>», </a:t>
            </a:r>
            <a:r>
              <a:rPr lang="ru-RU" dirty="0" smtClean="0">
                <a:solidFill>
                  <a:schemeClr val="tx1"/>
                </a:solidFill>
              </a:rPr>
              <a:t>2006</a:t>
            </a:r>
          </a:p>
          <a:p>
            <a:pPr marL="342900" indent="-342900" algn="ctr"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В.П. </a:t>
            </a:r>
            <a:r>
              <a:rPr lang="ru-RU" dirty="0" err="1" smtClean="0">
                <a:solidFill>
                  <a:schemeClr val="tx1"/>
                </a:solidFill>
              </a:rPr>
              <a:t>Максаковский</a:t>
            </a:r>
            <a:r>
              <a:rPr lang="ru-RU" dirty="0" smtClean="0">
                <a:solidFill>
                  <a:schemeClr val="tx1"/>
                </a:solidFill>
              </a:rPr>
              <a:t>. Экономическая и социальная география мира. Учебник для 10 класса. – М.: «Просвещение», 2007</a:t>
            </a:r>
            <a:endParaRPr lang="ru-RU" dirty="0" smtClean="0">
              <a:solidFill>
                <a:schemeClr val="tx1"/>
              </a:solidFill>
            </a:endParaRPr>
          </a:p>
          <a:p>
            <a:pPr marL="342900" indent="-342900" algn="ctr">
              <a:buAutoNum type="arabicPeriod"/>
            </a:pP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214290"/>
            <a:ext cx="8786874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Население мира достигло 6, 525 млрд. человек (2006).</a:t>
            </a:r>
            <a:r>
              <a:rPr lang="ru-RU" sz="2400" dirty="0" smtClean="0"/>
              <a:t> 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Крупнейшие по численности</a:t>
            </a:r>
            <a:r>
              <a:rPr lang="ru-RU" sz="2400" dirty="0" smtClean="0"/>
              <a:t> народонаселения стран </a:t>
            </a:r>
          </a:p>
          <a:p>
            <a:r>
              <a:rPr lang="ru-RU" sz="2400" dirty="0" smtClean="0"/>
              <a:t>(2006, млн. человек):</a:t>
            </a:r>
          </a:p>
          <a:p>
            <a:r>
              <a:rPr lang="ru-RU" sz="2400" dirty="0" smtClean="0"/>
              <a:t> 1. Китай 1 млрд. 313,97 млн.</a:t>
            </a:r>
          </a:p>
          <a:p>
            <a:r>
              <a:rPr lang="ru-RU" sz="2400" dirty="0" smtClean="0"/>
              <a:t> 2 .Индия 1 млрд. 95 млн. </a:t>
            </a:r>
          </a:p>
          <a:p>
            <a:r>
              <a:rPr lang="ru-RU" sz="2400" dirty="0" smtClean="0"/>
              <a:t>3. США 298,444 млн. </a:t>
            </a:r>
          </a:p>
          <a:p>
            <a:r>
              <a:rPr lang="ru-RU" sz="2400" dirty="0" smtClean="0"/>
              <a:t>4. Индонезия 245,452 млн.</a:t>
            </a:r>
          </a:p>
          <a:p>
            <a:r>
              <a:rPr lang="ru-RU" sz="2400" dirty="0" smtClean="0"/>
              <a:t> 5. Бразилия 188,078 млн. </a:t>
            </a:r>
          </a:p>
          <a:p>
            <a:r>
              <a:rPr lang="ru-RU" sz="2400" dirty="0" smtClean="0"/>
              <a:t>6. Пакистан 165,803 млн.</a:t>
            </a:r>
          </a:p>
          <a:p>
            <a:r>
              <a:rPr lang="ru-RU" sz="2400" dirty="0" smtClean="0"/>
              <a:t>7. Россия 142,9 млн. </a:t>
            </a:r>
          </a:p>
          <a:p>
            <a:r>
              <a:rPr lang="ru-RU" sz="2400" dirty="0" smtClean="0"/>
              <a:t>8. Япония 127,464 млн.</a:t>
            </a:r>
          </a:p>
          <a:p>
            <a:r>
              <a:rPr lang="ru-RU" sz="2400" dirty="0" smtClean="0"/>
              <a:t>  В начале 2000-х гг.. народонаселение мира ежегодно увеличивалось в среднем на 1, </a:t>
            </a:r>
            <a:r>
              <a:rPr lang="ru-RU" sz="2400" dirty="0" smtClean="0"/>
              <a:t>2 %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5786454"/>
            <a:ext cx="8072494" cy="78581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Рассмотреть в учебнике  рис.10 и таблицу 2  - блок 4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584"/>
          </a:xfrm>
        </p:spPr>
        <p:txBody>
          <a:bodyPr/>
          <a:lstStyle/>
          <a:p>
            <a:r>
              <a:rPr lang="ru-RU" dirty="0" smtClean="0"/>
              <a:t>Демографические   показатели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14414" y="1285860"/>
            <a:ext cx="414340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rgbClr val="C00000"/>
                </a:solidFill>
              </a:rPr>
              <a:t>Коэффициент рождаемости </a:t>
            </a:r>
            <a:r>
              <a:rPr lang="ru-RU" sz="2000" dirty="0" smtClean="0"/>
              <a:t>— отношение общего числа родившихся в стране за год к численности всего населения 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2714620"/>
            <a:ext cx="42862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rgbClr val="C00000"/>
                </a:solidFill>
              </a:rPr>
              <a:t>Коэффициент смертности </a:t>
            </a:r>
            <a:r>
              <a:rPr lang="ru-RU" sz="2000" dirty="0" smtClean="0"/>
              <a:t>— отношение общего числа умерших в стране за год к численности населения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500826" y="1714488"/>
            <a:ext cx="221457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Измеряются  в промилле</a:t>
            </a:r>
            <a:r>
              <a:rPr lang="ru-RU" sz="2000" i="1" dirty="0" smtClean="0"/>
              <a:t>, </a:t>
            </a:r>
            <a:r>
              <a:rPr lang="ru-RU" sz="2000" dirty="0" smtClean="0"/>
              <a:t>то есть по отношению к 1000 жителей.</a:t>
            </a:r>
            <a:endParaRPr lang="ru-RU" sz="2000" dirty="0"/>
          </a:p>
        </p:txBody>
      </p:sp>
      <p:sp>
        <p:nvSpPr>
          <p:cNvPr id="6" name="Правая фигурная скобка 5"/>
          <p:cNvSpPr/>
          <p:nvPr/>
        </p:nvSpPr>
        <p:spPr>
          <a:xfrm>
            <a:off x="5857884" y="1500174"/>
            <a:ext cx="357190" cy="1857388"/>
          </a:xfrm>
          <a:prstGeom prst="rightBrace">
            <a:avLst/>
          </a:prstGeom>
          <a:ln>
            <a:solidFill>
              <a:srgbClr val="00206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Левая фигурная скобка 6"/>
          <p:cNvSpPr/>
          <p:nvPr/>
        </p:nvSpPr>
        <p:spPr>
          <a:xfrm>
            <a:off x="642910" y="1500174"/>
            <a:ext cx="428628" cy="2357454"/>
          </a:xfrm>
          <a:prstGeom prst="leftBrace">
            <a:avLst/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0" name="Минус 9"/>
          <p:cNvSpPr/>
          <p:nvPr/>
        </p:nvSpPr>
        <p:spPr>
          <a:xfrm>
            <a:off x="214282" y="2643182"/>
            <a:ext cx="285752" cy="45719"/>
          </a:xfrm>
          <a:prstGeom prst="mathMinus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" name="Равно 12"/>
          <p:cNvSpPr/>
          <p:nvPr/>
        </p:nvSpPr>
        <p:spPr>
          <a:xfrm>
            <a:off x="214282" y="4357694"/>
            <a:ext cx="357190" cy="45719"/>
          </a:xfrm>
          <a:prstGeom prst="mathEqual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Равно 13"/>
          <p:cNvSpPr/>
          <p:nvPr/>
        </p:nvSpPr>
        <p:spPr>
          <a:xfrm>
            <a:off x="214282" y="4500570"/>
            <a:ext cx="357190" cy="45719"/>
          </a:xfrm>
          <a:prstGeom prst="mathEqual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000100" y="4214818"/>
            <a:ext cx="54292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</a:rPr>
              <a:t>Естественный  прирост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0" y="4929198"/>
            <a:ext cx="90011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</a:rPr>
              <a:t>Воспроизводство  (естественное движение )</a:t>
            </a:r>
            <a:r>
              <a:rPr lang="ru-RU" sz="2400" dirty="0" smtClean="0"/>
              <a:t>населения – совокупность процессов рождаемости, смертности и естественного прироста, которые обеспечивают беспрерывное возобновление и смену людских поколений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7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770" decel="100000"/>
                                        <p:tgtEl>
                                          <p:spTgt spid="1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3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5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 animBg="1"/>
      <p:bldP spid="7" grpId="0" animBg="1"/>
      <p:bldP spid="10" grpId="0" animBg="1"/>
      <p:bldP spid="13" grpId="0" animBg="1"/>
      <p:bldP spid="14" grpId="0" animBg="1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0"/>
            <a:ext cx="9072594" cy="5715016"/>
          </a:xfrm>
          <a:prstGeom prst="rect">
            <a:avLst/>
          </a:prstGeom>
          <a:noFill/>
          <a:ln w="38100">
            <a:solidFill>
              <a:schemeClr val="accent3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2050" name="AutoShape 2"/>
          <p:cNvSpPr>
            <a:spLocks noChangeArrowheads="1"/>
          </p:cNvSpPr>
          <p:nvPr/>
        </p:nvSpPr>
        <p:spPr bwMode="auto">
          <a:xfrm>
            <a:off x="0" y="5857892"/>
            <a:ext cx="8929718" cy="742950"/>
          </a:xfrm>
          <a:prstGeom prst="flowChartAlternateProcess">
            <a:avLst/>
          </a:prstGeom>
          <a:solidFill>
            <a:srgbClr val="FDE9D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</a:rPr>
              <a:t>Какие страны резко выделяются по коэффициенту рождаемости?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2051" name="AutoShape 3"/>
          <p:cNvSpPr>
            <a:spLocks noChangeArrowheads="1"/>
          </p:cNvSpPr>
          <p:nvPr/>
        </p:nvSpPr>
        <p:spPr bwMode="auto">
          <a:xfrm>
            <a:off x="0" y="5857892"/>
            <a:ext cx="8929718" cy="742950"/>
          </a:xfrm>
          <a:prstGeom prst="flowChartAlternateProcess">
            <a:avLst/>
          </a:prstGeom>
          <a:solidFill>
            <a:srgbClr val="FDE9D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</a:rPr>
              <a:t>В чем причины высокой рождаемости в этих странах?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071802" y="2357430"/>
            <a:ext cx="1143008" cy="928694"/>
          </a:xfrm>
          <a:prstGeom prst="ellipse">
            <a:avLst/>
          </a:prstGeom>
          <a:noFill/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4000496" y="3071810"/>
            <a:ext cx="1214446" cy="1143008"/>
          </a:xfrm>
          <a:prstGeom prst="ellipse">
            <a:avLst/>
          </a:prstGeom>
          <a:noFill/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357818" y="1928802"/>
            <a:ext cx="428628" cy="357190"/>
          </a:xfrm>
          <a:prstGeom prst="ellipse">
            <a:avLst/>
          </a:prstGeom>
          <a:noFill/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4929190" y="2428868"/>
            <a:ext cx="785818" cy="571504"/>
          </a:xfrm>
          <a:prstGeom prst="ellipse">
            <a:avLst/>
          </a:prstGeom>
          <a:noFill/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nimBg="1"/>
      <p:bldP spid="2050" grpId="1" animBg="1"/>
      <p:bldP spid="2051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42852"/>
            <a:ext cx="8572560" cy="5786478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1027" name="AutoShape 3"/>
          <p:cNvSpPr>
            <a:spLocks noChangeArrowheads="1"/>
          </p:cNvSpPr>
          <p:nvPr/>
        </p:nvSpPr>
        <p:spPr bwMode="auto">
          <a:xfrm>
            <a:off x="214282" y="6000768"/>
            <a:ext cx="8786874" cy="742950"/>
          </a:xfrm>
          <a:prstGeom prst="flowChartAlternateProcess">
            <a:avLst/>
          </a:prstGeom>
          <a:solidFill>
            <a:srgbClr val="FDE9D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</a:rPr>
              <a:t>Какие причины оказывают  влияние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</a:rPr>
              <a:t>на высокие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</a:rPr>
              <a:t>показатели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</a:rPr>
              <a:t>детской смертности?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9001156" cy="4857759"/>
          </a:xfrm>
          <a:prstGeom prst="rect">
            <a:avLst/>
          </a:prstGeom>
          <a:noFill/>
          <a:ln w="38100">
            <a:solidFill>
              <a:schemeClr val="accent3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14480" y="4786322"/>
          <a:ext cx="5786478" cy="1962912"/>
        </p:xfrm>
        <a:graphic>
          <a:graphicData uri="http://schemas.openxmlformats.org/drawingml/2006/table">
            <a:tbl>
              <a:tblPr/>
              <a:tblGrid>
                <a:gridCol w="3015420"/>
                <a:gridCol w="2771058"/>
              </a:tblGrid>
              <a:tr h="2209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19125" algn="l"/>
                        </a:tabLs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Минимальные показатели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19125" algn="l"/>
                        </a:tabLst>
                      </a:pPr>
                      <a:r>
                        <a:rPr lang="ru-RU" sz="160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Максимальные показатели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4220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19125" algn="l"/>
                        </a:tabLs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Кувейт                -  3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19125" algn="l"/>
                        </a:tabLs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ОАЭ                     -  3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19125" algn="l"/>
                        </a:tabLs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Коста-Рика        -  4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19125" algn="l"/>
                        </a:tabLs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Оман                   -  4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19125" algn="l"/>
                        </a:tabLs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Алжир                -   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19125" algn="l"/>
                        </a:tabLs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Сьерра-Леоне    -  29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19125" algn="l"/>
                        </a:tabLs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Гвинея-Бисау      -  25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19125" algn="l"/>
                        </a:tabLs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Руанда                 -  22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19125" algn="l"/>
                        </a:tabLs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Афганистан        -  21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19125" algn="l"/>
                        </a:tabLs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Гвинея                 -  20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19125" algn="l"/>
                        </a:tabLs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Малайзия           -  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1500166" y="857232"/>
            <a:ext cx="7358114" cy="64294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От каких причин зависит уровень смертности?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4"/>
          <p:cNvSpPr/>
          <p:nvPr/>
        </p:nvSpPr>
        <p:spPr>
          <a:xfrm>
            <a:off x="1570291" y="2696280"/>
            <a:ext cx="6003417" cy="146544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47650" tIns="247650" rIns="247650" bIns="247650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6500" kern="1200"/>
          </a:p>
        </p:txBody>
      </p:sp>
      <p:graphicFrame>
        <p:nvGraphicFramePr>
          <p:cNvPr id="8" name="Схема 7"/>
          <p:cNvGraphicFramePr/>
          <p:nvPr/>
        </p:nvGraphicFramePr>
        <p:xfrm>
          <a:off x="214282" y="285728"/>
          <a:ext cx="8786874" cy="64294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Стрелка вправо 9"/>
          <p:cNvSpPr/>
          <p:nvPr/>
        </p:nvSpPr>
        <p:spPr>
          <a:xfrm>
            <a:off x="4857752" y="2643182"/>
            <a:ext cx="285752" cy="142876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1" name="Стрелка вниз 10"/>
          <p:cNvSpPr/>
          <p:nvPr/>
        </p:nvSpPr>
        <p:spPr>
          <a:xfrm rot="3441391">
            <a:off x="1441223" y="3150223"/>
            <a:ext cx="357190" cy="124312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2714612" y="3357562"/>
            <a:ext cx="357190" cy="7858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 rot="18322060">
            <a:off x="3926835" y="3173396"/>
            <a:ext cx="359607" cy="123154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8001024" y="3643314"/>
            <a:ext cx="357190" cy="5715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214282" y="4143380"/>
            <a:ext cx="1143008" cy="4286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К     </a:t>
            </a:r>
            <a:r>
              <a:rPr lang="ru-RU" sz="2400" dirty="0" smtClean="0">
                <a:solidFill>
                  <a:schemeClr val="bg1"/>
                </a:solidFill>
              </a:rPr>
              <a:t>0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714348" y="4286256"/>
            <a:ext cx="142876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10800000" flipV="1">
            <a:off x="714348" y="4357694"/>
            <a:ext cx="142876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Овал 24"/>
          <p:cNvSpPr/>
          <p:nvPr/>
        </p:nvSpPr>
        <p:spPr>
          <a:xfrm>
            <a:off x="2285984" y="4143380"/>
            <a:ext cx="1214446" cy="4286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 К =  </a:t>
            </a:r>
            <a:r>
              <a:rPr lang="ru-RU" sz="2400" dirty="0" smtClean="0">
                <a:solidFill>
                  <a:schemeClr val="bg1"/>
                </a:solidFill>
              </a:rPr>
              <a:t>0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4500562" y="4071942"/>
            <a:ext cx="1214446" cy="35719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К    </a:t>
            </a:r>
            <a:r>
              <a:rPr lang="ru-RU" sz="2400" dirty="0" smtClean="0">
                <a:solidFill>
                  <a:schemeClr val="bg1"/>
                </a:solidFill>
              </a:rPr>
              <a:t>0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 rot="10800000" flipV="1">
            <a:off x="5000628" y="4214818"/>
            <a:ext cx="142876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5000627" y="4286256"/>
            <a:ext cx="142877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Овал 53"/>
          <p:cNvSpPr/>
          <p:nvPr/>
        </p:nvSpPr>
        <p:spPr>
          <a:xfrm>
            <a:off x="7572396" y="4214818"/>
            <a:ext cx="1214446" cy="4286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К    </a:t>
            </a:r>
            <a:r>
              <a:rPr lang="ru-RU" sz="2400" dirty="0" smtClean="0">
                <a:solidFill>
                  <a:schemeClr val="bg1"/>
                </a:solidFill>
              </a:rPr>
              <a:t>12</a:t>
            </a:r>
            <a:endParaRPr lang="ru-RU" sz="2400" dirty="0">
              <a:solidFill>
                <a:schemeClr val="bg1"/>
              </a:solidFill>
            </a:endParaRPr>
          </a:p>
        </p:txBody>
      </p:sp>
      <p:cxnSp>
        <p:nvCxnSpPr>
          <p:cNvPr id="56" name="Прямая соединительная линия 55"/>
          <p:cNvCxnSpPr/>
          <p:nvPr/>
        </p:nvCxnSpPr>
        <p:spPr>
          <a:xfrm>
            <a:off x="8072462" y="4429132"/>
            <a:ext cx="142876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rot="10800000" flipV="1">
            <a:off x="8072462" y="4500570"/>
            <a:ext cx="142876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17336" y="2390115"/>
          <a:ext cx="6109328" cy="2077770"/>
        </p:xfrm>
        <a:graphic>
          <a:graphicData uri="http://schemas.openxmlformats.org/drawingml/2006/table">
            <a:tbl>
              <a:tblPr/>
              <a:tblGrid>
                <a:gridCol w="6109328"/>
              </a:tblGrid>
              <a:tr h="207777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41964" marR="304196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9001156" cy="5643602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</p:pic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AutoShape 2"/>
          <p:cNvSpPr>
            <a:spLocks noChangeArrowheads="1"/>
          </p:cNvSpPr>
          <p:nvPr/>
        </p:nvSpPr>
        <p:spPr bwMode="auto">
          <a:xfrm>
            <a:off x="214282" y="5857892"/>
            <a:ext cx="8786874" cy="742950"/>
          </a:xfrm>
          <a:prstGeom prst="flowChartAlternateProcess">
            <a:avLst/>
          </a:prstGeom>
          <a:solidFill>
            <a:srgbClr val="FDE9D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</a:rPr>
              <a:t>Определите, 1 или 2 тип воспроизводства населения в обозначенных странах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 flipH="1">
            <a:off x="4286248" y="3357562"/>
            <a:ext cx="285752" cy="285752"/>
          </a:xfrm>
          <a:prstGeom prst="wedgeRoundRectCallou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 flipH="1">
            <a:off x="3643306" y="2285992"/>
            <a:ext cx="285752" cy="285752"/>
          </a:xfrm>
          <a:prstGeom prst="wedgeRoundRectCallou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 flipH="1">
            <a:off x="6286512" y="1857364"/>
            <a:ext cx="285752" cy="285752"/>
          </a:xfrm>
          <a:prstGeom prst="wedgeRoundRectCallou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 flipH="1">
            <a:off x="7643834" y="4429132"/>
            <a:ext cx="285752" cy="285752"/>
          </a:xfrm>
          <a:prstGeom prst="wedgeRoundRectCallou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 flipH="1">
            <a:off x="3714744" y="1214422"/>
            <a:ext cx="285752" cy="285752"/>
          </a:xfrm>
          <a:prstGeom prst="wedgeRoundRectCallou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ая прямоугольная выноска 12"/>
          <p:cNvSpPr/>
          <p:nvPr/>
        </p:nvSpPr>
        <p:spPr>
          <a:xfrm flipH="1">
            <a:off x="1785918" y="3571876"/>
            <a:ext cx="285752" cy="285752"/>
          </a:xfrm>
          <a:prstGeom prst="wedgeRoundRectCallou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ая прямоугольная выноска 13"/>
          <p:cNvSpPr/>
          <p:nvPr/>
        </p:nvSpPr>
        <p:spPr>
          <a:xfrm flipH="1">
            <a:off x="857224" y="1500174"/>
            <a:ext cx="285752" cy="285752"/>
          </a:xfrm>
          <a:prstGeom prst="wedgeRoundRectCallou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ая прямоугольная выноска 14"/>
          <p:cNvSpPr/>
          <p:nvPr/>
        </p:nvSpPr>
        <p:spPr>
          <a:xfrm flipH="1">
            <a:off x="5857884" y="2571744"/>
            <a:ext cx="285752" cy="285752"/>
          </a:xfrm>
          <a:prstGeom prst="wedgeRoundRectCallou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ая прямоугольная выноска 15"/>
          <p:cNvSpPr/>
          <p:nvPr/>
        </p:nvSpPr>
        <p:spPr>
          <a:xfrm flipH="1">
            <a:off x="7429520" y="1643050"/>
            <a:ext cx="285752" cy="285752"/>
          </a:xfrm>
          <a:prstGeom prst="wedgeRoundRectCallou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ая прямоугольная выноска 16"/>
          <p:cNvSpPr/>
          <p:nvPr/>
        </p:nvSpPr>
        <p:spPr>
          <a:xfrm flipH="1">
            <a:off x="4500562" y="1428736"/>
            <a:ext cx="285752" cy="285752"/>
          </a:xfrm>
          <a:prstGeom prst="wedgeRoundRectCallou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Скругленная прямоугольная выноска 17"/>
          <p:cNvSpPr/>
          <p:nvPr/>
        </p:nvSpPr>
        <p:spPr>
          <a:xfrm flipH="1">
            <a:off x="4714876" y="2928934"/>
            <a:ext cx="285752" cy="285752"/>
          </a:xfrm>
          <a:prstGeom prst="wedgeRoundRectCallou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17336" y="2390115"/>
          <a:ext cx="6109328" cy="2077770"/>
        </p:xfrm>
        <a:graphic>
          <a:graphicData uri="http://schemas.openxmlformats.org/drawingml/2006/table">
            <a:tbl>
              <a:tblPr/>
              <a:tblGrid>
                <a:gridCol w="6109328"/>
              </a:tblGrid>
              <a:tr h="207777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41964" marR="304196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9001156" cy="5643602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</p:pic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AutoShape 2"/>
          <p:cNvSpPr>
            <a:spLocks noChangeArrowheads="1"/>
          </p:cNvSpPr>
          <p:nvPr/>
        </p:nvSpPr>
        <p:spPr bwMode="auto">
          <a:xfrm>
            <a:off x="214282" y="5857892"/>
            <a:ext cx="8786874" cy="742950"/>
          </a:xfrm>
          <a:prstGeom prst="flowChartAlternateProcess">
            <a:avLst/>
          </a:prstGeom>
          <a:solidFill>
            <a:srgbClr val="FDE9D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</a:rPr>
              <a:t>Определите, 1 или 2 тип воспроизводства населения в обозначенных странах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 flipH="1">
            <a:off x="4286248" y="3357562"/>
            <a:ext cx="285752" cy="285752"/>
          </a:xfrm>
          <a:prstGeom prst="wedgeRoundRectCallou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2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 flipH="1">
            <a:off x="3643306" y="2285992"/>
            <a:ext cx="285752" cy="285752"/>
          </a:xfrm>
          <a:prstGeom prst="wedgeRoundRectCallou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2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 flipH="1">
            <a:off x="6286512" y="1857364"/>
            <a:ext cx="285752" cy="285752"/>
          </a:xfrm>
          <a:prstGeom prst="wedgeRoundRectCallou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1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 flipH="1">
            <a:off x="7643834" y="4429132"/>
            <a:ext cx="285752" cy="285752"/>
          </a:xfrm>
          <a:prstGeom prst="wedgeRoundRectCallou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1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 flipH="1">
            <a:off x="3714744" y="1214422"/>
            <a:ext cx="285752" cy="285752"/>
          </a:xfrm>
          <a:prstGeom prst="wedgeRoundRectCallou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1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Скругленная прямоугольная выноска 12"/>
          <p:cNvSpPr/>
          <p:nvPr/>
        </p:nvSpPr>
        <p:spPr>
          <a:xfrm flipH="1">
            <a:off x="1785918" y="3571876"/>
            <a:ext cx="285752" cy="285752"/>
          </a:xfrm>
          <a:prstGeom prst="wedgeRoundRectCallou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2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4" name="Скругленная прямоугольная выноска 13"/>
          <p:cNvSpPr/>
          <p:nvPr/>
        </p:nvSpPr>
        <p:spPr>
          <a:xfrm flipH="1">
            <a:off x="857224" y="1500174"/>
            <a:ext cx="285752" cy="285752"/>
          </a:xfrm>
          <a:prstGeom prst="wedgeRoundRectCallou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1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5" name="Скругленная прямоугольная выноска 14"/>
          <p:cNvSpPr/>
          <p:nvPr/>
        </p:nvSpPr>
        <p:spPr>
          <a:xfrm flipH="1">
            <a:off x="5857884" y="2571744"/>
            <a:ext cx="285752" cy="285752"/>
          </a:xfrm>
          <a:prstGeom prst="wedgeRoundRectCallou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2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6" name="Скругленная прямоугольная выноска 15"/>
          <p:cNvSpPr/>
          <p:nvPr/>
        </p:nvSpPr>
        <p:spPr>
          <a:xfrm flipH="1">
            <a:off x="7429520" y="1643050"/>
            <a:ext cx="285752" cy="285752"/>
          </a:xfrm>
          <a:prstGeom prst="wedgeRoundRectCallou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1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7" name="Скругленная прямоугольная выноска 16"/>
          <p:cNvSpPr/>
          <p:nvPr/>
        </p:nvSpPr>
        <p:spPr>
          <a:xfrm flipH="1">
            <a:off x="4500562" y="1428736"/>
            <a:ext cx="285752" cy="285752"/>
          </a:xfrm>
          <a:prstGeom prst="wedgeRoundRectCallou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1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8" name="Скругленная прямоугольная выноска 17"/>
          <p:cNvSpPr/>
          <p:nvPr/>
        </p:nvSpPr>
        <p:spPr>
          <a:xfrm flipH="1">
            <a:off x="4714876" y="2928934"/>
            <a:ext cx="285752" cy="285752"/>
          </a:xfrm>
          <a:prstGeom prst="wedgeRoundRectCallou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2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344</TotalTime>
  <Words>633</Words>
  <Application>Microsoft Office PowerPoint</Application>
  <PresentationFormat>Экран (4:3)</PresentationFormat>
  <Paragraphs>94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Бумажная</vt:lpstr>
      <vt:lpstr>Численность и воспроизводство населения </vt:lpstr>
      <vt:lpstr>Слайд 2</vt:lpstr>
      <vt:lpstr>Демографические   показатели</vt:lpstr>
      <vt:lpstr>Слайд 4</vt:lpstr>
      <vt:lpstr>Слайд 5</vt:lpstr>
      <vt:lpstr>Слайд 6</vt:lpstr>
      <vt:lpstr>Слайд 7</vt:lpstr>
      <vt:lpstr>Слайд 8</vt:lpstr>
      <vt:lpstr>Слайд 9</vt:lpstr>
      <vt:lpstr>Демографическая политика  </vt:lpstr>
      <vt:lpstr>Слайд 11</vt:lpstr>
      <vt:lpstr>Слайд 12</vt:lpstr>
      <vt:lpstr>Литература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Численность и воспроизводство населения </dc:title>
  <dc:creator>Передельская Т.В.</dc:creator>
  <cp:lastModifiedBy>Zver</cp:lastModifiedBy>
  <cp:revision>39</cp:revision>
  <dcterms:created xsi:type="dcterms:W3CDTF">2008-11-03T06:01:58Z</dcterms:created>
  <dcterms:modified xsi:type="dcterms:W3CDTF">2008-11-06T13:43:42Z</dcterms:modified>
</cp:coreProperties>
</file>