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E554B39-9A58-4319-A940-05BA1C63262F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3160AE-BD29-4FC1-8A81-E8A0D1E14735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 dir="in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81000"/>
            <a:ext cx="8715436" cy="169067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организмов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 descr="http://biolog-plus.ru/img/69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2500306"/>
            <a:ext cx="2786081" cy="391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://900igr.net/datai/biologija/Polovoe-razmnozhenie/0004-007-Polovoj-protses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428868"/>
            <a:ext cx="3948113" cy="394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0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202780"/>
            <a:ext cx="2357454" cy="2750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 организмов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Размножение</a:t>
            </a:r>
            <a:r>
              <a:rPr lang="ru-RU" dirty="0" smtClean="0"/>
              <a:t> — свойство живых организмов воспроизводить себе подобных. </a:t>
            </a:r>
            <a:endParaRPr lang="ru-RU" dirty="0" smtClean="0"/>
          </a:p>
          <a:p>
            <a:r>
              <a:rPr lang="ru-RU" dirty="0" smtClean="0"/>
              <a:t>Существуют </a:t>
            </a:r>
            <a:r>
              <a:rPr lang="ru-RU" dirty="0" smtClean="0"/>
              <a:t>два основных </a:t>
            </a:r>
            <a:r>
              <a:rPr lang="ru-RU" b="1" dirty="0" smtClean="0"/>
              <a:t>способа размножения</a:t>
            </a:r>
            <a:r>
              <a:rPr lang="ru-RU" dirty="0" smtClean="0"/>
              <a:t> — бесполое и половое.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Бесполое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11626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Бесполое размножение осуществляется при участии лишь одной родительской особи и происходит без образования гамет. Дочернее поколение у одних видов возникает из одной или группы клеток материнского организма, у других видов — в специализированных органах. Различают следующие </a:t>
            </a:r>
            <a:r>
              <a:rPr lang="ru-RU" b="1" dirty="0" smtClean="0"/>
              <a:t>способы бесполого размножения</a:t>
            </a:r>
            <a:r>
              <a:rPr lang="ru-RU" dirty="0" smtClean="0"/>
              <a:t>: деление, почкование, фрагментация, полиэмбриония, споро­образование, вегетативное размножение.</a:t>
            </a:r>
          </a:p>
          <a:p>
            <a:endParaRPr lang="ru-RU" dirty="0"/>
          </a:p>
        </p:txBody>
      </p:sp>
      <p:pic>
        <p:nvPicPr>
          <p:cNvPr id="1026" name="Рисунок 3" descr="Бесполое размно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14686"/>
            <a:ext cx="6000792" cy="346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4282" y="214291"/>
            <a:ext cx="8715436" cy="40005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Деление</a:t>
            </a:r>
            <a:r>
              <a:rPr lang="ru-RU" dirty="0" smtClean="0"/>
              <a:t> — способ бесполого размножения, характерный для одноклеточных организмов, при котором материнская особь делится на две или большее количество дочерних клеток.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Можно </a:t>
            </a:r>
            <a:r>
              <a:rPr lang="ru-RU" dirty="0" smtClean="0"/>
              <a:t>выделить: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 smtClean="0"/>
              <a:t>) простое бинарное деление (прокариоты),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</a:t>
            </a:r>
            <a:r>
              <a:rPr lang="ru-RU" dirty="0" smtClean="0"/>
              <a:t>) митотическое бинарное деление (простейшие, одноклеточные водоросли),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</a:t>
            </a:r>
            <a:r>
              <a:rPr lang="ru-RU" dirty="0" smtClean="0"/>
              <a:t>) множественное деление, или шизогонию (малярийный плазмодий, трипаносомы).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 </a:t>
            </a:r>
            <a:r>
              <a:rPr lang="ru-RU" dirty="0" smtClean="0"/>
              <a:t>время деления </a:t>
            </a:r>
            <a:r>
              <a:rPr lang="ru-RU" dirty="0" smtClean="0"/>
              <a:t>парамеции </a:t>
            </a:r>
            <a:r>
              <a:rPr lang="ru-RU" dirty="0" smtClean="0"/>
              <a:t>микронуклеус делится митозом, макронуклеус — амитозом.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 </a:t>
            </a:r>
            <a:r>
              <a:rPr lang="ru-RU" dirty="0" smtClean="0"/>
              <a:t>время </a:t>
            </a:r>
            <a:r>
              <a:rPr lang="ru-RU" dirty="0" smtClean="0"/>
              <a:t>шизогонии </a:t>
            </a:r>
            <a:r>
              <a:rPr lang="ru-RU" dirty="0" smtClean="0"/>
              <a:t>сперва многократно митозом делится ядро, затем каждое из дочерних ядер окружается цитоплазмой, и формируются несколько самостоятельных организмов.</a:t>
            </a:r>
          </a:p>
          <a:p>
            <a:endParaRPr lang="ru-RU" dirty="0"/>
          </a:p>
        </p:txBody>
      </p:sp>
      <p:pic>
        <p:nvPicPr>
          <p:cNvPr id="2052" name="Picture 4" descr="http://900igr.net/datai/biologija/Polovoe-i-bespoloe-razmnozhenie/0006-002-Delenie-klet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929066"/>
            <a:ext cx="3238500" cy="2400301"/>
          </a:xfrm>
          <a:prstGeom prst="rect">
            <a:avLst/>
          </a:prstGeom>
          <a:noFill/>
        </p:spPr>
      </p:pic>
      <p:pic>
        <p:nvPicPr>
          <p:cNvPr id="2054" name="Picture 6" descr="http://900igr.net/datai/biologija/Polovoe-i-bespoloe-razmnozhenie/0006-005-Delenie-kletk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000504"/>
            <a:ext cx="5177240" cy="227828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85720" y="214291"/>
            <a:ext cx="8643998" cy="3286147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Почкование</a:t>
            </a:r>
            <a:r>
              <a:rPr lang="ru-RU" dirty="0" smtClean="0"/>
              <a:t> — способ бесполого размножения, при котором новые особи образуются в виде выростов на теле родительской </a:t>
            </a:r>
            <a:r>
              <a:rPr lang="ru-RU" dirty="0" smtClean="0"/>
              <a:t>особи. </a:t>
            </a:r>
            <a:r>
              <a:rPr lang="ru-RU" dirty="0" smtClean="0"/>
              <a:t>Дочерние особи могут отделяться от материнской и переходить к самостоятельному образу жизни (гидра, дрожжи), могут остаться прикрепленными к ней, образуя в этом случае колонии (коралловые полипы).</a:t>
            </a:r>
          </a:p>
          <a:p>
            <a:r>
              <a:rPr lang="ru-RU" b="1" dirty="0" smtClean="0"/>
              <a:t>Фрагментация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r>
              <a:rPr lang="ru-RU" dirty="0" smtClean="0"/>
              <a:t>— способ бесполого размножения, при котором новые особи образуются из фрагментов (частей), на которые распадается материнская особь (кольчатые черви, морские звезды, спирогира, элодея). В основе фрагментации лежит способность организмов к регенерации.</a:t>
            </a:r>
          </a:p>
          <a:p>
            <a:r>
              <a:rPr lang="ru-RU" b="1" dirty="0" smtClean="0"/>
              <a:t>Полиэмбриония</a:t>
            </a:r>
            <a:r>
              <a:rPr lang="ru-RU" dirty="0" smtClean="0"/>
              <a:t> — способ бесполого размножения, при котором новые особи образуются из фрагментов (частей), на которые распадается эмбрион (монозиготные близнецы).</a:t>
            </a:r>
          </a:p>
          <a:p>
            <a:endParaRPr lang="ru-RU" dirty="0"/>
          </a:p>
        </p:txBody>
      </p:sp>
      <p:pic>
        <p:nvPicPr>
          <p:cNvPr id="17410" name="Picture 2" descr="http://www.entomologa.ru/images/1/3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857496"/>
            <a:ext cx="3981247" cy="3500462"/>
          </a:xfrm>
          <a:prstGeom prst="rect">
            <a:avLst/>
          </a:prstGeom>
          <a:noFill/>
        </p:spPr>
      </p:pic>
      <p:pic>
        <p:nvPicPr>
          <p:cNvPr id="17414" name="Picture 6" descr="http://filogenez.cv.ua/pic-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786058"/>
            <a:ext cx="2205122" cy="357781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201688"/>
            <a:ext cx="87154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Вегетативное размножение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— способ бесполого размножения, при котором новые особи образуются или из частей вегетативного тела материнской особи, или из особых структур (корневище, клубень и др.), специально предназначенных для этой формы размножения. Вегетативное размножение характерно для многих групп растений, используется в садоводстве, огородничестве, селекции растений (искусственное вегетативное размножение).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285992"/>
          <a:ext cx="8715435" cy="4429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5"/>
                <a:gridCol w="2905145"/>
                <a:gridCol w="2905145"/>
              </a:tblGrid>
              <a:tr h="520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Вегетативный орган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n-lt"/>
                          <a:ea typeface="Times New Roman"/>
                          <a:cs typeface="Times New Roman"/>
                        </a:rPr>
                        <a:t>Способ вегетативного размножения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n-lt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750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Корень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Корневые черенки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Шиповник, малина, осина, ива, одуванчик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Корневые отпрыски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Вишня, слива, осот, бодяк, сирень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Надземные части побегов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Деление кустов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Флокс, маргаритка, примула, ревень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Стеблевые черенки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Виноград, смородина, крыжовник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Отводки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Крыжовник, виноград, черемуха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Подземные части побегов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Корневище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Спаржа, бамбук, ирис, ландыш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Клубень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Картофель, седмичник, топинамбур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Луковица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Лук, чеснок, тюльпан, гиацинт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Клубнелуковица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Гладиолус, крокус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5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Лист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Times New Roman"/>
                          <a:cs typeface="Times New Roman"/>
                        </a:rPr>
                        <a:t>Листовые черенки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Times New Roman"/>
                          <a:cs typeface="Times New Roman"/>
                        </a:rPr>
                        <a:t>Бегония, глоксиния, колеус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14282" y="285728"/>
            <a:ext cx="8643998" cy="581344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Спорообразование</a:t>
            </a:r>
            <a:r>
              <a:rPr lang="ru-RU" dirty="0" smtClean="0"/>
              <a:t> </a:t>
            </a:r>
            <a:r>
              <a:rPr lang="ru-RU" dirty="0" smtClean="0"/>
              <a:t>— размножение посредством спор.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Споры</a:t>
            </a:r>
            <a:r>
              <a:rPr lang="ru-RU" dirty="0" smtClean="0"/>
              <a:t> </a:t>
            </a:r>
            <a:r>
              <a:rPr lang="ru-RU" dirty="0" smtClean="0"/>
              <a:t>— специализированные клетки, у большинства видов образуются в особых органах — спорангиях. У высших растений образованию спор предшествует мейоз.</a:t>
            </a:r>
          </a:p>
          <a:p>
            <a:r>
              <a:rPr lang="ru-RU" b="1" dirty="0" smtClean="0"/>
              <a:t>Клонирование</a:t>
            </a:r>
            <a:r>
              <a:rPr lang="ru-RU" dirty="0" smtClean="0"/>
              <a:t> — комплекс методов, используемых человеком для получения генетически идентичных копий клеток или особей. 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Клон</a:t>
            </a:r>
            <a:r>
              <a:rPr lang="ru-RU" dirty="0" smtClean="0"/>
              <a:t> </a:t>
            </a:r>
            <a:r>
              <a:rPr lang="ru-RU" dirty="0" smtClean="0"/>
              <a:t>— совокупность клеток или особей, произошедших от общего предка путем бесполого размножения. В основе получения клона лежит митоз (у бактерий — простое деление).</a:t>
            </a:r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Половое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6143668" cy="483091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Половое размножение осуществляется при участии двух родительских особей (мужской и женской), у которых в особых органах образуются специализированные клетки — </a:t>
            </a:r>
            <a:r>
              <a:rPr lang="ru-RU" b="1" dirty="0" smtClean="0"/>
              <a:t>гаметы</a:t>
            </a:r>
            <a:r>
              <a:rPr lang="ru-RU" dirty="0" smtClean="0"/>
              <a:t>. Процесс формирования гамет называется гаметогенезом, основным этапом гаметогенеза является мейоз. Дочернее поколение развивается из </a:t>
            </a:r>
            <a:r>
              <a:rPr lang="ru-RU" b="1" dirty="0" smtClean="0"/>
              <a:t>зиготы</a:t>
            </a:r>
            <a:r>
              <a:rPr lang="ru-RU" dirty="0" smtClean="0"/>
              <a:t> — клетки, образовавшейся в результате слияния мужской и женской гамет. Процесс слияния мужской и женской гамет называется </a:t>
            </a:r>
            <a:r>
              <a:rPr lang="ru-RU" b="1" dirty="0" smtClean="0"/>
              <a:t>оплодотворением</a:t>
            </a:r>
            <a:r>
              <a:rPr lang="ru-RU" dirty="0" smtClean="0"/>
              <a:t>. Обязательным следствием полового размножения является перекомбинация генетического материала у дочернего поколения.</a:t>
            </a:r>
          </a:p>
          <a:p>
            <a:endParaRPr lang="ru-RU" dirty="0"/>
          </a:p>
        </p:txBody>
      </p:sp>
      <p:pic>
        <p:nvPicPr>
          <p:cNvPr id="19458" name="Рисунок 15" descr="Половое размно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785926"/>
            <a:ext cx="260287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600"/>
            <a:ext cx="8715436" cy="7589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полового размножения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16662"/>
          </a:xfrm>
        </p:spPr>
        <p:txBody>
          <a:bodyPr>
            <a:normAutofit fontScale="62500" lnSpcReduction="20000"/>
          </a:bodyPr>
          <a:lstStyle/>
          <a:p>
            <a:pPr marL="180975" indent="-180975"/>
            <a:r>
              <a:rPr lang="ru-RU" b="1" dirty="0" smtClean="0"/>
              <a:t>Изогамия</a:t>
            </a:r>
            <a:r>
              <a:rPr lang="ru-RU" dirty="0" smtClean="0"/>
              <a:t> </a:t>
            </a:r>
            <a:r>
              <a:rPr lang="ru-RU" dirty="0" smtClean="0"/>
              <a:t>— форма полового размножения, при которой гаметы (условно женские и условно мужские) являются подвижными и имеют одинаковые морфологию и размеры.</a:t>
            </a:r>
          </a:p>
          <a:p>
            <a:pPr marL="180975" indent="-180975"/>
            <a:r>
              <a:rPr lang="ru-RU" b="1" dirty="0" smtClean="0"/>
              <a:t>Гетерогамия</a:t>
            </a:r>
            <a:r>
              <a:rPr lang="ru-RU" dirty="0" smtClean="0"/>
              <a:t> </a:t>
            </a:r>
            <a:r>
              <a:rPr lang="ru-RU" dirty="0" smtClean="0"/>
              <a:t>— форма полового размножения, при которой женские и мужские гаметы являются подвижными, но женские — крупнее мужских и менее подвижны.</a:t>
            </a:r>
          </a:p>
          <a:p>
            <a:pPr marL="180975" indent="-180975"/>
            <a:r>
              <a:rPr lang="ru-RU" b="1" dirty="0" err="1" smtClean="0"/>
              <a:t>Овогамия</a:t>
            </a:r>
            <a:r>
              <a:rPr lang="ru-RU" dirty="0" smtClean="0"/>
              <a:t> </a:t>
            </a:r>
            <a:r>
              <a:rPr lang="ru-RU" dirty="0" smtClean="0"/>
              <a:t>— форма полового размножения, при которой женские гаметы неподвижные и более крупные, чем мужские гаметы. В этом случае женские гаметы называются </a:t>
            </a:r>
            <a:r>
              <a:rPr lang="ru-RU" b="1" dirty="0" smtClean="0"/>
              <a:t>яйцеклетками</a:t>
            </a:r>
            <a:r>
              <a:rPr lang="ru-RU" dirty="0" smtClean="0"/>
              <a:t>, мужские гаметы, если имеют жгутики, — </a:t>
            </a:r>
            <a:r>
              <a:rPr lang="ru-RU" b="1" dirty="0" smtClean="0"/>
              <a:t>сперматозоидами</a:t>
            </a:r>
            <a:r>
              <a:rPr lang="ru-RU" dirty="0" smtClean="0"/>
              <a:t>, если не имеют, — </a:t>
            </a:r>
            <a:r>
              <a:rPr lang="ru-RU" b="1" dirty="0" smtClean="0"/>
              <a:t>спермиями</a:t>
            </a:r>
            <a:r>
              <a:rPr lang="ru-RU" dirty="0" smtClean="0"/>
              <a:t>.</a:t>
            </a:r>
          </a:p>
          <a:p>
            <a:pPr marL="180975" indent="-180975"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dirty="0" err="1" smtClean="0"/>
              <a:t>Овогамия</a:t>
            </a:r>
            <a:r>
              <a:rPr lang="ru-RU" dirty="0" smtClean="0"/>
              <a:t> </a:t>
            </a:r>
            <a:r>
              <a:rPr lang="ru-RU" dirty="0" smtClean="0"/>
              <a:t>характерна для большинства видов животных и растений. Изогамия и гетерогамия встречаются у некоторых примитивных организмов (водоросли). Кроме вышеперечисленных, у некоторых водорослей и грибов имеются формы размножения, при которых половые клетки не образуются: </a:t>
            </a:r>
            <a:r>
              <a:rPr lang="ru-RU" dirty="0" err="1" smtClean="0"/>
              <a:t>хологамия</a:t>
            </a:r>
            <a:r>
              <a:rPr lang="ru-RU" dirty="0" smtClean="0"/>
              <a:t> и конъюгация. При </a:t>
            </a:r>
            <a:r>
              <a:rPr lang="ru-RU" b="1" dirty="0" err="1" smtClean="0"/>
              <a:t>хологамии</a:t>
            </a:r>
            <a:r>
              <a:rPr lang="ru-RU" dirty="0" smtClean="0"/>
              <a:t> происходит слияние друг с другом одноклеточных гаплоидных организмов, которые в данном случае выступают в роли гамет. Образовавшаяся диплоидная зигота затем делится мейозом с образованием четырех гаплоидных организмов. При </a:t>
            </a:r>
            <a:r>
              <a:rPr lang="ru-RU" b="1" dirty="0" smtClean="0"/>
              <a:t>конъюгации</a:t>
            </a:r>
            <a:r>
              <a:rPr lang="ru-RU" dirty="0" smtClean="0"/>
              <a:t> </a:t>
            </a:r>
            <a:r>
              <a:rPr lang="ru-RU" dirty="0" smtClean="0"/>
              <a:t>происходит слияние содержимого отдельных гаплоидных клеток нитевидных талломов. По специально образующимся каналам содержимое одной клетки перетекает в другую, образуется диплоидная зигота, которая обычно после периода покоя также делится мейозом.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Lucky Tie">
      <a:dk1>
        <a:sysClr val="windowText" lastClr="000000"/>
      </a:dk1>
      <a:lt1>
        <a:sysClr val="window" lastClr="FFFFFF"/>
      </a:lt1>
      <a:dk2>
        <a:srgbClr val="C80000"/>
      </a:dk2>
      <a:lt2>
        <a:srgbClr val="FFECEC"/>
      </a:lt2>
      <a:accent1>
        <a:srgbClr val="C93131"/>
      </a:accent1>
      <a:accent2>
        <a:srgbClr val="F58C5D"/>
      </a:accent2>
      <a:accent3>
        <a:srgbClr val="EABC33"/>
      </a:accent3>
      <a:accent4>
        <a:srgbClr val="698F9B"/>
      </a:accent4>
      <a:accent5>
        <a:srgbClr val="825397"/>
      </a:accent5>
      <a:accent6>
        <a:srgbClr val="814359"/>
      </a:accent6>
      <a:hlink>
        <a:srgbClr val="03AEC5"/>
      </a:hlink>
      <a:folHlink>
        <a:srgbClr val="8D9B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</TotalTime>
  <Words>799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Размножение организмов</vt:lpstr>
      <vt:lpstr>Размножение организмов</vt:lpstr>
      <vt:lpstr>Бесполое размножение</vt:lpstr>
      <vt:lpstr>Слайд 4</vt:lpstr>
      <vt:lpstr>Слайд 5</vt:lpstr>
      <vt:lpstr>Слайд 6</vt:lpstr>
      <vt:lpstr>Слайд 7</vt:lpstr>
      <vt:lpstr>Половое размножение</vt:lpstr>
      <vt:lpstr>Формы полового размножения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Размножение организмов</dc:title>
  <dc:creator>Дмитрий Каленюк</dc:creator>
  <cp:lastModifiedBy>Дмитрий Каленюк</cp:lastModifiedBy>
  <cp:revision>3</cp:revision>
  <dcterms:created xsi:type="dcterms:W3CDTF">2013-01-07T09:29:06Z</dcterms:created>
  <dcterms:modified xsi:type="dcterms:W3CDTF">2013-01-07T09:57:04Z</dcterms:modified>
</cp:coreProperties>
</file>