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6B1B1A5A-E9EF-4DEC-B698-15B8951B8E77}" type="datetimeFigureOut">
              <a:rPr lang="ru-RU" smtClean="0"/>
              <a:t>07.01.2013</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2020F8D5-3044-416B-A8DD-4A81599AD1AE}" type="slidenum">
              <a:rPr lang="ru-RU" smtClean="0"/>
              <a:t>‹#›</a:t>
            </a:fld>
            <a:endParaRPr lang="ru-RU"/>
          </a:p>
        </p:txBody>
      </p:sp>
    </p:spTree>
  </p:cSld>
  <p:clrMapOvr>
    <a:masterClrMapping/>
  </p:clrMapOvr>
  <p:transition>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B1B1A5A-E9EF-4DEC-B698-15B8951B8E77}" type="datetimeFigureOut">
              <a:rPr lang="ru-RU" smtClean="0"/>
              <a:t>07.01.2013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20F8D5-3044-416B-A8DD-4A81599AD1AE}" type="slidenum">
              <a:rPr lang="ru-RU" smtClean="0"/>
              <a:t>‹#›</a:t>
            </a:fld>
            <a:endParaRPr lang="ru-RU"/>
          </a:p>
        </p:txBody>
      </p:sp>
    </p:spTree>
  </p:cSld>
  <p:clrMapOvr>
    <a:masterClrMapping/>
  </p:clrMapOvr>
  <p:transition>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B1B1A5A-E9EF-4DEC-B698-15B8951B8E77}" type="datetimeFigureOut">
              <a:rPr lang="ru-RU" smtClean="0"/>
              <a:t>07.01.2013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20F8D5-3044-416B-A8DD-4A81599AD1AE}" type="slidenum">
              <a:rPr lang="ru-RU" smtClean="0"/>
              <a:t>‹#›</a:t>
            </a:fld>
            <a:endParaRPr lang="ru-RU"/>
          </a:p>
        </p:txBody>
      </p:sp>
    </p:spTree>
  </p:cSld>
  <p:clrMapOvr>
    <a:masterClrMapping/>
  </p:clrMapOvr>
  <p:transition>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B1B1A5A-E9EF-4DEC-B698-15B8951B8E77}" type="datetimeFigureOut">
              <a:rPr lang="ru-RU" smtClean="0"/>
              <a:t>07.01.2013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20F8D5-3044-416B-A8DD-4A81599AD1AE}" type="slidenum">
              <a:rPr lang="ru-RU" smtClean="0"/>
              <a:t>‹#›</a:t>
            </a:fld>
            <a:endParaRPr lang="ru-RU"/>
          </a:p>
        </p:txBody>
      </p:sp>
    </p:spTree>
  </p:cSld>
  <p:clrMapOvr>
    <a:masterClrMapping/>
  </p:clrMapOvr>
  <p:transition>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B1B1A5A-E9EF-4DEC-B698-15B8951B8E77}" type="datetimeFigureOut">
              <a:rPr lang="ru-RU" smtClean="0"/>
              <a:t>07.01.2013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20F8D5-3044-416B-A8DD-4A81599AD1AE}" type="slidenum">
              <a:rPr lang="ru-RU" smtClean="0"/>
              <a:t>‹#›</a:t>
            </a:fld>
            <a:endParaRPr lang="ru-RU"/>
          </a:p>
        </p:txBody>
      </p:sp>
    </p:spTree>
  </p:cSld>
  <p:clrMapOvr>
    <a:masterClrMapping/>
  </p:clrMapOvr>
  <p:transition>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B1B1A5A-E9EF-4DEC-B698-15B8951B8E77}" type="datetimeFigureOut">
              <a:rPr lang="ru-RU" smtClean="0"/>
              <a:t>07.01.2013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20F8D5-3044-416B-A8DD-4A81599AD1AE}" type="slidenum">
              <a:rPr lang="ru-RU" smtClean="0"/>
              <a:t>‹#›</a:t>
            </a:fld>
            <a:endParaRPr lang="ru-RU"/>
          </a:p>
        </p:txBody>
      </p:sp>
    </p:spTree>
  </p:cSld>
  <p:clrMapOvr>
    <a:masterClrMapping/>
  </p:clrMapOvr>
  <p:transition>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6B1B1A5A-E9EF-4DEC-B698-15B8951B8E77}" type="datetimeFigureOut">
              <a:rPr lang="ru-RU" smtClean="0"/>
              <a:t>07.01.2013</a:t>
            </a:fld>
            <a:endParaRPr lang="ru-RU"/>
          </a:p>
        </p:txBody>
      </p:sp>
      <p:sp>
        <p:nvSpPr>
          <p:cNvPr id="27" name="Номер слайда 26"/>
          <p:cNvSpPr>
            <a:spLocks noGrp="1"/>
          </p:cNvSpPr>
          <p:nvPr>
            <p:ph type="sldNum" sz="quarter" idx="11"/>
          </p:nvPr>
        </p:nvSpPr>
        <p:spPr/>
        <p:txBody>
          <a:bodyPr rtlCol="0"/>
          <a:lstStyle/>
          <a:p>
            <a:fld id="{2020F8D5-3044-416B-A8DD-4A81599AD1AE}" type="slidenum">
              <a:rPr lang="ru-RU" smtClean="0"/>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transition>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6B1B1A5A-E9EF-4DEC-B698-15B8951B8E77}" type="datetimeFigureOut">
              <a:rPr lang="ru-RU" smtClean="0"/>
              <a:t>07.01.2013</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2020F8D5-3044-416B-A8DD-4A81599AD1AE}" type="slidenum">
              <a:rPr lang="ru-RU" smtClean="0"/>
              <a:t>‹#›</a:t>
            </a:fld>
            <a:endParaRPr lang="ru-RU"/>
          </a:p>
        </p:txBody>
      </p:sp>
    </p:spTree>
  </p:cSld>
  <p:clrMapOvr>
    <a:masterClrMapping/>
  </p:clrMapOvr>
  <p:transition>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B1B1A5A-E9EF-4DEC-B698-15B8951B8E77}" type="datetimeFigureOut">
              <a:rPr lang="ru-RU" smtClean="0"/>
              <a:t>07.01.2013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020F8D5-3044-416B-A8DD-4A81599AD1AE}" type="slidenum">
              <a:rPr lang="ru-RU" smtClean="0"/>
              <a:t>‹#›</a:t>
            </a:fld>
            <a:endParaRPr lang="ru-RU"/>
          </a:p>
        </p:txBody>
      </p:sp>
    </p:spTree>
  </p:cSld>
  <p:clrMapOvr>
    <a:masterClrMapping/>
  </p:clrMapOvr>
  <p:transition>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B1B1A5A-E9EF-4DEC-B698-15B8951B8E77}" type="datetimeFigureOut">
              <a:rPr lang="ru-RU" smtClean="0"/>
              <a:t>07.01.2013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20F8D5-3044-416B-A8DD-4A81599AD1AE}" type="slidenum">
              <a:rPr lang="ru-RU" smtClean="0"/>
              <a:t>‹#›</a:t>
            </a:fld>
            <a:endParaRPr lang="ru-RU"/>
          </a:p>
        </p:txBody>
      </p:sp>
    </p:spTree>
  </p:cSld>
  <p:clrMapOvr>
    <a:masterClrMapping/>
  </p:clrMapOvr>
  <p:transition>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B1B1A5A-E9EF-4DEC-B698-15B8951B8E77}" type="datetimeFigureOut">
              <a:rPr lang="ru-RU" smtClean="0"/>
              <a:t>07.01.2013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20F8D5-3044-416B-A8DD-4A81599AD1AE}" type="slidenum">
              <a:rPr lang="ru-RU" smtClean="0"/>
              <a:t>‹#›</a:t>
            </a:fld>
            <a:endParaRPr lang="ru-RU"/>
          </a:p>
        </p:txBody>
      </p:sp>
    </p:spTree>
  </p:cSld>
  <p:clrMapOvr>
    <a:masterClrMapping/>
  </p:clrMapOvr>
  <p:transition>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B1B1A5A-E9EF-4DEC-B698-15B8951B8E77}" type="datetimeFigureOut">
              <a:rPr lang="ru-RU" smtClean="0"/>
              <a:t>07.01.2013</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2020F8D5-3044-416B-A8DD-4A81599AD1AE}"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pull dir="r"/>
  </p:transition>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dirty="0"/>
              <a:t>Анализаторы.  Органы  чувств.</a:t>
            </a:r>
            <a:r>
              <a:rPr lang="ru-RU" dirty="0"/>
              <a:t/>
            </a:r>
            <a:br>
              <a:rPr lang="ru-RU" dirty="0"/>
            </a:br>
            <a:r>
              <a:rPr lang="ru-RU" dirty="0"/>
              <a:t> </a:t>
            </a:r>
          </a:p>
        </p:txBody>
      </p:sp>
      <p:pic>
        <p:nvPicPr>
          <p:cNvPr id="4" name="Picture 4" descr="http://900igr.net/datai/biologija/Biologija-Analizatory/0018-015-Analizatory.jpg"/>
          <p:cNvPicPr>
            <a:picLocks noChangeAspect="1" noChangeArrowheads="1"/>
          </p:cNvPicPr>
          <p:nvPr/>
        </p:nvPicPr>
        <p:blipFill>
          <a:blip r:embed="rId2" cstate="print"/>
          <a:srcRect/>
          <a:stretch>
            <a:fillRect/>
          </a:stretch>
        </p:blipFill>
        <p:spPr bwMode="auto">
          <a:xfrm>
            <a:off x="0" y="3857628"/>
            <a:ext cx="4000496" cy="2963330"/>
          </a:xfrm>
          <a:prstGeom prst="rect">
            <a:avLst/>
          </a:prstGeom>
          <a:ln>
            <a:noFill/>
          </a:ln>
          <a:effectLst>
            <a:softEdge rad="112500"/>
          </a:effectLst>
        </p:spPr>
      </p:pic>
      <p:pic>
        <p:nvPicPr>
          <p:cNvPr id="18433" name="Picture 1" descr="C:\Users\Администратор\AppData\Local\Microsoft\Windows\Temporary Internet Files\Content.IE5\EFCHTCFD\MC900196372[1].wmf"/>
          <p:cNvPicPr>
            <a:picLocks noChangeAspect="1" noChangeArrowheads="1"/>
          </p:cNvPicPr>
          <p:nvPr/>
        </p:nvPicPr>
        <p:blipFill>
          <a:blip r:embed="rId3" cstate="print"/>
          <a:srcRect/>
          <a:stretch>
            <a:fillRect/>
          </a:stretch>
        </p:blipFill>
        <p:spPr bwMode="auto">
          <a:xfrm>
            <a:off x="6600796" y="357166"/>
            <a:ext cx="2052187" cy="1928826"/>
          </a:xfrm>
          <a:prstGeom prst="rect">
            <a:avLst/>
          </a:prstGeom>
          <a:ln>
            <a:noFill/>
          </a:ln>
          <a:effectLst>
            <a:outerShdw blurRad="190500" algn="tl" rotWithShape="0">
              <a:srgbClr val="000000">
                <a:alpha val="70000"/>
              </a:srgbClr>
            </a:outerShdw>
          </a:effectLst>
        </p:spPr>
      </p:pic>
      <p:pic>
        <p:nvPicPr>
          <p:cNvPr id="18434" name="Picture 2" descr="C:\Users\Администратор\AppData\Local\Microsoft\Windows\Temporary Internet Files\Content.IE5\JZ2Z39Q3\MC900286858[1].wmf"/>
          <p:cNvPicPr>
            <a:picLocks noChangeAspect="1" noChangeArrowheads="1"/>
          </p:cNvPicPr>
          <p:nvPr/>
        </p:nvPicPr>
        <p:blipFill>
          <a:blip r:embed="rId4" cstate="print"/>
          <a:srcRect/>
          <a:stretch>
            <a:fillRect/>
          </a:stretch>
        </p:blipFill>
        <p:spPr bwMode="auto">
          <a:xfrm>
            <a:off x="214282" y="285728"/>
            <a:ext cx="2154725" cy="1886139"/>
          </a:xfrm>
          <a:prstGeom prst="rect">
            <a:avLst/>
          </a:prstGeom>
          <a:ln>
            <a:noFill/>
          </a:ln>
          <a:effectLst>
            <a:outerShdw blurRad="190500" algn="tl" rotWithShape="0">
              <a:srgbClr val="000000">
                <a:alpha val="70000"/>
              </a:srgbClr>
            </a:outerShdw>
          </a:effectLst>
        </p:spPr>
      </p:pic>
    </p:spTree>
  </p:cSld>
  <p:clrMapOvr>
    <a:masterClrMapping/>
  </p:clrMapOvr>
  <p:transition>
    <p:pull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642918"/>
            <a:ext cx="8229600" cy="1066800"/>
          </a:xfrm>
        </p:spPr>
        <p:txBody>
          <a:bodyPr/>
          <a:lstStyle/>
          <a:p>
            <a:pPr algn="ctr"/>
            <a:r>
              <a:rPr lang="ru-RU" b="1" dirty="0" smtClean="0">
                <a:effectLst>
                  <a:outerShdw blurRad="38100" dist="38100" dir="2700000" algn="tl">
                    <a:srgbClr val="000000">
                      <a:alpha val="43137"/>
                    </a:srgbClr>
                  </a:outerShdw>
                </a:effectLst>
              </a:rPr>
              <a:t>Свойства  рецепторов</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714488"/>
            <a:ext cx="8472518" cy="4860048"/>
          </a:xfrm>
        </p:spPr>
        <p:txBody>
          <a:bodyPr>
            <a:normAutofit fontScale="92500"/>
          </a:bodyPr>
          <a:lstStyle/>
          <a:p>
            <a:pPr>
              <a:buClr>
                <a:schemeClr val="accent2">
                  <a:lumMod val="75000"/>
                </a:schemeClr>
              </a:buClr>
            </a:pPr>
            <a:r>
              <a:rPr lang="ru-RU" dirty="0" smtClean="0"/>
              <a:t>Рецепторы  отличаются  высокой  возбудимостью  по  отношению  к  специфическим  для  них  раздражителям.  Избирательная  чувствительность  к  адекватным  раздражителям  является  важнейшим  свойством  рецептора.  Так  для  возбуждения  одной  рецепторной  клетки  сетчатки  глаза  достаточно  одного  кванта  света.</a:t>
            </a:r>
          </a:p>
          <a:p>
            <a:pPr>
              <a:buClr>
                <a:schemeClr val="accent2">
                  <a:lumMod val="75000"/>
                </a:schemeClr>
              </a:buClr>
            </a:pPr>
            <a:r>
              <a:rPr lang="ru-RU" dirty="0" smtClean="0"/>
              <a:t>Рецепторы  способны  приспосабливаться  к  силе  раздражителя.  Это  свойство  называют  адаптацией.  При  этом  происходит  снижение  или  повышение  чувствительности  рецепторов.</a:t>
            </a:r>
          </a:p>
          <a:p>
            <a:endParaRPr lang="ru-RU" dirty="0"/>
          </a:p>
        </p:txBody>
      </p:sp>
    </p:spTree>
  </p:cSld>
  <p:clrMapOvr>
    <a:masterClrMapping/>
  </p:clrMapOvr>
  <p:transition>
    <p:pull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642918"/>
            <a:ext cx="8858312" cy="1066800"/>
          </a:xfrm>
        </p:spPr>
        <p:txBody>
          <a:bodyPr>
            <a:noAutofit/>
          </a:bodyPr>
          <a:lstStyle/>
          <a:p>
            <a:pPr algn="ctr"/>
            <a:r>
              <a:rPr lang="ru-RU" sz="4800" b="1" dirty="0" smtClean="0">
                <a:effectLst>
                  <a:outerShdw blurRad="38100" dist="38100" dir="2700000" algn="tl">
                    <a:srgbClr val="000000">
                      <a:alpha val="43137"/>
                    </a:srgbClr>
                  </a:outerShdw>
                </a:effectLst>
              </a:rPr>
              <a:t>Орган  зрения.  </a:t>
            </a:r>
            <a:r>
              <a:rPr lang="ru-RU" sz="4800" b="1" dirty="0" smtClean="0">
                <a:effectLst>
                  <a:outerShdw blurRad="38100" dist="38100" dir="2700000" algn="tl">
                    <a:srgbClr val="000000">
                      <a:alpha val="43137"/>
                    </a:srgbClr>
                  </a:outerShdw>
                </a:effectLst>
              </a:rPr>
              <a:t/>
            </a:r>
            <a:br>
              <a:rPr lang="ru-RU" sz="4800" b="1" dirty="0" smtClean="0">
                <a:effectLst>
                  <a:outerShdw blurRad="38100" dist="38100" dir="2700000" algn="tl">
                    <a:srgbClr val="000000">
                      <a:alpha val="43137"/>
                    </a:srgbClr>
                  </a:outerShdw>
                </a:effectLst>
              </a:rPr>
            </a:br>
            <a:r>
              <a:rPr lang="ru-RU" sz="4800" b="1" dirty="0" smtClean="0">
                <a:effectLst>
                  <a:outerShdw blurRad="38100" dist="38100" dir="2700000" algn="tl">
                    <a:srgbClr val="000000">
                      <a:alpha val="43137"/>
                    </a:srgbClr>
                  </a:outerShdw>
                </a:effectLst>
              </a:rPr>
              <a:t>Зрительный  анализатор.</a:t>
            </a:r>
            <a:endParaRPr lang="ru-RU" sz="4800"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2249424"/>
            <a:ext cx="8472518" cy="4325112"/>
          </a:xfrm>
        </p:spPr>
        <p:txBody>
          <a:bodyPr>
            <a:normAutofit fontScale="85000" lnSpcReduction="20000"/>
          </a:bodyPr>
          <a:lstStyle/>
          <a:p>
            <a:pPr>
              <a:buClr>
                <a:schemeClr val="accent2">
                  <a:lumMod val="75000"/>
                </a:schemeClr>
              </a:buClr>
            </a:pPr>
            <a:r>
              <a:rPr lang="ru-RU" dirty="0" smtClean="0"/>
              <a:t>Зрительная  сенсорная  система  вместе  со  слуховой  играют  особую  роль  в  познавательной  деятельности  человека.   Через  зрительный  анализатор  человек  получает  до  90 %  информации  об  окружающем  мире.   С деятельностью  зрительного  анализатора  связаны  следующие  функции:</a:t>
            </a:r>
            <a:endParaRPr lang="ru-RU" sz="3200" dirty="0" smtClean="0"/>
          </a:p>
          <a:p>
            <a:pPr lvl="1">
              <a:buClr>
                <a:schemeClr val="accent2">
                  <a:lumMod val="75000"/>
                </a:schemeClr>
              </a:buClr>
            </a:pPr>
            <a:r>
              <a:rPr lang="ru-RU" sz="2800" dirty="0" smtClean="0">
                <a:solidFill>
                  <a:schemeClr val="tx1"/>
                </a:solidFill>
              </a:rPr>
              <a:t>светочувствительность</a:t>
            </a:r>
            <a:endParaRPr lang="ru-RU" sz="3200" dirty="0" smtClean="0">
              <a:solidFill>
                <a:schemeClr val="tx1"/>
              </a:solidFill>
            </a:endParaRPr>
          </a:p>
          <a:p>
            <a:pPr lvl="1">
              <a:buClr>
                <a:schemeClr val="accent2">
                  <a:lumMod val="75000"/>
                </a:schemeClr>
              </a:buClr>
            </a:pPr>
            <a:r>
              <a:rPr lang="ru-RU" sz="2800" dirty="0" smtClean="0">
                <a:solidFill>
                  <a:schemeClr val="tx1"/>
                </a:solidFill>
              </a:rPr>
              <a:t>определение  формы  предметов</a:t>
            </a:r>
            <a:endParaRPr lang="ru-RU" sz="3200" dirty="0" smtClean="0">
              <a:solidFill>
                <a:schemeClr val="tx1"/>
              </a:solidFill>
            </a:endParaRPr>
          </a:p>
          <a:p>
            <a:pPr lvl="1">
              <a:buClr>
                <a:schemeClr val="accent2">
                  <a:lumMod val="75000"/>
                </a:schemeClr>
              </a:buClr>
            </a:pPr>
            <a:r>
              <a:rPr lang="ru-RU" sz="2800" dirty="0" smtClean="0">
                <a:solidFill>
                  <a:schemeClr val="tx1"/>
                </a:solidFill>
              </a:rPr>
              <a:t>их  величины</a:t>
            </a:r>
            <a:endParaRPr lang="ru-RU" sz="3200" dirty="0" smtClean="0">
              <a:solidFill>
                <a:schemeClr val="tx1"/>
              </a:solidFill>
            </a:endParaRPr>
          </a:p>
          <a:p>
            <a:pPr lvl="1">
              <a:buClr>
                <a:schemeClr val="accent2">
                  <a:lumMod val="75000"/>
                </a:schemeClr>
              </a:buClr>
            </a:pPr>
            <a:r>
              <a:rPr lang="ru-RU" sz="2800" dirty="0" smtClean="0">
                <a:solidFill>
                  <a:schemeClr val="tx1"/>
                </a:solidFill>
              </a:rPr>
              <a:t>расстояния  предметов  от  глаза</a:t>
            </a:r>
            <a:endParaRPr lang="ru-RU" sz="3200" dirty="0" smtClean="0">
              <a:solidFill>
                <a:schemeClr val="tx1"/>
              </a:solidFill>
            </a:endParaRPr>
          </a:p>
          <a:p>
            <a:pPr lvl="1">
              <a:buClr>
                <a:schemeClr val="accent2">
                  <a:lumMod val="75000"/>
                </a:schemeClr>
              </a:buClr>
            </a:pPr>
            <a:r>
              <a:rPr lang="ru-RU" sz="2800" dirty="0" smtClean="0">
                <a:solidFill>
                  <a:schemeClr val="tx1"/>
                </a:solidFill>
              </a:rPr>
              <a:t>восприятие  движения</a:t>
            </a:r>
            <a:endParaRPr lang="ru-RU" sz="3200" dirty="0" smtClean="0">
              <a:solidFill>
                <a:schemeClr val="tx1"/>
              </a:solidFill>
            </a:endParaRPr>
          </a:p>
          <a:p>
            <a:pPr lvl="1">
              <a:buClr>
                <a:schemeClr val="accent2">
                  <a:lumMod val="75000"/>
                </a:schemeClr>
              </a:buClr>
            </a:pPr>
            <a:r>
              <a:rPr lang="ru-RU" sz="2800" dirty="0" smtClean="0">
                <a:solidFill>
                  <a:schemeClr val="tx1"/>
                </a:solidFill>
              </a:rPr>
              <a:t>цветовое  зрение</a:t>
            </a:r>
            <a:endParaRPr lang="ru-RU" sz="3200" dirty="0" smtClean="0">
              <a:solidFill>
                <a:schemeClr val="tx1"/>
              </a:solidFill>
            </a:endParaRPr>
          </a:p>
          <a:p>
            <a:pPr lvl="1">
              <a:buClr>
                <a:schemeClr val="accent2">
                  <a:lumMod val="75000"/>
                </a:schemeClr>
              </a:buClr>
            </a:pPr>
            <a:r>
              <a:rPr lang="ru-RU" sz="2800" dirty="0" smtClean="0">
                <a:solidFill>
                  <a:schemeClr val="tx1"/>
                </a:solidFill>
              </a:rPr>
              <a:t>бинокулярное  зрение.</a:t>
            </a:r>
            <a:endParaRPr lang="ru-RU" sz="3200" dirty="0" smtClean="0">
              <a:solidFill>
                <a:schemeClr val="tx1"/>
              </a:solidFill>
            </a:endParaRPr>
          </a:p>
          <a:p>
            <a:endParaRPr lang="ru-RU" dirty="0"/>
          </a:p>
        </p:txBody>
      </p:sp>
    </p:spTree>
  </p:cSld>
  <p:clrMapOvr>
    <a:masterClrMapping/>
  </p:clrMapOvr>
  <p:transition>
    <p:pull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642918"/>
            <a:ext cx="8858312" cy="3429024"/>
          </a:xfrm>
        </p:spPr>
        <p:txBody>
          <a:bodyPr>
            <a:normAutofit fontScale="62500" lnSpcReduction="20000"/>
          </a:bodyPr>
          <a:lstStyle/>
          <a:p>
            <a:pPr>
              <a:buClr>
                <a:schemeClr val="accent2">
                  <a:lumMod val="75000"/>
                </a:schemeClr>
              </a:buClr>
            </a:pPr>
            <a:r>
              <a:rPr lang="ru-RU" dirty="0" smtClean="0"/>
              <a:t>Аккомодационный аппарат  образуют  </a:t>
            </a:r>
            <a:r>
              <a:rPr lang="ru-RU" u="sng" dirty="0" smtClean="0"/>
              <a:t>ресничное  тело,  радужка  и  хрусталик</a:t>
            </a:r>
            <a:r>
              <a:rPr lang="ru-RU" dirty="0" smtClean="0"/>
              <a:t>.  Эти  структуры  направляют  лучи  света,  исходящие  от  рассматриваемых  объектов,  на  сетчатку,  в  область  ее  желтого  пятна  (центральной  ямки).  Изменение  кривизны  хрусталика  регулируется  сложно  устроенной  мышцей  ресничного  тела.  При  сокращении  мышечных  пучков  ослабевает  напряжение  волокон  ресничного  пояска,  прикрепляющихся  к  капсуле  хрусталика.  Не  испытывая  ограничивающего  давления  своей  капсулы,  хрусталик  становится  более  выпуклым.  Это  повышает  его  преломляющую  способность.  При  расслаблении  ресничной  мышцы  волокна  ресничного  пояска  натягиваются,  хрусталик  уплощается,  преломляющая  способность  его уменьшается.  Хрусталик  с  помощью  ресничной  мышцы  постоянно  изменяет  свою  кривизну,  приспосабливает  глаз  для  ясного  видения  предметов  на  разном  удалении  от  глаз. Такое  свойство  хрусталика  получило  название  аккомодации.</a:t>
            </a:r>
          </a:p>
          <a:p>
            <a:pPr>
              <a:buClr>
                <a:schemeClr val="accent2">
                  <a:lumMod val="75000"/>
                </a:schemeClr>
              </a:buClr>
            </a:pPr>
            <a:endParaRPr lang="ru-RU" dirty="0"/>
          </a:p>
        </p:txBody>
      </p:sp>
      <p:pic>
        <p:nvPicPr>
          <p:cNvPr id="21506" name="Picture 2" descr="http://www.u-lekar.ru/img/hrustalik1.jpg"/>
          <p:cNvPicPr>
            <a:picLocks noChangeAspect="1" noChangeArrowheads="1"/>
          </p:cNvPicPr>
          <p:nvPr/>
        </p:nvPicPr>
        <p:blipFill>
          <a:blip r:embed="rId2" cstate="print"/>
          <a:srcRect/>
          <a:stretch>
            <a:fillRect/>
          </a:stretch>
        </p:blipFill>
        <p:spPr bwMode="auto">
          <a:xfrm>
            <a:off x="5147421" y="3786190"/>
            <a:ext cx="3829889" cy="2933696"/>
          </a:xfrm>
          <a:prstGeom prst="rect">
            <a:avLst/>
          </a:prstGeom>
          <a:noFill/>
        </p:spPr>
      </p:pic>
      <p:pic>
        <p:nvPicPr>
          <p:cNvPr id="21508" name="Picture 4" descr="http://www.yar.rodgor.ru/pictures/news/10443/picture-300h.jpg"/>
          <p:cNvPicPr>
            <a:picLocks noChangeAspect="1" noChangeArrowheads="1"/>
          </p:cNvPicPr>
          <p:nvPr/>
        </p:nvPicPr>
        <p:blipFill>
          <a:blip r:embed="rId3" cstate="print"/>
          <a:srcRect/>
          <a:stretch>
            <a:fillRect/>
          </a:stretch>
        </p:blipFill>
        <p:spPr bwMode="auto">
          <a:xfrm>
            <a:off x="928662" y="4143380"/>
            <a:ext cx="3286148" cy="2442703"/>
          </a:xfrm>
          <a:prstGeom prst="rect">
            <a:avLst/>
          </a:prstGeom>
          <a:noFill/>
        </p:spPr>
      </p:pic>
    </p:spTree>
  </p:cSld>
  <p:clrMapOvr>
    <a:masterClrMapping/>
  </p:clrMapOvr>
  <p:transition>
    <p:pull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642918"/>
            <a:ext cx="8858312" cy="3214710"/>
          </a:xfrm>
        </p:spPr>
        <p:txBody>
          <a:bodyPr>
            <a:normAutofit fontScale="70000" lnSpcReduction="20000"/>
          </a:bodyPr>
          <a:lstStyle/>
          <a:p>
            <a:pPr>
              <a:buClr>
                <a:schemeClr val="accent2">
                  <a:lumMod val="75000"/>
                </a:schemeClr>
              </a:buClr>
            </a:pPr>
            <a:r>
              <a:rPr lang="ru-RU" dirty="0" smtClean="0"/>
              <a:t>Глазное  яблоко  преломляет  параллельные  лучи  света,  фокусируя  их  строго  на  сетчатке.  Если  преломляющая  сила  роговицы  или  хрусталика  ослаблена,  то  лучи  света  сходятся  в  фокусе  позади  сетчатки.  Такое  явление  называется  дальнозоркостью.  При  дальнозоркости  человек  хорошо  видит  </a:t>
            </a:r>
            <a:r>
              <a:rPr lang="ru-RU" dirty="0" err="1" smtClean="0"/>
              <a:t>далекоотстоящие</a:t>
            </a:r>
            <a:r>
              <a:rPr lang="ru-RU" dirty="0" smtClean="0"/>
              <a:t>  предметы плохо – расположенные  вблизи.  При  повышенной  преломляющей  силе  прозрачных  сред  глаза  лучи  света  сходятся  в  одной  точке  не  на  сетчатке,  а  перед  ней.  При  этом  развивается  близорукость,  при  которой  человек  хорошо  видит  близкорасположенные  предметы,  а  удаленные  -  плохо.  И  близорукость  и  дальнозоркость  исправляются  с  помощью  очков  </a:t>
            </a:r>
            <a:r>
              <a:rPr lang="ru-RU" dirty="0" err="1" smtClean="0"/>
              <a:t>двуяковогнутыми</a:t>
            </a:r>
            <a:r>
              <a:rPr lang="ru-RU" dirty="0" smtClean="0"/>
              <a:t>  или  </a:t>
            </a:r>
            <a:r>
              <a:rPr lang="ru-RU" dirty="0" err="1" smtClean="0"/>
              <a:t>двуяковыпуклыми</a:t>
            </a:r>
            <a:r>
              <a:rPr lang="ru-RU" dirty="0" smtClean="0"/>
              <a:t>  линзами.</a:t>
            </a:r>
          </a:p>
          <a:p>
            <a:pPr>
              <a:buClr>
                <a:schemeClr val="accent2">
                  <a:lumMod val="75000"/>
                </a:schemeClr>
              </a:buClr>
            </a:pPr>
            <a:endParaRPr lang="ru-RU" dirty="0"/>
          </a:p>
        </p:txBody>
      </p:sp>
      <p:pic>
        <p:nvPicPr>
          <p:cNvPr id="4" name="Picture 2" descr="http://www.u-lekar.ru/img/hrustalik1.jpg"/>
          <p:cNvPicPr>
            <a:picLocks noChangeAspect="1" noChangeArrowheads="1"/>
          </p:cNvPicPr>
          <p:nvPr/>
        </p:nvPicPr>
        <p:blipFill>
          <a:blip r:embed="rId2" cstate="print"/>
          <a:srcRect/>
          <a:stretch>
            <a:fillRect/>
          </a:stretch>
        </p:blipFill>
        <p:spPr bwMode="auto">
          <a:xfrm>
            <a:off x="4960899" y="3643314"/>
            <a:ext cx="4016411" cy="3076572"/>
          </a:xfrm>
          <a:prstGeom prst="rect">
            <a:avLst/>
          </a:prstGeom>
          <a:noFill/>
        </p:spPr>
      </p:pic>
      <p:pic>
        <p:nvPicPr>
          <p:cNvPr id="25602" name="Picture 2" descr="http://zist2.persiangig.com/60d923c600777a08313cb57416722c7e.jpg"/>
          <p:cNvPicPr>
            <a:picLocks noChangeAspect="1" noChangeArrowheads="1"/>
          </p:cNvPicPr>
          <p:nvPr/>
        </p:nvPicPr>
        <p:blipFill>
          <a:blip r:embed="rId3" cstate="print"/>
          <a:srcRect/>
          <a:stretch>
            <a:fillRect/>
          </a:stretch>
        </p:blipFill>
        <p:spPr bwMode="auto">
          <a:xfrm>
            <a:off x="1000100" y="3786190"/>
            <a:ext cx="2857500" cy="2809876"/>
          </a:xfrm>
          <a:prstGeom prst="rect">
            <a:avLst/>
          </a:prstGeom>
          <a:noFill/>
        </p:spPr>
      </p:pic>
    </p:spTree>
  </p:cSld>
  <p:clrMapOvr>
    <a:masterClrMapping/>
  </p:clrMapOvr>
  <p:transition>
    <p:pull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571480"/>
            <a:ext cx="8786874" cy="1066800"/>
          </a:xfrm>
        </p:spPr>
        <p:txBody>
          <a:bodyPr>
            <a:normAutofit fontScale="90000"/>
          </a:bodyPr>
          <a:lstStyle/>
          <a:p>
            <a:r>
              <a:rPr lang="ru-RU" b="1" dirty="0" smtClean="0">
                <a:effectLst>
                  <a:outerShdw blurRad="38100" dist="38100" dir="2700000" algn="tl">
                    <a:srgbClr val="000000">
                      <a:alpha val="43137"/>
                    </a:srgbClr>
                  </a:outerShdw>
                </a:effectLst>
              </a:rPr>
              <a:t>Проводящие  пути  зрительного  анализатора</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4282" y="1785926"/>
            <a:ext cx="6143668" cy="4929222"/>
          </a:xfrm>
        </p:spPr>
        <p:txBody>
          <a:bodyPr>
            <a:normAutofit fontScale="62500" lnSpcReduction="20000"/>
          </a:bodyPr>
          <a:lstStyle/>
          <a:p>
            <a:pPr>
              <a:buClr>
                <a:schemeClr val="accent2">
                  <a:lumMod val="75000"/>
                </a:schemeClr>
              </a:buClr>
            </a:pPr>
            <a:r>
              <a:rPr lang="ru-RU" dirty="0" smtClean="0"/>
              <a:t>Световоспринимающим,  чувствительным  звеном  зрительного  анализатора  (первым  звеном)  являются  палочки  и  колбочки,  расположенные  в  сетчатке.  Проводящий  путь  от  палочек  и  колбочек  до  коры  </a:t>
            </a:r>
            <a:r>
              <a:rPr lang="ru-RU" dirty="0" err="1" smtClean="0"/>
              <a:t>большых</a:t>
            </a:r>
            <a:r>
              <a:rPr lang="ru-RU" dirty="0" smtClean="0"/>
              <a:t>  полушарий  представляет  собой  второе  звено  зрительного  анализатора.  Центральным ( третьим)  звеном  служит  зрительная  кора  на  медиальной  поверхности  затылочной  доли  полушарий  большого  мозга.</a:t>
            </a:r>
          </a:p>
          <a:p>
            <a:pPr>
              <a:buClr>
                <a:schemeClr val="accent2">
                  <a:lumMod val="75000"/>
                </a:schemeClr>
              </a:buClr>
            </a:pPr>
            <a:r>
              <a:rPr lang="ru-RU" dirty="0" smtClean="0"/>
              <a:t>Обработка  зрительной  информации  в  зрительном  анализаторе  начинается  на  сетчатке.  Наружные  сегменты  палочек  и  колбочек  имеют  вид  расположенных  в  виде  столбиков  мембранных  дисков  мембранных  дисков.  Эти  диски  образованы  складками  плазматической  мембраны    и  содержат  молекулы  светочувствительных  пигментов:  в  палочках  - родопсин,  в  колбочках  </a:t>
            </a:r>
            <a:r>
              <a:rPr lang="ru-RU" dirty="0" err="1" smtClean="0"/>
              <a:t>йодопсин</a:t>
            </a:r>
            <a:r>
              <a:rPr lang="ru-RU" dirty="0" smtClean="0"/>
              <a:t>.  </a:t>
            </a:r>
          </a:p>
          <a:p>
            <a:endParaRPr lang="ru-RU" dirty="0"/>
          </a:p>
        </p:txBody>
      </p:sp>
      <p:pic>
        <p:nvPicPr>
          <p:cNvPr id="26626" name="Picture 2" descr="http://www.2mm.ru/img/4_2005_glaz2.jpg"/>
          <p:cNvPicPr>
            <a:picLocks noChangeAspect="1" noChangeArrowheads="1"/>
          </p:cNvPicPr>
          <p:nvPr/>
        </p:nvPicPr>
        <p:blipFill>
          <a:blip r:embed="rId2" cstate="print"/>
          <a:srcRect/>
          <a:stretch>
            <a:fillRect/>
          </a:stretch>
        </p:blipFill>
        <p:spPr bwMode="auto">
          <a:xfrm>
            <a:off x="6357950" y="2143116"/>
            <a:ext cx="2680773" cy="3786214"/>
          </a:xfrm>
          <a:prstGeom prst="rect">
            <a:avLst/>
          </a:prstGeom>
          <a:noFill/>
        </p:spPr>
      </p:pic>
    </p:spTree>
  </p:cSld>
  <p:clrMapOvr>
    <a:masterClrMapping/>
  </p:clrMapOvr>
  <p:transition>
    <p:pull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642918"/>
            <a:ext cx="8858312" cy="3643338"/>
          </a:xfrm>
        </p:spPr>
        <p:txBody>
          <a:bodyPr>
            <a:normAutofit fontScale="55000" lnSpcReduction="20000"/>
          </a:bodyPr>
          <a:lstStyle/>
          <a:p>
            <a:pPr>
              <a:buClr>
                <a:schemeClr val="accent2">
                  <a:lumMod val="75000"/>
                </a:schemeClr>
              </a:buClr>
            </a:pPr>
            <a:r>
              <a:rPr lang="ru-RU" dirty="0" smtClean="0"/>
              <a:t>Химические  реакции  приводят  к  возникновению  в  светочувствительных  клетках  рецепторного  потенциала,  который  генерирует  нервный  импульс</a:t>
            </a:r>
            <a:r>
              <a:rPr lang="ru-RU" dirty="0" smtClean="0"/>
              <a:t>.</a:t>
            </a:r>
            <a:r>
              <a:rPr lang="ru-RU" dirty="0" smtClean="0"/>
              <a:t> </a:t>
            </a:r>
          </a:p>
          <a:p>
            <a:pPr>
              <a:buClr>
                <a:schemeClr val="accent2">
                  <a:lumMod val="75000"/>
                </a:schemeClr>
              </a:buClr>
            </a:pPr>
            <a:r>
              <a:rPr lang="ru-RU" dirty="0" smtClean="0"/>
              <a:t>Палочки  не  способны  различать  цвета,  они  используются  в  основном  в  сумеречном,  ночном  зрении  для  распознавания  предметов  по  их  форме  и  освещенности. </a:t>
            </a:r>
          </a:p>
          <a:p>
            <a:pPr>
              <a:buClr>
                <a:schemeClr val="accent2">
                  <a:lumMod val="75000"/>
                </a:schemeClr>
              </a:buClr>
            </a:pPr>
            <a:r>
              <a:rPr lang="ru-RU" dirty="0" smtClean="0"/>
              <a:t> Колбочки  выполняют  свои  функции  в  дневное время  и  необходимы  для  цветного  зрения.  В  соответствии  с  особенностями  строения  и  химического  состава  одни  колбочки  воспринимают  синий  цвет,  другие  красный,  третьи  - зеленый,  т.е.  определенные  виды  колбочек  воспринимают  световые  волны  разной  длины</a:t>
            </a:r>
            <a:r>
              <a:rPr lang="ru-RU" dirty="0" smtClean="0"/>
              <a:t>.</a:t>
            </a:r>
            <a:endParaRPr lang="ru-RU" dirty="0" smtClean="0"/>
          </a:p>
          <a:p>
            <a:pPr>
              <a:buClr>
                <a:schemeClr val="accent2">
                  <a:lumMod val="75000"/>
                </a:schemeClr>
              </a:buClr>
            </a:pPr>
            <a:r>
              <a:rPr lang="ru-RU" dirty="0" smtClean="0"/>
              <a:t>Возникший  в  палочках  и  колбочках  нервный  импульс  передается  расположенным  в  толще  сетчатки  биполярным  клеткам,  а  затем  аксонам  </a:t>
            </a:r>
            <a:r>
              <a:rPr lang="ru-RU" dirty="0" err="1" smtClean="0"/>
              <a:t>ганглиозных</a:t>
            </a:r>
            <a:r>
              <a:rPr lang="ru-RU" dirty="0" smtClean="0"/>
              <a:t>  клеток,  которые  собираясь  вместе  в  области  слепого пятна,  формируют  зрительный  нерв.  Зрительный  нерв  направляется  в  полость  черепа  к  зрительному  перекресту,  затем  к  подкорковым  зрительным  центрам,  и  далее  в  корковый  центр  зрения-  кору  затылочной  доли  мозга.  Частичный  перекрест  обеспечивает  </a:t>
            </a:r>
            <a:r>
              <a:rPr lang="ru-RU" dirty="0" err="1" smtClean="0"/>
              <a:t>бинокулярность</a:t>
            </a:r>
            <a:r>
              <a:rPr lang="ru-RU" dirty="0" smtClean="0"/>
              <a:t>  зрения.</a:t>
            </a:r>
          </a:p>
          <a:p>
            <a:pPr>
              <a:buClr>
                <a:schemeClr val="accent2">
                  <a:lumMod val="75000"/>
                </a:schemeClr>
              </a:buClr>
            </a:pPr>
            <a:endParaRPr lang="ru-RU" dirty="0"/>
          </a:p>
        </p:txBody>
      </p:sp>
      <p:pic>
        <p:nvPicPr>
          <p:cNvPr id="27650" name="Picture 2" descr="http://www.vechnayamolodost.ru/img/00010-07/rhodo1.jpg"/>
          <p:cNvPicPr>
            <a:picLocks noChangeAspect="1" noChangeArrowheads="1"/>
          </p:cNvPicPr>
          <p:nvPr/>
        </p:nvPicPr>
        <p:blipFill>
          <a:blip r:embed="rId2" cstate="print"/>
          <a:srcRect/>
          <a:stretch>
            <a:fillRect/>
          </a:stretch>
        </p:blipFill>
        <p:spPr bwMode="auto">
          <a:xfrm>
            <a:off x="1928829" y="3357563"/>
            <a:ext cx="5000625" cy="3500438"/>
          </a:xfrm>
          <a:prstGeom prst="rect">
            <a:avLst/>
          </a:prstGeom>
          <a:ln>
            <a:noFill/>
          </a:ln>
          <a:effectLst>
            <a:softEdge rad="112500"/>
          </a:effectLst>
        </p:spPr>
      </p:pic>
    </p:spTree>
  </p:cSld>
  <p:clrMapOvr>
    <a:masterClrMapping/>
  </p:clrMapOvr>
  <p:transition>
    <p:pull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71480"/>
            <a:ext cx="8229600" cy="1066800"/>
          </a:xfrm>
        </p:spPr>
        <p:txBody>
          <a:bodyPr/>
          <a:lstStyle/>
          <a:p>
            <a:r>
              <a:rPr lang="ru-RU" b="1" dirty="0" smtClean="0">
                <a:effectLst>
                  <a:outerShdw blurRad="38100" dist="38100" dir="2700000" algn="tl">
                    <a:srgbClr val="000000">
                      <a:alpha val="43137"/>
                    </a:srgbClr>
                  </a:outerShdw>
                </a:effectLst>
              </a:rPr>
              <a:t>Бинокулярное  зрение</a:t>
            </a:r>
            <a:r>
              <a:rPr lang="ru-RU" dirty="0" smtClean="0">
                <a:effectLst>
                  <a:outerShdw blurRad="38100" dist="38100" dir="2700000" algn="tl">
                    <a:srgbClr val="000000">
                      <a:alpha val="43137"/>
                    </a:srgbClr>
                  </a:outerShdw>
                </a:effectLst>
              </a:rPr>
              <a:t> </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42844" y="1857364"/>
            <a:ext cx="6072230" cy="5000636"/>
          </a:xfrm>
        </p:spPr>
        <p:txBody>
          <a:bodyPr>
            <a:normAutofit fontScale="77500" lnSpcReduction="20000"/>
          </a:bodyPr>
          <a:lstStyle/>
          <a:p>
            <a:pPr>
              <a:buClr>
                <a:schemeClr val="accent2">
                  <a:lumMod val="75000"/>
                </a:schemeClr>
              </a:buClr>
            </a:pPr>
            <a:r>
              <a:rPr lang="ru-RU" dirty="0" smtClean="0"/>
              <a:t>Зрение  </a:t>
            </a:r>
            <a:r>
              <a:rPr lang="ru-RU" dirty="0" smtClean="0"/>
              <a:t>двумя  глазами  дает  возможность  воспринимать  объемное  изображение  предметов,  глубину  их  расположения,  оценивать  расстояние,  на  котором  они  находятся.  При  рассмотрении  предмета  правый глаз  видит  его  справа,  левый  - слева.  В  то  же  время  человек  воспринимает  эти  два  изображения  как  одно,  только  рельефное.  Работая  сообща,  объединяя  зрительную  информацию,  оба  глаза  обеспечивают  стереоскопическое  зрение,  которое  позволяет  получить  более  точные  представления  о  форме,  объеме  и  глубине  расположения  предметов.</a:t>
            </a:r>
          </a:p>
          <a:p>
            <a:endParaRPr lang="ru-RU" dirty="0"/>
          </a:p>
        </p:txBody>
      </p:sp>
      <p:sp>
        <p:nvSpPr>
          <p:cNvPr id="28674" name="AutoShape 2" descr="http://&amp;lcy;&amp;iecy;&amp;chcy;&amp;icy;&amp;mcy;&amp;scy;&amp;yacy;-&amp;scy;&amp;acy;&amp;mcy;&amp;icy;.&amp;rcy;&amp;fcy;/i/img1/binokulyarnoe_zrenie/image-123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8676" name="AutoShape 4" descr="http://&amp;lcy;&amp;iecy;&amp;chcy;&amp;icy;&amp;mcy;&amp;scy;&amp;yacy;-&amp;scy;&amp;acy;&amp;mcy;&amp;icy;.&amp;rcy;&amp;fcy;/i/img1/binokulyarnoe_zrenie/image-123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 name="Рисунок 5" descr="image-1231.jpg"/>
          <p:cNvPicPr>
            <a:picLocks noChangeAspect="1"/>
          </p:cNvPicPr>
          <p:nvPr/>
        </p:nvPicPr>
        <p:blipFill>
          <a:blip r:embed="rId2" cstate="print"/>
          <a:stretch>
            <a:fillRect/>
          </a:stretch>
        </p:blipFill>
        <p:spPr>
          <a:xfrm>
            <a:off x="6323411" y="642918"/>
            <a:ext cx="2820589" cy="6072206"/>
          </a:xfrm>
          <a:prstGeom prst="rect">
            <a:avLst/>
          </a:prstGeom>
        </p:spPr>
      </p:pic>
    </p:spTree>
  </p:cSld>
  <p:clrMapOvr>
    <a:masterClrMapping/>
  </p:clrMapOvr>
  <p:transition>
    <p:pull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642918"/>
            <a:ext cx="8229600" cy="1066800"/>
          </a:xfrm>
        </p:spPr>
        <p:txBody>
          <a:bodyPr/>
          <a:lstStyle/>
          <a:p>
            <a:r>
              <a:rPr lang="ru-RU" b="1" dirty="0" smtClean="0">
                <a:effectLst>
                  <a:outerShdw blurRad="38100" dist="38100" dir="2700000" algn="tl">
                    <a:srgbClr val="000000">
                      <a:alpha val="43137"/>
                    </a:srgbClr>
                  </a:outerShdw>
                </a:effectLst>
              </a:rPr>
              <a:t>Черно- белое  зрение</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42844" y="1571612"/>
            <a:ext cx="8858312" cy="3000396"/>
          </a:xfrm>
        </p:spPr>
        <p:txBody>
          <a:bodyPr>
            <a:normAutofit lnSpcReduction="10000"/>
          </a:bodyPr>
          <a:lstStyle/>
          <a:p>
            <a:pPr>
              <a:buClr>
                <a:schemeClr val="accent2">
                  <a:lumMod val="75000"/>
                </a:schemeClr>
              </a:buClr>
            </a:pPr>
            <a:r>
              <a:rPr lang="ru-RU" dirty="0" smtClean="0"/>
              <a:t>При  переходе  из  темного  помещения  на  свет  или  из  светлого  помещения  в  темное  необходимо  некоторое  время  для  привыкания  -  адаптации.  Привыкание  к  яркому  свету  происходит  быстро,  в  течение  4-6 мин.  Медленнее  привыкают  к  темноте,  адаптация  длится  до  45  мин.  </a:t>
            </a:r>
            <a:r>
              <a:rPr lang="ru-RU" dirty="0" smtClean="0"/>
              <a:t>и  </a:t>
            </a:r>
            <a:r>
              <a:rPr lang="ru-RU" dirty="0" smtClean="0"/>
              <a:t>более.</a:t>
            </a:r>
          </a:p>
          <a:p>
            <a:pPr>
              <a:buClr>
                <a:schemeClr val="accent2">
                  <a:lumMod val="75000"/>
                </a:schemeClr>
              </a:buClr>
            </a:pPr>
            <a:endParaRPr lang="ru-RU" dirty="0"/>
          </a:p>
        </p:txBody>
      </p:sp>
      <p:pic>
        <p:nvPicPr>
          <p:cNvPr id="29698" name="Picture 2" descr="http://cs12326.userapi.com/u136699/video/l_fa3365dc.jpg"/>
          <p:cNvPicPr>
            <a:picLocks noChangeAspect="1" noChangeArrowheads="1"/>
          </p:cNvPicPr>
          <p:nvPr/>
        </p:nvPicPr>
        <p:blipFill>
          <a:blip r:embed="rId2" cstate="print"/>
          <a:srcRect/>
          <a:stretch>
            <a:fillRect/>
          </a:stretch>
        </p:blipFill>
        <p:spPr bwMode="auto">
          <a:xfrm>
            <a:off x="5453069" y="4071942"/>
            <a:ext cx="3524253" cy="2643191"/>
          </a:xfrm>
          <a:prstGeom prst="rect">
            <a:avLst/>
          </a:prstGeom>
          <a:noFill/>
        </p:spPr>
      </p:pic>
    </p:spTree>
  </p:cSld>
  <p:clrMapOvr>
    <a:masterClrMapping/>
  </p:clrMapOvr>
  <p:transition>
    <p:pull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571612"/>
            <a:ext cx="4643470" cy="1066800"/>
          </a:xfrm>
        </p:spPr>
        <p:txBody>
          <a:bodyPr/>
          <a:lstStyle/>
          <a:p>
            <a:r>
              <a:rPr lang="ru-RU" b="1" dirty="0" smtClean="0">
                <a:effectLst>
                  <a:outerShdw blurRad="38100" dist="38100" dir="2700000" algn="tl">
                    <a:srgbClr val="000000">
                      <a:alpha val="43137"/>
                    </a:srgbClr>
                  </a:outerShdw>
                </a:effectLst>
              </a:rPr>
              <a:t>Цветовое  зрение</a:t>
            </a:r>
            <a:r>
              <a:rPr lang="ru-RU" dirty="0" smtClean="0">
                <a:effectLst>
                  <a:outerShdw blurRad="38100" dist="38100" dir="2700000" algn="tl">
                    <a:srgbClr val="000000">
                      <a:alpha val="43137"/>
                    </a:srgbClr>
                  </a:outerShdw>
                </a:effectLst>
              </a:rPr>
              <a:t> </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4282" y="3357562"/>
            <a:ext cx="8786874" cy="3286148"/>
          </a:xfrm>
        </p:spPr>
        <p:txBody>
          <a:bodyPr>
            <a:normAutofit fontScale="92500" lnSpcReduction="20000"/>
          </a:bodyPr>
          <a:lstStyle/>
          <a:p>
            <a:pPr>
              <a:buClr>
                <a:schemeClr val="accent2">
                  <a:lumMod val="75000"/>
                </a:schemeClr>
              </a:buClr>
            </a:pPr>
            <a:r>
              <a:rPr lang="ru-RU" b="1" dirty="0" smtClean="0"/>
              <a:t>Цветовое  зрение</a:t>
            </a:r>
            <a:r>
              <a:rPr lang="ru-RU" dirty="0" smtClean="0"/>
              <a:t>  обеспечивают  только  </a:t>
            </a:r>
            <a:r>
              <a:rPr lang="ru-RU" dirty="0" err="1" smtClean="0"/>
              <a:t>колбочковые</a:t>
            </a:r>
            <a:r>
              <a:rPr lang="ru-RU" dirty="0" smtClean="0"/>
              <a:t>  </a:t>
            </a:r>
            <a:r>
              <a:rPr lang="ru-RU" dirty="0" err="1" smtClean="0"/>
              <a:t>невроциты</a:t>
            </a:r>
            <a:r>
              <a:rPr lang="ru-RU" dirty="0" smtClean="0"/>
              <a:t>  ( колбочки).  В  восприятии  цвета  участвуют  также  зрительные  центры  головного  мозга.  Нарушение  </a:t>
            </a:r>
            <a:r>
              <a:rPr lang="ru-RU" dirty="0" err="1" smtClean="0"/>
              <a:t>зветового</a:t>
            </a:r>
            <a:r>
              <a:rPr lang="ru-RU" dirty="0" smtClean="0"/>
              <a:t>  зрения  (  дальтонизм  )  встречается  у  8%  мужчин  и  0,5  %  женщин.  В  таких  случаях  отсутствует  восприятие  или  красного,  или  синего,  или  зеленого  цветов.  Полная  цветовая  слепота  (</a:t>
            </a:r>
            <a:r>
              <a:rPr lang="ru-RU" dirty="0" err="1" smtClean="0"/>
              <a:t>ахромазия</a:t>
            </a:r>
            <a:r>
              <a:rPr lang="ru-RU" dirty="0" smtClean="0"/>
              <a:t>)  встречается  редко.</a:t>
            </a:r>
          </a:p>
          <a:p>
            <a:endParaRPr lang="ru-RU" dirty="0"/>
          </a:p>
        </p:txBody>
      </p:sp>
      <p:pic>
        <p:nvPicPr>
          <p:cNvPr id="30722" name="Picture 2" descr="http://www.abitura.com/not_only/colour_4.jpg"/>
          <p:cNvPicPr>
            <a:picLocks noChangeAspect="1" noChangeArrowheads="1"/>
          </p:cNvPicPr>
          <p:nvPr/>
        </p:nvPicPr>
        <p:blipFill>
          <a:blip r:embed="rId2" cstate="print"/>
          <a:srcRect/>
          <a:stretch>
            <a:fillRect/>
          </a:stretch>
        </p:blipFill>
        <p:spPr bwMode="auto">
          <a:xfrm>
            <a:off x="5000628" y="642918"/>
            <a:ext cx="4024353" cy="2719385"/>
          </a:xfrm>
          <a:prstGeom prst="rect">
            <a:avLst/>
          </a:prstGeom>
          <a:noFill/>
        </p:spPr>
      </p:pic>
    </p:spTree>
  </p:cSld>
  <p:clrMapOvr>
    <a:masterClrMapping/>
  </p:clrMapOvr>
  <p:transition>
    <p:pull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71480"/>
            <a:ext cx="8715436" cy="1066800"/>
          </a:xfrm>
        </p:spPr>
        <p:txBody>
          <a:bodyPr>
            <a:normAutofit fontScale="90000"/>
          </a:bodyPr>
          <a:lstStyle/>
          <a:p>
            <a:r>
              <a:rPr lang="ru-RU" b="1" dirty="0" smtClean="0">
                <a:effectLst>
                  <a:outerShdw blurRad="38100" dist="38100" dir="2700000" algn="tl">
                    <a:srgbClr val="000000">
                      <a:alpha val="43137"/>
                    </a:srgbClr>
                  </a:outerShdw>
                </a:effectLst>
              </a:rPr>
              <a:t>Развитие  и  возрастные  особенности  органа  зрения</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42844" y="1714488"/>
            <a:ext cx="8858312" cy="5143512"/>
          </a:xfrm>
        </p:spPr>
        <p:txBody>
          <a:bodyPr>
            <a:normAutofit fontScale="55000" lnSpcReduction="20000"/>
          </a:bodyPr>
          <a:lstStyle/>
          <a:p>
            <a:pPr>
              <a:buClr>
                <a:schemeClr val="accent2">
                  <a:lumMod val="75000"/>
                </a:schemeClr>
              </a:buClr>
            </a:pPr>
            <a:r>
              <a:rPr lang="ru-RU" dirty="0" smtClean="0"/>
              <a:t>В  конце  1  месяца  внутриутробной  жизни  на  боковых  стенках  первичного  пузыря  появляется  выпячивание – глазные  пузыри.</a:t>
            </a:r>
          </a:p>
          <a:p>
            <a:pPr>
              <a:buClr>
                <a:schemeClr val="accent2">
                  <a:lumMod val="75000"/>
                </a:schemeClr>
              </a:buClr>
            </a:pPr>
            <a:r>
              <a:rPr lang="ru-RU" dirty="0" smtClean="0"/>
              <a:t>На  2  месяце  появляется  </a:t>
            </a:r>
            <a:r>
              <a:rPr lang="ru-RU" dirty="0" err="1" smtClean="0"/>
              <a:t>хрусталиковая</a:t>
            </a:r>
            <a:r>
              <a:rPr lang="ru-RU" dirty="0" smtClean="0"/>
              <a:t>  ямка,  в  ней  формируется  хрусталик.</a:t>
            </a:r>
          </a:p>
          <a:p>
            <a:pPr>
              <a:buClr>
                <a:schemeClr val="accent2">
                  <a:lumMod val="75000"/>
                </a:schemeClr>
              </a:buClr>
            </a:pPr>
            <a:r>
              <a:rPr lang="ru-RU" dirty="0" smtClean="0"/>
              <a:t>На  2  месяце  формируется  стекловидное  тело,  роговица,  зрачок и  кровеносная  сосудистая  система.</a:t>
            </a:r>
          </a:p>
          <a:p>
            <a:pPr>
              <a:buClr>
                <a:schemeClr val="accent2">
                  <a:lumMod val="75000"/>
                </a:schemeClr>
              </a:buClr>
            </a:pPr>
            <a:r>
              <a:rPr lang="ru-RU" dirty="0" smtClean="0"/>
              <a:t>На  3  месяце  формируются  веки,  эпителий  </a:t>
            </a:r>
            <a:r>
              <a:rPr lang="ru-RU" dirty="0" err="1" smtClean="0"/>
              <a:t>конъюктивы</a:t>
            </a:r>
            <a:r>
              <a:rPr lang="ru-RU" dirty="0" smtClean="0"/>
              <a:t>,  слезная  железа.</a:t>
            </a:r>
          </a:p>
          <a:p>
            <a:pPr>
              <a:buClr>
                <a:schemeClr val="accent2">
                  <a:lumMod val="75000"/>
                </a:schemeClr>
              </a:buClr>
            </a:pPr>
            <a:r>
              <a:rPr lang="ru-RU" dirty="0" smtClean="0"/>
              <a:t>Глазное  яблоко  новорожденного  - 17,5  мм.,  масса  - 2,3г.,  к  5  годам -  масса  увеличивается  на  70%,  а  к  20 –25 годам  в  3  раза  по  сравнению  с  новорожденным.</a:t>
            </a:r>
          </a:p>
          <a:p>
            <a:pPr>
              <a:buClr>
                <a:schemeClr val="accent2">
                  <a:lumMod val="75000"/>
                </a:schemeClr>
              </a:buClr>
            </a:pPr>
            <a:r>
              <a:rPr lang="ru-RU" dirty="0" smtClean="0"/>
              <a:t>Роговица  у  новорожденного  относительного  толстая,  кривизна  ее  в  течение  жизни  почти  не  меняется.  Хрусталик  почти  круглый.  Он  быстро  растет  в  течение  1  года  жизни,  в  дальнейшем  темпы  роста  его  снижаются.</a:t>
            </a:r>
          </a:p>
          <a:p>
            <a:pPr>
              <a:buClr>
                <a:schemeClr val="accent2">
                  <a:lumMod val="75000"/>
                </a:schemeClr>
              </a:buClr>
            </a:pPr>
            <a:r>
              <a:rPr lang="ru-RU" dirty="0" smtClean="0"/>
              <a:t>Радужка  выпуклая  кпереди,  пигмента  в  ней  мало,  диаметр  зрачка  2,5 мм.  По  мере  увеличения  возраста  ребенка  толщина  радужки  увеличивается,  количество  пигмента  в  ней  возрастает,  диаметр  зрачка  становится  большим.  В  возрасте  40-50  лет  зрачок  немного  суживается.</a:t>
            </a:r>
          </a:p>
          <a:p>
            <a:pPr>
              <a:buClr>
                <a:schemeClr val="accent2">
                  <a:lumMod val="75000"/>
                </a:schemeClr>
              </a:buClr>
            </a:pPr>
            <a:r>
              <a:rPr lang="ru-RU" dirty="0" smtClean="0"/>
              <a:t>Ресничное  тело  у  новорожденного  развито  слабо. Его  рост  осуществляется  очень  быстро.</a:t>
            </a:r>
          </a:p>
          <a:p>
            <a:pPr>
              <a:buClr>
                <a:schemeClr val="accent2">
                  <a:lumMod val="75000"/>
                </a:schemeClr>
              </a:buClr>
            </a:pPr>
            <a:r>
              <a:rPr lang="ru-RU" dirty="0" smtClean="0"/>
              <a:t>Мышцы  глазного  яблока  у  новорожденного  развиты  достаточно  хорошо,  кроме  сухожильной  части.  Поэтому  движение  глаз  возможно  сразу  после  рождения,  однако  координация  этих  движений  наступает  со  2  месяца  жизни  ребенка.</a:t>
            </a:r>
          </a:p>
          <a:p>
            <a:pPr>
              <a:buClr>
                <a:schemeClr val="accent2">
                  <a:lumMod val="75000"/>
                </a:schemeClr>
              </a:buClr>
            </a:pPr>
            <a:r>
              <a:rPr lang="ru-RU" dirty="0" smtClean="0"/>
              <a:t>Слезная  железа  у  новорожденного  имеет  небольшие  размеры,  выводные  канальцы  железы  тонкие.  Функция  </a:t>
            </a:r>
            <a:r>
              <a:rPr lang="ru-RU" dirty="0" err="1" smtClean="0"/>
              <a:t>слезоточения</a:t>
            </a:r>
            <a:r>
              <a:rPr lang="ru-RU" dirty="0" smtClean="0"/>
              <a:t>  появляется  на  2  месяце  жизни  ребенка.</a:t>
            </a:r>
          </a:p>
          <a:p>
            <a:pPr>
              <a:buClr>
                <a:schemeClr val="accent2">
                  <a:lumMod val="75000"/>
                </a:schemeClr>
              </a:buClr>
            </a:pPr>
            <a:r>
              <a:rPr lang="ru-RU" dirty="0" smtClean="0"/>
              <a:t>Глазная  щель  у  новорожденного  узкая.  В  дальнейшем  глазная  щель  быстро  увеличивается.  У  детей  до  14-15  лет  она  широкая,  поэтому глаз  кажется  большим,  чем  у  взрослого  человека.</a:t>
            </a:r>
          </a:p>
          <a:p>
            <a:pPr>
              <a:buClr>
                <a:schemeClr val="accent2">
                  <a:lumMod val="75000"/>
                </a:schemeClr>
              </a:buClr>
            </a:pPr>
            <a:endParaRPr lang="ru-RU" dirty="0"/>
          </a:p>
        </p:txBody>
      </p:sp>
    </p:spTree>
  </p:cSld>
  <p:clrMapOvr>
    <a:masterClrMapping/>
  </p:clrMapOvr>
  <p:transition>
    <p:pull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00042"/>
            <a:ext cx="9144000" cy="1285876"/>
          </a:xfrm>
        </p:spPr>
        <p:txBody>
          <a:bodyPr>
            <a:noAutofit/>
          </a:bodyPr>
          <a:lstStyle/>
          <a:p>
            <a:pPr algn="ctr"/>
            <a:r>
              <a:rPr lang="ru-RU" b="1" dirty="0">
                <a:effectLst>
                  <a:outerShdw blurRad="38100" dist="38100" dir="2700000" algn="tl">
                    <a:srgbClr val="000000">
                      <a:alpha val="43137"/>
                    </a:srgbClr>
                  </a:outerShdw>
                </a:effectLst>
              </a:rPr>
              <a:t>Общая  характеристика  органов  чувств</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4282" y="1928802"/>
            <a:ext cx="8715436" cy="4929198"/>
          </a:xfrm>
        </p:spPr>
        <p:txBody>
          <a:bodyPr>
            <a:normAutofit fontScale="85000" lnSpcReduction="20000"/>
          </a:bodyPr>
          <a:lstStyle/>
          <a:p>
            <a:pPr marL="0" indent="0">
              <a:buClr>
                <a:schemeClr val="accent2">
                  <a:lumMod val="75000"/>
                </a:schemeClr>
              </a:buClr>
            </a:pPr>
            <a:r>
              <a:rPr lang="ru-RU" dirty="0"/>
              <a:t>Восприятие  различных  внешних  воздействий  как  сложный  системный  процесс  приема  и  обработки  информации  осуществляется  специальными  сенсорными  системами  -  анализаторами.  </a:t>
            </a:r>
            <a:endParaRPr lang="ru-RU" dirty="0" smtClean="0"/>
          </a:p>
          <a:p>
            <a:pPr marL="0" indent="0">
              <a:buClr>
                <a:schemeClr val="accent2">
                  <a:lumMod val="75000"/>
                </a:schemeClr>
              </a:buClr>
            </a:pPr>
            <a:r>
              <a:rPr lang="ru-RU" dirty="0" smtClean="0"/>
              <a:t>Эти  </a:t>
            </a:r>
            <a:r>
              <a:rPr lang="ru-RU" dirty="0"/>
              <a:t>системы  осуществляют  превращение  раздражителей  внешнего  и  внутреннего  мира    в  нервные  импульсы  и  передачу  их  в  центры  головного  мозга.  </a:t>
            </a:r>
            <a:endParaRPr lang="ru-RU" dirty="0" smtClean="0"/>
          </a:p>
          <a:p>
            <a:pPr marL="0" indent="0">
              <a:buClr>
                <a:schemeClr val="accent2">
                  <a:lumMod val="75000"/>
                </a:schemeClr>
              </a:buClr>
            </a:pPr>
            <a:r>
              <a:rPr lang="ru-RU" dirty="0" smtClean="0"/>
              <a:t>Преобразование  </a:t>
            </a:r>
            <a:r>
              <a:rPr lang="ru-RU" dirty="0"/>
              <a:t>сенсорных  сигналов  в  высших  отделах  ЦНС  завершается  </a:t>
            </a:r>
            <a:r>
              <a:rPr lang="ru-RU" i="1" dirty="0"/>
              <a:t>ощущениями,  представлениями  и  опознанием  образов.</a:t>
            </a:r>
            <a:r>
              <a:rPr lang="ru-RU" dirty="0"/>
              <a:t>   </a:t>
            </a:r>
            <a:endParaRPr lang="ru-RU" dirty="0" smtClean="0"/>
          </a:p>
          <a:p>
            <a:pPr marL="0" indent="0">
              <a:buClr>
                <a:schemeClr val="accent2">
                  <a:lumMod val="75000"/>
                </a:schemeClr>
              </a:buClr>
            </a:pPr>
            <a:r>
              <a:rPr lang="ru-RU" dirty="0" smtClean="0"/>
              <a:t>Сложные  </a:t>
            </a:r>
            <a:r>
              <a:rPr lang="ru-RU" dirty="0"/>
              <a:t>нервные  аппараты,  воспринимающие  и  анализирующие  раздражения,  которые  поступают  из  внешней  и  внутренней  сред  организма,  И.П.Павлов  назвал  анализаторами.</a:t>
            </a:r>
          </a:p>
          <a:p>
            <a:endParaRPr lang="ru-RU" dirty="0"/>
          </a:p>
        </p:txBody>
      </p:sp>
    </p:spTree>
  </p:cSld>
  <p:clrMapOvr>
    <a:masterClrMapping/>
  </p:clrMapOvr>
  <p:transition>
    <p:pull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642918"/>
            <a:ext cx="9144000" cy="1066800"/>
          </a:xfrm>
        </p:spPr>
        <p:txBody>
          <a:bodyPr>
            <a:noAutofit/>
          </a:bodyPr>
          <a:lstStyle/>
          <a:p>
            <a:pPr algn="ctr"/>
            <a:r>
              <a:rPr lang="ru-RU" sz="4400" b="1" dirty="0" smtClean="0">
                <a:effectLst>
                  <a:outerShdw blurRad="38100" dist="38100" dir="2700000" algn="tl">
                    <a:srgbClr val="000000">
                      <a:alpha val="43137"/>
                    </a:srgbClr>
                  </a:outerShdw>
                </a:effectLst>
              </a:rPr>
              <a:t>ОРГАНЫ  СЛУХА  И  РАВНОВЕСИЯ</a:t>
            </a:r>
            <a:endParaRPr lang="ru-RU" sz="4400"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4282" y="1643050"/>
            <a:ext cx="8715436" cy="2643206"/>
          </a:xfrm>
        </p:spPr>
        <p:txBody>
          <a:bodyPr>
            <a:normAutofit lnSpcReduction="10000"/>
          </a:bodyPr>
          <a:lstStyle/>
          <a:p>
            <a:pPr>
              <a:buClr>
                <a:schemeClr val="accent2">
                  <a:lumMod val="75000"/>
                </a:schemeClr>
              </a:buClr>
            </a:pPr>
            <a:r>
              <a:rPr lang="ru-RU" dirty="0" smtClean="0"/>
              <a:t>Органы  слуха  и  равновесия,  выполняющие  разные  функции,  объединены  в  сложную  систему.</a:t>
            </a:r>
          </a:p>
          <a:p>
            <a:pPr>
              <a:buClr>
                <a:schemeClr val="accent2">
                  <a:lumMod val="75000"/>
                </a:schemeClr>
              </a:buClr>
            </a:pPr>
            <a:r>
              <a:rPr lang="ru-RU" dirty="0" smtClean="0"/>
              <a:t>Орган  равновесия  находится  в  каменистой  части  височной  кости  и  играет  важную  роль  в  ориентации  человека  в  пространстве.</a:t>
            </a:r>
          </a:p>
          <a:p>
            <a:endParaRPr lang="ru-RU" dirty="0"/>
          </a:p>
        </p:txBody>
      </p:sp>
      <p:pic>
        <p:nvPicPr>
          <p:cNvPr id="31746" name="Picture 2" descr="http://www.likar.info/pictures_ckfinder/images/uho.jpg"/>
          <p:cNvPicPr>
            <a:picLocks noChangeAspect="1" noChangeArrowheads="1"/>
          </p:cNvPicPr>
          <p:nvPr/>
        </p:nvPicPr>
        <p:blipFill>
          <a:blip r:embed="rId2" cstate="print"/>
          <a:srcRect/>
          <a:stretch>
            <a:fillRect/>
          </a:stretch>
        </p:blipFill>
        <p:spPr bwMode="auto">
          <a:xfrm>
            <a:off x="5572132" y="4096113"/>
            <a:ext cx="3357586" cy="2761887"/>
          </a:xfrm>
          <a:prstGeom prst="rect">
            <a:avLst/>
          </a:prstGeom>
          <a:noFill/>
        </p:spPr>
      </p:pic>
      <p:pic>
        <p:nvPicPr>
          <p:cNvPr id="31748" name="Picture 4" descr="http://www.claw.ru/a-man/2030-1.jpg"/>
          <p:cNvPicPr>
            <a:picLocks noChangeAspect="1" noChangeArrowheads="1"/>
          </p:cNvPicPr>
          <p:nvPr/>
        </p:nvPicPr>
        <p:blipFill>
          <a:blip r:embed="rId3" cstate="print"/>
          <a:srcRect/>
          <a:stretch>
            <a:fillRect/>
          </a:stretch>
        </p:blipFill>
        <p:spPr bwMode="auto">
          <a:xfrm>
            <a:off x="428596" y="4286256"/>
            <a:ext cx="4572032" cy="2325206"/>
          </a:xfrm>
          <a:prstGeom prst="rect">
            <a:avLst/>
          </a:prstGeom>
          <a:noFill/>
        </p:spPr>
      </p:pic>
    </p:spTree>
  </p:cSld>
  <p:clrMapOvr>
    <a:masterClrMapping/>
  </p:clrMapOvr>
  <p:transition>
    <p:pull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71480"/>
            <a:ext cx="8229600" cy="1066800"/>
          </a:xfrm>
        </p:spPr>
        <p:txBody>
          <a:bodyPr/>
          <a:lstStyle/>
          <a:p>
            <a:r>
              <a:rPr lang="ru-RU" b="1" dirty="0" smtClean="0">
                <a:effectLst>
                  <a:outerShdw blurRad="38100" dist="38100" dir="2700000" algn="tl">
                    <a:srgbClr val="000000">
                      <a:alpha val="43137"/>
                    </a:srgbClr>
                  </a:outerShdw>
                </a:effectLst>
              </a:rPr>
              <a:t>Орган  слуха</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4282" y="1428736"/>
            <a:ext cx="8786874" cy="1428760"/>
          </a:xfrm>
        </p:spPr>
        <p:txBody>
          <a:bodyPr/>
          <a:lstStyle/>
          <a:p>
            <a:pPr>
              <a:buClr>
                <a:schemeClr val="accent2">
                  <a:lumMod val="75000"/>
                </a:schemeClr>
              </a:buClr>
            </a:pPr>
            <a:r>
              <a:rPr lang="ru-RU" dirty="0" smtClean="0"/>
              <a:t>Орган  слуха  воспринимает  звуковые  сигналы  и  состоит  из  3  частей:  наружного,  среднего  и  внутреннего  уха.</a:t>
            </a:r>
          </a:p>
          <a:p>
            <a:pPr>
              <a:buClr>
                <a:schemeClr val="accent2">
                  <a:lumMod val="75000"/>
                </a:schemeClr>
              </a:buClr>
            </a:pPr>
            <a:endParaRPr lang="ru-RU" dirty="0"/>
          </a:p>
        </p:txBody>
      </p:sp>
      <p:pic>
        <p:nvPicPr>
          <p:cNvPr id="33794" name="Picture 2" descr="http://vesti.kz/userdata/news_photos/10901/picture.jpg"/>
          <p:cNvPicPr>
            <a:picLocks noChangeAspect="1" noChangeArrowheads="1"/>
          </p:cNvPicPr>
          <p:nvPr/>
        </p:nvPicPr>
        <p:blipFill>
          <a:blip r:embed="rId2" cstate="print"/>
          <a:srcRect/>
          <a:stretch>
            <a:fillRect/>
          </a:stretch>
        </p:blipFill>
        <p:spPr bwMode="auto">
          <a:xfrm>
            <a:off x="1643042" y="2714620"/>
            <a:ext cx="5572164" cy="3933294"/>
          </a:xfrm>
          <a:prstGeom prst="rect">
            <a:avLst/>
          </a:prstGeom>
          <a:noFill/>
        </p:spPr>
      </p:pic>
    </p:spTree>
  </p:cSld>
  <p:clrMapOvr>
    <a:masterClrMapping/>
  </p:clrMapOvr>
  <p:transition>
    <p:pull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8229600" cy="1066800"/>
          </a:xfrm>
        </p:spPr>
        <p:txBody>
          <a:bodyPr/>
          <a:lstStyle/>
          <a:p>
            <a:r>
              <a:rPr lang="ru-RU" b="1" dirty="0" smtClean="0">
                <a:effectLst>
                  <a:outerShdw blurRad="38100" dist="38100" dir="2700000" algn="tl">
                    <a:srgbClr val="000000">
                      <a:alpha val="43137"/>
                    </a:srgbClr>
                  </a:outerShdw>
                </a:effectLst>
              </a:rPr>
              <a:t>Восприятие  звука</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42844" y="1285860"/>
            <a:ext cx="8786874" cy="4000528"/>
          </a:xfrm>
        </p:spPr>
        <p:txBody>
          <a:bodyPr>
            <a:normAutofit fontScale="55000" lnSpcReduction="20000"/>
          </a:bodyPr>
          <a:lstStyle/>
          <a:p>
            <a:pPr>
              <a:buClr>
                <a:schemeClr val="accent2">
                  <a:lumMod val="75000"/>
                </a:schemeClr>
              </a:buClr>
            </a:pPr>
            <a:r>
              <a:rPr lang="ru-RU" dirty="0" smtClean="0"/>
              <a:t>Звук,   представляющий  собой  колебания воздуха,  в  виде  воздушных  волн  попадает  через  ушную  раковину  в  наружный  слуховой  проход  и  действует  на  барабанную  перепонку.  Сила  звука  зависит  от  амплитуды  колебаний  звуковых  волн.  Которые  воспринимаются  барабанной  перепонкой.  Звук  будет  восприниматься  тем  сильнее,  чем  больше  величина  колебаний  звуковых  волн  и  барабанной  перепонки..</a:t>
            </a:r>
          </a:p>
          <a:p>
            <a:pPr>
              <a:buClr>
                <a:schemeClr val="accent2">
                  <a:lumMod val="75000"/>
                </a:schemeClr>
              </a:buClr>
            </a:pPr>
            <a:r>
              <a:rPr lang="ru-RU" dirty="0" smtClean="0"/>
              <a:t>Высота  звука  зависит  от  частоты  колебаний  звуковых  волн.  Большая  частота  колебаний  в  единицу  времени  будет  восприниматься  органом  слуха  в  виде  более  высоких  тонов               ( тонкие,  высокие  звуки).  Меньшая  частота  колебаний  звуковых  волн  воспринимается  органом  слуха  в  виде  низких  тонов  ( </a:t>
            </a:r>
            <a:r>
              <a:rPr lang="ru-RU" dirty="0" smtClean="0"/>
              <a:t>басистые</a:t>
            </a:r>
            <a:r>
              <a:rPr lang="ru-RU" dirty="0" smtClean="0"/>
              <a:t>,  грубые  звуки).  Человеческое  ухо  воспринимает  звуки  в  пределах  от  16  до   20 000  колебаний  звуковых  волн  в 1 секунду.</a:t>
            </a:r>
          </a:p>
          <a:p>
            <a:pPr>
              <a:buClr>
                <a:schemeClr val="accent2">
                  <a:lumMod val="75000"/>
                </a:schemeClr>
              </a:buClr>
            </a:pPr>
            <a:r>
              <a:rPr lang="ru-RU" dirty="0" smtClean="0"/>
              <a:t>У  старых  людей  ухо  способно  воспринимать  не  более  15 000 –13 000  колебаний в 1с.  чем  старше  человек,  тем  меньше  колебаний  звуковых  волн  улавливает  его  ухо.</a:t>
            </a:r>
          </a:p>
          <a:p>
            <a:pPr>
              <a:buClr>
                <a:schemeClr val="accent2">
                  <a:lumMod val="75000"/>
                </a:schemeClr>
              </a:buClr>
            </a:pPr>
            <a:r>
              <a:rPr lang="ru-RU" dirty="0" smtClean="0"/>
              <a:t>Колебания  барабанной  перепонки  ---  слуховые  косточки --  овальное  окно  ---  перилимфа –улитка –основная  мембрана ---покровная  мембрана ---рецепторы  ---рецепторный  потенциал  </a:t>
            </a:r>
          </a:p>
          <a:p>
            <a:pPr>
              <a:buClr>
                <a:schemeClr val="accent2">
                  <a:lumMod val="75000"/>
                </a:schemeClr>
              </a:buClr>
            </a:pPr>
            <a:r>
              <a:rPr lang="ru-RU" dirty="0" smtClean="0"/>
              <a:t>( нервный  импульс).</a:t>
            </a:r>
          </a:p>
          <a:p>
            <a:pPr>
              <a:buClr>
                <a:schemeClr val="accent2">
                  <a:lumMod val="75000"/>
                </a:schemeClr>
              </a:buClr>
            </a:pPr>
            <a:endParaRPr lang="ru-RU" dirty="0"/>
          </a:p>
        </p:txBody>
      </p:sp>
      <p:pic>
        <p:nvPicPr>
          <p:cNvPr id="4" name="Picture 2" descr="http://www.likar.info/pictures_ckfinder/images/uho.jpg"/>
          <p:cNvPicPr>
            <a:picLocks noChangeAspect="1" noChangeArrowheads="1"/>
          </p:cNvPicPr>
          <p:nvPr/>
        </p:nvPicPr>
        <p:blipFill>
          <a:blip r:embed="rId2" cstate="print"/>
          <a:srcRect/>
          <a:stretch>
            <a:fillRect/>
          </a:stretch>
        </p:blipFill>
        <p:spPr bwMode="auto">
          <a:xfrm>
            <a:off x="5715008" y="4213640"/>
            <a:ext cx="3214710" cy="2644360"/>
          </a:xfrm>
          <a:prstGeom prst="rect">
            <a:avLst/>
          </a:prstGeom>
          <a:noFill/>
        </p:spPr>
      </p:pic>
    </p:spTree>
  </p:cSld>
  <p:clrMapOvr>
    <a:masterClrMapping/>
  </p:clrMapOvr>
  <p:transition>
    <p:pull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571480"/>
            <a:ext cx="8786874" cy="1066800"/>
          </a:xfrm>
        </p:spPr>
        <p:txBody>
          <a:bodyPr>
            <a:normAutofit fontScale="90000"/>
          </a:bodyPr>
          <a:lstStyle/>
          <a:p>
            <a:r>
              <a:rPr lang="ru-RU" b="1" dirty="0" smtClean="0">
                <a:effectLst>
                  <a:outerShdw blurRad="38100" dist="38100" dir="2700000" algn="tl">
                    <a:srgbClr val="000000">
                      <a:alpha val="43137"/>
                    </a:srgbClr>
                  </a:outerShdw>
                </a:effectLst>
              </a:rPr>
              <a:t>Проводящий  путь  слухового  анализатора</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4282" y="1643050"/>
            <a:ext cx="8786874" cy="2857520"/>
          </a:xfrm>
        </p:spPr>
        <p:txBody>
          <a:bodyPr>
            <a:normAutofit fontScale="55000" lnSpcReduction="20000"/>
          </a:bodyPr>
          <a:lstStyle/>
          <a:p>
            <a:pPr>
              <a:buClr>
                <a:schemeClr val="accent2">
                  <a:lumMod val="75000"/>
                </a:schemeClr>
              </a:buClr>
            </a:pPr>
            <a:r>
              <a:rPr lang="ru-RU" dirty="0" smtClean="0"/>
              <a:t>Слуховой  нервный  импульс --- нервные  клетки  улитки  (их  аксоны  образуют  слуховой  нерв)---волокна  улиткового  нерва –мозг (ядра, расположенные  в  мосту) ---подкорковые  слуховые  центры  ( воспринимаются  импульсы  подсознательно)  ---корковый  центр  слухового  анализатора.</a:t>
            </a:r>
          </a:p>
          <a:p>
            <a:pPr>
              <a:buClr>
                <a:schemeClr val="accent2">
                  <a:lumMod val="75000"/>
                </a:schemeClr>
              </a:buClr>
            </a:pPr>
            <a:r>
              <a:rPr lang="ru-RU" dirty="0" smtClean="0"/>
              <a:t>Слуховая  кора  осуществляет  обработку  информации:  анализ  звуковых  сигналов,  дифференцировку  звуков.  В  коре  формируются  комплексные  представления  о  звуковых  сигналах,  поступающих  в  оба  уха  раздельно,  а  также  она  отвечает  за  пространственную  локализацию  звуковых  сигналов.</a:t>
            </a:r>
          </a:p>
          <a:p>
            <a:pPr>
              <a:buClr>
                <a:schemeClr val="accent2">
                  <a:lumMod val="75000"/>
                </a:schemeClr>
              </a:buClr>
            </a:pPr>
            <a:r>
              <a:rPr lang="ru-RU" dirty="0" smtClean="0"/>
              <a:t>Нервные  импульсы,  поступающие  по  проводящему  пути  слухового  анализатора  передаются  на  покрышечно-спинномозговой  путь  к  передним  рогам  спинного  мозга,  а  через  них  к  скелетным  мышцам.</a:t>
            </a:r>
          </a:p>
          <a:p>
            <a:pPr>
              <a:buClr>
                <a:schemeClr val="accent2">
                  <a:lumMod val="75000"/>
                </a:schemeClr>
              </a:buClr>
            </a:pPr>
            <a:r>
              <a:rPr lang="ru-RU" dirty="0" smtClean="0"/>
              <a:t>При  участии  </a:t>
            </a:r>
            <a:r>
              <a:rPr lang="ru-RU" dirty="0" err="1" smtClean="0"/>
              <a:t>покрышечно</a:t>
            </a:r>
            <a:r>
              <a:rPr lang="ru-RU" dirty="0" smtClean="0"/>
              <a:t> –спинномозгового  пути  замыкается  сложная  рефлекторная  дуга,  по  которой  импульсы  вызывают  сокращение  скелетных  мышц  в  ответ  на  те  или  иные  звуковые  сигналы  ( сторожевой,  оборонительный  рефлексы).</a:t>
            </a:r>
          </a:p>
          <a:p>
            <a:pPr>
              <a:buClr>
                <a:schemeClr val="accent2">
                  <a:lumMod val="75000"/>
                </a:schemeClr>
              </a:buClr>
            </a:pPr>
            <a:endParaRPr lang="ru-RU" dirty="0"/>
          </a:p>
        </p:txBody>
      </p:sp>
      <p:pic>
        <p:nvPicPr>
          <p:cNvPr id="34819" name="Picture 3" descr="http://www.rusmedserver.ru/med/anatomy/organchuvstv/images/64_1.jpg"/>
          <p:cNvPicPr>
            <a:picLocks noChangeAspect="1" noChangeArrowheads="1"/>
          </p:cNvPicPr>
          <p:nvPr/>
        </p:nvPicPr>
        <p:blipFill>
          <a:blip r:embed="rId2" cstate="print"/>
          <a:srcRect/>
          <a:stretch>
            <a:fillRect/>
          </a:stretch>
        </p:blipFill>
        <p:spPr bwMode="auto">
          <a:xfrm>
            <a:off x="1643042" y="4357694"/>
            <a:ext cx="5572164" cy="2374345"/>
          </a:xfrm>
          <a:prstGeom prst="rect">
            <a:avLst/>
          </a:prstGeom>
          <a:noFill/>
        </p:spPr>
      </p:pic>
    </p:spTree>
  </p:cSld>
  <p:clrMapOvr>
    <a:masterClrMapping/>
  </p:clrMapOvr>
  <p:transition>
    <p:pull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571480"/>
            <a:ext cx="8858312" cy="1066800"/>
          </a:xfrm>
        </p:spPr>
        <p:txBody>
          <a:bodyPr>
            <a:normAutofit fontScale="90000"/>
          </a:bodyPr>
          <a:lstStyle/>
          <a:p>
            <a:r>
              <a:rPr lang="ru-RU" b="1" dirty="0" smtClean="0">
                <a:effectLst>
                  <a:outerShdw blurRad="38100" dist="38100" dir="2700000" algn="tl">
                    <a:srgbClr val="000000">
                      <a:alpha val="43137"/>
                    </a:srgbClr>
                  </a:outerShdw>
                </a:effectLst>
              </a:rPr>
              <a:t>Развитие  и  возрастные  особенности  органа  слуха  и  равновесия</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4282" y="1857364"/>
            <a:ext cx="8786874" cy="4717172"/>
          </a:xfrm>
        </p:spPr>
        <p:txBody>
          <a:bodyPr>
            <a:normAutofit fontScale="70000" lnSpcReduction="20000"/>
          </a:bodyPr>
          <a:lstStyle/>
          <a:p>
            <a:pPr marL="0" lvl="0" indent="0">
              <a:buNone/>
            </a:pPr>
            <a:r>
              <a:rPr lang="ru-RU" b="1" i="1" dirty="0" smtClean="0">
                <a:solidFill>
                  <a:srgbClr val="7030A0"/>
                </a:solidFill>
              </a:rPr>
              <a:t>3 неделя  </a:t>
            </a:r>
            <a:r>
              <a:rPr lang="ru-RU" b="1" i="1" dirty="0" smtClean="0">
                <a:solidFill>
                  <a:srgbClr val="7030A0"/>
                </a:solidFill>
              </a:rPr>
              <a:t>внутриутробного  развития </a:t>
            </a:r>
            <a:r>
              <a:rPr lang="ru-RU" dirty="0" smtClean="0"/>
              <a:t>-  зачаток  перепончатого  лабиринта.</a:t>
            </a:r>
          </a:p>
          <a:p>
            <a:pPr marL="0" lvl="0" indent="0">
              <a:buNone/>
            </a:pPr>
            <a:r>
              <a:rPr lang="ru-RU" b="1" i="1" dirty="0" smtClean="0">
                <a:solidFill>
                  <a:srgbClr val="7030A0"/>
                </a:solidFill>
              </a:rPr>
              <a:t>4 неделя</a:t>
            </a:r>
            <a:r>
              <a:rPr lang="ru-RU" dirty="0" smtClean="0"/>
              <a:t>- </a:t>
            </a:r>
            <a:r>
              <a:rPr lang="ru-RU" dirty="0" smtClean="0"/>
              <a:t>слуховая  ямка,  слуховой  пузырек</a:t>
            </a:r>
          </a:p>
          <a:p>
            <a:pPr marL="0" lvl="0" indent="0">
              <a:buNone/>
            </a:pPr>
            <a:r>
              <a:rPr lang="ru-RU" b="1" i="1" dirty="0" smtClean="0">
                <a:solidFill>
                  <a:srgbClr val="7030A0"/>
                </a:solidFill>
              </a:rPr>
              <a:t>6 неделя </a:t>
            </a:r>
            <a:r>
              <a:rPr lang="ru-RU" dirty="0" smtClean="0"/>
              <a:t>- </a:t>
            </a:r>
            <a:r>
              <a:rPr lang="ru-RU" dirty="0" err="1" smtClean="0"/>
              <a:t>дифференцовка</a:t>
            </a:r>
            <a:r>
              <a:rPr lang="ru-RU" dirty="0" smtClean="0"/>
              <a:t>  </a:t>
            </a:r>
          </a:p>
          <a:p>
            <a:pPr marL="0" indent="0">
              <a:buNone/>
            </a:pPr>
            <a:r>
              <a:rPr lang="ru-RU" b="1" i="1" dirty="0" smtClean="0">
                <a:solidFill>
                  <a:srgbClr val="7030A0"/>
                </a:solidFill>
              </a:rPr>
              <a:t>3 месяц </a:t>
            </a:r>
            <a:r>
              <a:rPr lang="ru-RU" dirty="0" smtClean="0"/>
              <a:t>-  перепончатый  лабиринт,  начинает  формироваться  </a:t>
            </a:r>
            <a:r>
              <a:rPr lang="ru-RU" dirty="0" err="1" smtClean="0"/>
              <a:t>кортиев</a:t>
            </a:r>
            <a:r>
              <a:rPr lang="ru-RU" dirty="0" smtClean="0"/>
              <a:t>  орган,  сенсорные  клетки.</a:t>
            </a:r>
          </a:p>
          <a:p>
            <a:pPr marL="0" lvl="0" indent="0">
              <a:buNone/>
            </a:pPr>
            <a:r>
              <a:rPr lang="ru-RU" b="1" i="1" dirty="0" smtClean="0">
                <a:solidFill>
                  <a:srgbClr val="7030A0"/>
                </a:solidFill>
              </a:rPr>
              <a:t>5 месяц </a:t>
            </a:r>
            <a:r>
              <a:rPr lang="ru-RU" dirty="0" smtClean="0"/>
              <a:t>– слуховая  капсула,  барабанная  полость,  ушная  раковина.</a:t>
            </a:r>
          </a:p>
          <a:p>
            <a:pPr marL="0" indent="0">
              <a:buNone/>
            </a:pPr>
            <a:r>
              <a:rPr lang="ru-RU" dirty="0" smtClean="0"/>
              <a:t> </a:t>
            </a:r>
          </a:p>
          <a:p>
            <a:pPr marL="0" indent="0">
              <a:buNone/>
            </a:pPr>
            <a:r>
              <a:rPr lang="ru-RU" dirty="0" smtClean="0"/>
              <a:t>У  новорожденного  ушная  раковина  </a:t>
            </a:r>
            <a:r>
              <a:rPr lang="ru-RU" dirty="0" err="1" smtClean="0"/>
              <a:t>уплощена</a:t>
            </a:r>
            <a:r>
              <a:rPr lang="ru-RU" dirty="0" smtClean="0"/>
              <a:t>,  хрящ  мягкий,  кожа  тонкая,  наиболее  быстро  ушная  раковина  растет  в  течение  первых  2  лет  и  после  10  лет.</a:t>
            </a:r>
          </a:p>
          <a:p>
            <a:pPr marL="0" indent="0">
              <a:buNone/>
            </a:pPr>
            <a:r>
              <a:rPr lang="ru-RU" dirty="0" smtClean="0"/>
              <a:t>Наружный  слуховой  проход  у  новорожденного  узкий (15 мм.),  круто  изогнут,  имеет  сужение.  У  ребенка  1  года  -  20 мм.,  у  5-летнего –22мм.</a:t>
            </a:r>
          </a:p>
          <a:p>
            <a:pPr marL="0" indent="0">
              <a:buNone/>
            </a:pPr>
            <a:r>
              <a:rPr lang="ru-RU" dirty="0" smtClean="0"/>
              <a:t>Барабанная  перепонка  у  новорожденного  относительно  велика.  Высота – 9,  ширина  8 мм.  Наклон  -35-40 градусов.</a:t>
            </a:r>
          </a:p>
          <a:p>
            <a:endParaRPr lang="ru-RU" dirty="0"/>
          </a:p>
        </p:txBody>
      </p:sp>
    </p:spTree>
  </p:cSld>
  <p:clrMapOvr>
    <a:masterClrMapping/>
  </p:clrMapOvr>
  <p:transition>
    <p:pull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71480"/>
            <a:ext cx="8229600" cy="1066800"/>
          </a:xfrm>
        </p:spPr>
        <p:txBody>
          <a:bodyPr>
            <a:normAutofit/>
          </a:bodyPr>
          <a:lstStyle/>
          <a:p>
            <a:r>
              <a:rPr lang="ru-RU" sz="4800" b="1" dirty="0">
                <a:effectLst>
                  <a:outerShdw blurRad="38100" dist="38100" dir="2700000" algn="tl">
                    <a:srgbClr val="000000">
                      <a:alpha val="43137"/>
                    </a:srgbClr>
                  </a:outerShdw>
                </a:effectLst>
              </a:rPr>
              <a:t>Анализатор</a:t>
            </a:r>
            <a:endParaRPr lang="ru-RU" sz="4800"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4282" y="1571612"/>
            <a:ext cx="8929718" cy="3000396"/>
          </a:xfrm>
        </p:spPr>
        <p:txBody>
          <a:bodyPr/>
          <a:lstStyle/>
          <a:p>
            <a:pPr>
              <a:buClr>
                <a:schemeClr val="accent2">
                  <a:lumMod val="75000"/>
                </a:schemeClr>
              </a:buClr>
            </a:pPr>
            <a:r>
              <a:rPr lang="ru-RU" dirty="0"/>
              <a:t>Анализатор  состоит  из  трех  анатомически  и  функционально  связанных  между  собой  элементов:  </a:t>
            </a:r>
            <a:endParaRPr lang="ru-RU" dirty="0" smtClean="0"/>
          </a:p>
          <a:p>
            <a:pPr>
              <a:buNone/>
            </a:pPr>
            <a:r>
              <a:rPr lang="ru-RU" dirty="0" smtClean="0"/>
              <a:t>1</a:t>
            </a:r>
            <a:r>
              <a:rPr lang="ru-RU" dirty="0"/>
              <a:t>)  </a:t>
            </a:r>
            <a:r>
              <a:rPr lang="ru-RU" b="1" dirty="0"/>
              <a:t>рецептора</a:t>
            </a:r>
            <a:r>
              <a:rPr lang="ru-RU" dirty="0"/>
              <a:t>  -  периферического  </a:t>
            </a:r>
            <a:r>
              <a:rPr lang="ru-RU" dirty="0" smtClean="0"/>
              <a:t>отдела  </a:t>
            </a:r>
          </a:p>
          <a:p>
            <a:pPr>
              <a:buNone/>
            </a:pPr>
            <a:r>
              <a:rPr lang="ru-RU" dirty="0" smtClean="0"/>
              <a:t>2</a:t>
            </a:r>
            <a:r>
              <a:rPr lang="ru-RU" dirty="0"/>
              <a:t>)  </a:t>
            </a:r>
            <a:r>
              <a:rPr lang="ru-RU" b="1" dirty="0"/>
              <a:t>проводникового  </a:t>
            </a:r>
            <a:r>
              <a:rPr lang="ru-RU" b="1" dirty="0" smtClean="0"/>
              <a:t>отдела</a:t>
            </a:r>
            <a:r>
              <a:rPr lang="ru-RU" dirty="0" smtClean="0"/>
              <a:t>  </a:t>
            </a:r>
          </a:p>
          <a:p>
            <a:pPr>
              <a:buNone/>
            </a:pPr>
            <a:r>
              <a:rPr lang="ru-RU" dirty="0" smtClean="0"/>
              <a:t>3</a:t>
            </a:r>
            <a:r>
              <a:rPr lang="ru-RU" dirty="0"/>
              <a:t>)  </a:t>
            </a:r>
            <a:r>
              <a:rPr lang="ru-RU" b="1" dirty="0"/>
              <a:t>коркового</a:t>
            </a:r>
            <a:r>
              <a:rPr lang="ru-RU" dirty="0"/>
              <a:t> (центрального)  </a:t>
            </a:r>
            <a:r>
              <a:rPr lang="ru-RU" dirty="0" smtClean="0"/>
              <a:t>отдела</a:t>
            </a:r>
            <a:endParaRPr lang="ru-RU" dirty="0"/>
          </a:p>
          <a:p>
            <a:endParaRPr lang="ru-RU" dirty="0"/>
          </a:p>
        </p:txBody>
      </p:sp>
      <p:pic>
        <p:nvPicPr>
          <p:cNvPr id="16386" name="Picture 2" descr="http://interacc.typepad.com/.a/6a01053596fb28970c01127916ca2f28a4-320wi"/>
          <p:cNvPicPr>
            <a:picLocks noChangeAspect="1" noChangeArrowheads="1"/>
          </p:cNvPicPr>
          <p:nvPr/>
        </p:nvPicPr>
        <p:blipFill>
          <a:blip r:embed="rId2" cstate="print"/>
          <a:srcRect/>
          <a:stretch>
            <a:fillRect/>
          </a:stretch>
        </p:blipFill>
        <p:spPr bwMode="auto">
          <a:xfrm>
            <a:off x="6429388" y="4215778"/>
            <a:ext cx="2714612" cy="2642222"/>
          </a:xfrm>
          <a:prstGeom prst="rect">
            <a:avLst/>
          </a:prstGeom>
          <a:ln>
            <a:noFill/>
          </a:ln>
          <a:effectLst>
            <a:softEdge rad="112500"/>
          </a:effectLst>
        </p:spPr>
      </p:pic>
    </p:spTree>
  </p:cSld>
  <p:clrMapOvr>
    <a:masterClrMapping/>
  </p:clrMapOvr>
  <p:transition>
    <p:pull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714356"/>
            <a:ext cx="8929718" cy="6143644"/>
          </a:xfrm>
        </p:spPr>
        <p:txBody>
          <a:bodyPr>
            <a:normAutofit fontScale="62500" lnSpcReduction="20000"/>
          </a:bodyPr>
          <a:lstStyle/>
          <a:p>
            <a:pPr>
              <a:buClr>
                <a:schemeClr val="accent2">
                  <a:lumMod val="75000"/>
                </a:schemeClr>
              </a:buClr>
            </a:pPr>
            <a:r>
              <a:rPr lang="ru-RU" b="1" dirty="0"/>
              <a:t>Рецепторы  </a:t>
            </a:r>
            <a:r>
              <a:rPr lang="ru-RU" dirty="0"/>
              <a:t>воспринимают  внешние  воздействия  и  изменения  внутренней  среды  в  организме.  В  рецепторах  происходит  сложный  процесс  первичного  анализа  раздражителей  и  преобразование  сигналов  внешнего  и  внутреннего  мира  в  нервные  импульсы.</a:t>
            </a:r>
            <a:endParaRPr lang="ru-RU" b="1" dirty="0"/>
          </a:p>
          <a:p>
            <a:pPr>
              <a:buClr>
                <a:schemeClr val="accent2">
                  <a:lumMod val="75000"/>
                </a:schemeClr>
              </a:buClr>
            </a:pPr>
            <a:r>
              <a:rPr lang="ru-RU" b="1" dirty="0"/>
              <a:t>Проводниковый  отдел  </a:t>
            </a:r>
            <a:r>
              <a:rPr lang="ru-RU" dirty="0"/>
              <a:t>анализатора  включает  чувствительные  нейроны  и  проводящие  пути  от  рецептора  до  коры  полушарий   большого  </a:t>
            </a:r>
            <a:r>
              <a:rPr lang="ru-RU" dirty="0" smtClean="0"/>
              <a:t>мозга. На  </a:t>
            </a:r>
            <a:r>
              <a:rPr lang="ru-RU" dirty="0"/>
              <a:t>своем  пути  к  корковому  отделу  анализатора  нервные  импульсы  проходят  через  ряд  центров  спинного  мозга,  ствола  головного  мозга  и  таламуса.  В  каждом  центре  осуществляется  переработка  сигналов,  их  интеграция  с  другими  типами  информации.  Проводящие  пути  проводникового  отдела  бывают  нескольких  видов:  специфические,  неспецифические  и  ассоциативные.  Специфические   афферентные  пути  осуществляют  главным  образом  оценку  физических  параметров  импульсов,  передавая  сигналы  от  рецепторов  одного  типа  в  определенный  участок  коры  полушарий  большого  мозга.</a:t>
            </a:r>
          </a:p>
          <a:p>
            <a:pPr>
              <a:buClr>
                <a:schemeClr val="accent2">
                  <a:lumMod val="75000"/>
                </a:schemeClr>
              </a:buClr>
            </a:pPr>
            <a:r>
              <a:rPr lang="ru-RU" b="1" dirty="0"/>
              <a:t>Корковый  отдел</a:t>
            </a:r>
            <a:r>
              <a:rPr lang="ru-RU" dirty="0"/>
              <a:t>  анализатора  </a:t>
            </a:r>
            <a:r>
              <a:rPr lang="ru-RU" dirty="0" err="1"/>
              <a:t>преставляет</a:t>
            </a:r>
            <a:r>
              <a:rPr lang="ru-RU" dirty="0"/>
              <a:t>  собой  участки  коры  полушарий  большого  мозга,  воспринимающие  информацию  от  </a:t>
            </a:r>
            <a:r>
              <a:rPr lang="ru-RU" dirty="0" err="1"/>
              <a:t>соответствующтх</a:t>
            </a:r>
            <a:r>
              <a:rPr lang="ru-RU" dirty="0"/>
              <a:t>  рецепторов.  Афферентные  волокна,  несущие  сигналы  от  различных  рецепторов,  приходят  в определенные  участки  коры.  И.П.Павлов  эти  участки  назвал  </a:t>
            </a:r>
            <a:r>
              <a:rPr lang="ru-RU" i="1" dirty="0"/>
              <a:t>корковым  ядром  анализатора.</a:t>
            </a:r>
            <a:r>
              <a:rPr lang="ru-RU" dirty="0"/>
              <a:t>  В  коре  происходит  высший  анализ  информации.  Через  анализаторы  ЦНС  и  весь  организм  получают  информацию  об  окружающем  мире  и  внутренней  среде  организма.  Действующий  на  человека  непрерывный  поток  раздражений  заставляет  его  приспосабливаться  к  условиям  внешней  среды,  вырабатывать  активные  формы  поведения.</a:t>
            </a:r>
          </a:p>
          <a:p>
            <a:endParaRPr lang="ru-RU" dirty="0"/>
          </a:p>
        </p:txBody>
      </p:sp>
    </p:spTree>
  </p:cSld>
  <p:clrMapOvr>
    <a:masterClrMapping/>
  </p:clrMapOvr>
  <p:transition>
    <p:pull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642918"/>
            <a:ext cx="8715436" cy="1066800"/>
          </a:xfrm>
        </p:spPr>
        <p:txBody>
          <a:bodyPr>
            <a:normAutofit fontScale="90000"/>
          </a:bodyPr>
          <a:lstStyle/>
          <a:p>
            <a:pPr algn="ctr"/>
            <a:r>
              <a:rPr lang="ru-RU" b="1" dirty="0">
                <a:effectLst>
                  <a:outerShdw blurRad="38100" dist="38100" dir="2700000" algn="tl">
                    <a:srgbClr val="000000">
                      <a:alpha val="43137"/>
                    </a:srgbClr>
                  </a:outerShdw>
                </a:effectLst>
              </a:rPr>
              <a:t>Структурная  и  функциональная  организация  рецепторов</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14282" y="1857364"/>
            <a:ext cx="8715436" cy="4717172"/>
          </a:xfrm>
        </p:spPr>
        <p:txBody>
          <a:bodyPr>
            <a:normAutofit fontScale="92500" lnSpcReduction="20000"/>
          </a:bodyPr>
          <a:lstStyle/>
          <a:p>
            <a:pPr>
              <a:buClr>
                <a:schemeClr val="accent2">
                  <a:lumMod val="75000"/>
                </a:schemeClr>
              </a:buClr>
            </a:pPr>
            <a:r>
              <a:rPr lang="ru-RU" dirty="0" smtClean="0"/>
              <a:t>Деятельность  </a:t>
            </a:r>
            <a:r>
              <a:rPr lang="ru-RU" dirty="0"/>
              <a:t>любой  сенсорной  системы  начинается  с  восприятия  рецепторами  внешней  физической  или  химической  энергии,  трансформации  ее  в   нервные  импульсы  и  передачи  их  в  ЦНС.  Рецепторам  принадлежит  важнейшая  роль  в  получении  организмом  информации  о  внешней  и  внутренней  среде.</a:t>
            </a:r>
          </a:p>
          <a:p>
            <a:pPr>
              <a:buClr>
                <a:schemeClr val="accent2">
                  <a:lumMod val="75000"/>
                </a:schemeClr>
              </a:buClr>
            </a:pPr>
            <a:r>
              <a:rPr lang="ru-RU" i="1" dirty="0"/>
              <a:t>Рецепторы </a:t>
            </a:r>
            <a:r>
              <a:rPr lang="ru-RU" dirty="0"/>
              <a:t> представляют  собой  специализированные  структуры  (клетки  или  окончания  дендритов  чувствительных  нейронов),  которые  предназначены  для  восприятия  соответствующего  раздражителя  и  трансформации  его  энергии  в  специфическую  активность  нервной  системы.</a:t>
            </a:r>
          </a:p>
          <a:p>
            <a:pPr>
              <a:buClr>
                <a:schemeClr val="accent2">
                  <a:lumMod val="75000"/>
                </a:schemeClr>
              </a:buClr>
            </a:pPr>
            <a:endParaRPr lang="ru-RU" dirty="0"/>
          </a:p>
        </p:txBody>
      </p:sp>
    </p:spTree>
  </p:cSld>
  <p:clrMapOvr>
    <a:masterClrMapping/>
  </p:clrMapOvr>
  <p:transition>
    <p:pull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71480"/>
            <a:ext cx="8215370" cy="1066800"/>
          </a:xfrm>
        </p:spPr>
        <p:txBody>
          <a:bodyPr/>
          <a:lstStyle/>
          <a:p>
            <a:pPr algn="ctr"/>
            <a:r>
              <a:rPr lang="ru-RU" b="1" dirty="0">
                <a:effectLst>
                  <a:outerShdw blurRad="38100" dist="38100" dir="2700000" algn="tl">
                    <a:srgbClr val="000000">
                      <a:alpha val="43137"/>
                    </a:srgbClr>
                  </a:outerShdw>
                </a:effectLst>
              </a:rPr>
              <a:t>Классификация  рецепторов</a:t>
            </a:r>
          </a:p>
        </p:txBody>
      </p:sp>
      <p:sp>
        <p:nvSpPr>
          <p:cNvPr id="3" name="Содержимое 2"/>
          <p:cNvSpPr>
            <a:spLocks noGrp="1"/>
          </p:cNvSpPr>
          <p:nvPr>
            <p:ph idx="1"/>
          </p:nvPr>
        </p:nvSpPr>
        <p:spPr>
          <a:xfrm>
            <a:off x="0" y="1600201"/>
            <a:ext cx="9144000" cy="971544"/>
          </a:xfrm>
        </p:spPr>
        <p:style>
          <a:lnRef idx="2">
            <a:schemeClr val="accent2"/>
          </a:lnRef>
          <a:fillRef idx="1">
            <a:schemeClr val="lt1"/>
          </a:fillRef>
          <a:effectRef idx="0">
            <a:schemeClr val="accent2"/>
          </a:effectRef>
          <a:fontRef idx="minor">
            <a:schemeClr val="dk1"/>
          </a:fontRef>
        </p:style>
        <p:txBody>
          <a:bodyPr>
            <a:normAutofit/>
          </a:bodyPr>
          <a:lstStyle/>
          <a:p>
            <a:pPr marL="0" lvl="1" indent="0">
              <a:buNone/>
            </a:pPr>
            <a:r>
              <a:rPr lang="ru-RU" sz="2400" b="1" dirty="0"/>
              <a:t>по  характеру  взаимодействия  раздражителей  различают</a:t>
            </a:r>
            <a:r>
              <a:rPr lang="ru-RU" sz="2400" b="1" dirty="0" smtClean="0"/>
              <a:t>:</a:t>
            </a:r>
            <a:endParaRPr lang="ru-RU" sz="2400" b="1" dirty="0"/>
          </a:p>
        </p:txBody>
      </p:sp>
      <p:graphicFrame>
        <p:nvGraphicFramePr>
          <p:cNvPr id="5" name="Таблица 4"/>
          <p:cNvGraphicFramePr>
            <a:graphicFrameLocks noGrp="1"/>
          </p:cNvGraphicFramePr>
          <p:nvPr/>
        </p:nvGraphicFramePr>
        <p:xfrm>
          <a:off x="214282" y="3214686"/>
          <a:ext cx="8715436" cy="2923558"/>
        </p:xfrm>
        <a:graphic>
          <a:graphicData uri="http://schemas.openxmlformats.org/drawingml/2006/table">
            <a:tbl>
              <a:tblPr firstRow="1" bandRow="1">
                <a:tableStyleId>{5C22544A-7EE6-4342-B048-85BDC9FD1C3A}</a:tableStyleId>
              </a:tblPr>
              <a:tblGrid>
                <a:gridCol w="4357718"/>
                <a:gridCol w="4357718"/>
              </a:tblGrid>
              <a:tr h="571504">
                <a:tc>
                  <a:txBody>
                    <a:bodyPr/>
                    <a:lstStyle/>
                    <a:p>
                      <a:pPr algn="ctr">
                        <a:spcAft>
                          <a:spcPts val="0"/>
                        </a:spcAft>
                      </a:pPr>
                      <a:r>
                        <a:rPr lang="ru-RU" sz="2400" b="1" dirty="0">
                          <a:latin typeface="Times New Roman"/>
                          <a:ea typeface="Times New Roman"/>
                        </a:rPr>
                        <a:t>Экстерорецепторы</a:t>
                      </a:r>
                    </a:p>
                  </a:txBody>
                  <a:tcPr marL="68580" marR="68580" marT="0" marB="0"/>
                </a:tc>
                <a:tc>
                  <a:txBody>
                    <a:bodyPr/>
                    <a:lstStyle/>
                    <a:p>
                      <a:pPr algn="ctr">
                        <a:spcAft>
                          <a:spcPts val="0"/>
                        </a:spcAft>
                      </a:pPr>
                      <a:r>
                        <a:rPr lang="ru-RU" sz="2400" b="1" dirty="0" smtClean="0">
                          <a:latin typeface="Times New Roman"/>
                          <a:ea typeface="Times New Roman"/>
                        </a:rPr>
                        <a:t>Интерорецепторы</a:t>
                      </a:r>
                      <a:endParaRPr lang="ru-RU" sz="2400" b="1" dirty="0">
                        <a:latin typeface="Times New Roman"/>
                        <a:ea typeface="Times New Roman"/>
                      </a:endParaRPr>
                    </a:p>
                  </a:txBody>
                  <a:tcPr marL="68580" marR="68580" marT="0" marB="0"/>
                </a:tc>
              </a:tr>
              <a:tr h="676357">
                <a:tc>
                  <a:txBody>
                    <a:bodyPr/>
                    <a:lstStyle/>
                    <a:p>
                      <a:pPr>
                        <a:spcAft>
                          <a:spcPts val="0"/>
                        </a:spcAft>
                      </a:pPr>
                      <a:r>
                        <a:rPr lang="ru-RU" sz="2400" b="1" dirty="0">
                          <a:latin typeface="Times New Roman"/>
                          <a:ea typeface="Times New Roman"/>
                        </a:rPr>
                        <a:t>Воспринимают  раздражения  внешних  агентов</a:t>
                      </a:r>
                    </a:p>
                  </a:txBody>
                  <a:tcPr marL="68580" marR="68580" marT="0" marB="0"/>
                </a:tc>
                <a:tc>
                  <a:txBody>
                    <a:bodyPr/>
                    <a:lstStyle/>
                    <a:p>
                      <a:pPr>
                        <a:spcAft>
                          <a:spcPts val="0"/>
                        </a:spcAft>
                      </a:pPr>
                      <a:r>
                        <a:rPr lang="ru-RU" sz="2400" b="1" dirty="0">
                          <a:latin typeface="Times New Roman"/>
                          <a:ea typeface="Times New Roman"/>
                        </a:rPr>
                        <a:t>Сигнализируют  об  изменениях  внутренней  среды</a:t>
                      </a:r>
                    </a:p>
                  </a:txBody>
                  <a:tcPr marL="68580" marR="68580" marT="0" marB="0"/>
                </a:tc>
              </a:tr>
              <a:tr h="1254774">
                <a:tc>
                  <a:txBody>
                    <a:bodyPr/>
                    <a:lstStyle/>
                    <a:p>
                      <a:pPr>
                        <a:spcAft>
                          <a:spcPts val="0"/>
                        </a:spcAft>
                      </a:pPr>
                      <a:r>
                        <a:rPr lang="ru-RU" sz="2400" b="1">
                          <a:latin typeface="Times New Roman"/>
                          <a:ea typeface="Times New Roman"/>
                        </a:rPr>
                        <a:t>Рецепторы  органа  слуха,  зрения,  обоняния,  вкуса,  осязания,  боли,  температуры</a:t>
                      </a:r>
                    </a:p>
                  </a:txBody>
                  <a:tcPr marL="68580" marR="68580" marT="0" marB="0"/>
                </a:tc>
                <a:tc>
                  <a:txBody>
                    <a:bodyPr/>
                    <a:lstStyle/>
                    <a:p>
                      <a:pPr>
                        <a:spcAft>
                          <a:spcPts val="0"/>
                        </a:spcAft>
                      </a:pPr>
                      <a:r>
                        <a:rPr lang="ru-RU" sz="2400" b="1" dirty="0">
                          <a:latin typeface="Times New Roman"/>
                          <a:ea typeface="Times New Roman"/>
                        </a:rPr>
                        <a:t>Рецепторы  </a:t>
                      </a:r>
                      <a:r>
                        <a:rPr lang="ru-RU" sz="2400" b="1" dirty="0" err="1">
                          <a:latin typeface="Times New Roman"/>
                          <a:ea typeface="Times New Roman"/>
                        </a:rPr>
                        <a:t>опорно</a:t>
                      </a:r>
                      <a:r>
                        <a:rPr lang="ru-RU" sz="2400" b="1" dirty="0">
                          <a:latin typeface="Times New Roman"/>
                          <a:ea typeface="Times New Roman"/>
                        </a:rPr>
                        <a:t> – двигательного  аппарата</a:t>
                      </a:r>
                    </a:p>
                  </a:txBody>
                  <a:tcPr marL="68580" marR="68580" marT="0" marB="0"/>
                </a:tc>
              </a:tr>
            </a:tbl>
          </a:graphicData>
        </a:graphic>
      </p:graphicFrame>
    </p:spTree>
  </p:cSld>
  <p:clrMapOvr>
    <a:masterClrMapping/>
  </p:clrMapOvr>
  <p:transition>
    <p:pull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71480"/>
            <a:ext cx="8215370" cy="1066800"/>
          </a:xfrm>
        </p:spPr>
        <p:txBody>
          <a:bodyPr/>
          <a:lstStyle/>
          <a:p>
            <a:pPr algn="ctr"/>
            <a:r>
              <a:rPr lang="ru-RU" b="1" dirty="0">
                <a:effectLst>
                  <a:outerShdw blurRad="38100" dist="38100" dir="2700000" algn="tl">
                    <a:srgbClr val="000000">
                      <a:alpha val="43137"/>
                    </a:srgbClr>
                  </a:outerShdw>
                </a:effectLst>
              </a:rPr>
              <a:t>Классификация  рецепторов</a:t>
            </a:r>
          </a:p>
        </p:txBody>
      </p:sp>
      <p:sp>
        <p:nvSpPr>
          <p:cNvPr id="3" name="Содержимое 2"/>
          <p:cNvSpPr>
            <a:spLocks noGrp="1"/>
          </p:cNvSpPr>
          <p:nvPr>
            <p:ph idx="1"/>
          </p:nvPr>
        </p:nvSpPr>
        <p:spPr>
          <a:xfrm>
            <a:off x="0" y="1600201"/>
            <a:ext cx="9144000" cy="971544"/>
          </a:xfrm>
        </p:spPr>
        <p:style>
          <a:lnRef idx="2">
            <a:schemeClr val="accent2"/>
          </a:lnRef>
          <a:fillRef idx="1">
            <a:schemeClr val="lt1"/>
          </a:fillRef>
          <a:effectRef idx="0">
            <a:schemeClr val="accent2"/>
          </a:effectRef>
          <a:fontRef idx="minor">
            <a:schemeClr val="dk1"/>
          </a:fontRef>
        </p:style>
        <p:txBody>
          <a:bodyPr>
            <a:normAutofit/>
          </a:bodyPr>
          <a:lstStyle/>
          <a:p>
            <a:pPr marL="0" lvl="1" indent="0" algn="ctr">
              <a:buNone/>
            </a:pPr>
            <a:r>
              <a:rPr lang="ru-RU" sz="2400" b="1" dirty="0" smtClean="0"/>
              <a:t>в  соответствии  с  типами  воздействия  различают:</a:t>
            </a:r>
            <a:endParaRPr lang="ru-RU" sz="2400" b="1" dirty="0"/>
          </a:p>
        </p:txBody>
      </p:sp>
      <p:sp>
        <p:nvSpPr>
          <p:cNvPr id="6" name="TextBox 5"/>
          <p:cNvSpPr txBox="1"/>
          <p:nvPr/>
        </p:nvSpPr>
        <p:spPr>
          <a:xfrm>
            <a:off x="285720" y="2643182"/>
            <a:ext cx="8715436" cy="4154984"/>
          </a:xfrm>
          <a:prstGeom prst="rect">
            <a:avLst/>
          </a:prstGeom>
          <a:noFill/>
        </p:spPr>
        <p:txBody>
          <a:bodyPr wrap="square" rtlCol="0">
            <a:spAutoFit/>
          </a:bodyPr>
          <a:lstStyle/>
          <a:p>
            <a:r>
              <a:rPr lang="ru-RU" sz="2400" b="1" i="1" dirty="0" err="1">
                <a:solidFill>
                  <a:schemeClr val="accent2">
                    <a:lumMod val="50000"/>
                  </a:schemeClr>
                </a:solidFill>
              </a:rPr>
              <a:t>механорецепторы</a:t>
            </a:r>
            <a:r>
              <a:rPr lang="ru-RU" sz="2400" b="1" dirty="0"/>
              <a:t> -  приспособленные  к  восприятию  механической  энергии  раздражающего  стимула</a:t>
            </a:r>
          </a:p>
          <a:p>
            <a:r>
              <a:rPr lang="ru-RU" sz="2400" b="1" i="1" dirty="0">
                <a:solidFill>
                  <a:schemeClr val="accent2">
                    <a:lumMod val="50000"/>
                  </a:schemeClr>
                </a:solidFill>
              </a:rPr>
              <a:t>терморецепторы</a:t>
            </a:r>
            <a:r>
              <a:rPr lang="ru-RU" sz="2400" b="1" dirty="0"/>
              <a:t> – воспринимают  температурные  раздражения</a:t>
            </a:r>
          </a:p>
          <a:p>
            <a:r>
              <a:rPr lang="ru-RU" sz="2400" b="1" i="1" dirty="0">
                <a:solidFill>
                  <a:schemeClr val="accent2">
                    <a:lumMod val="50000"/>
                  </a:schemeClr>
                </a:solidFill>
              </a:rPr>
              <a:t>хеморецепторы</a:t>
            </a:r>
            <a:r>
              <a:rPr lang="ru-RU" sz="2400" b="1" dirty="0"/>
              <a:t> – чувствительные  к  действию  химических  агентов</a:t>
            </a:r>
          </a:p>
          <a:p>
            <a:r>
              <a:rPr lang="ru-RU" sz="2400" b="1" i="1" dirty="0">
                <a:solidFill>
                  <a:schemeClr val="accent2">
                    <a:lumMod val="50000"/>
                  </a:schemeClr>
                </a:solidFill>
              </a:rPr>
              <a:t>фоторецепторы</a:t>
            </a:r>
            <a:r>
              <a:rPr lang="ru-RU" sz="2400" b="1" dirty="0"/>
              <a:t> – воспринимают  световую  энергию</a:t>
            </a:r>
          </a:p>
          <a:p>
            <a:r>
              <a:rPr lang="ru-RU" sz="2400" b="1" i="1" dirty="0">
                <a:solidFill>
                  <a:schemeClr val="accent2">
                    <a:lumMod val="50000"/>
                  </a:schemeClr>
                </a:solidFill>
              </a:rPr>
              <a:t>болевые</a:t>
            </a:r>
            <a:r>
              <a:rPr lang="ru-RU" sz="2400" b="1" i="1" dirty="0"/>
              <a:t> </a:t>
            </a:r>
            <a:r>
              <a:rPr lang="ru-RU" sz="2400" b="1" dirty="0"/>
              <a:t>– воспринимают  болевые  раздражения</a:t>
            </a:r>
          </a:p>
          <a:p>
            <a:endParaRPr lang="ru-RU" sz="2400" b="1" dirty="0"/>
          </a:p>
        </p:txBody>
      </p:sp>
    </p:spTree>
  </p:cSld>
  <p:clrMapOvr>
    <a:masterClrMapping/>
  </p:clrMapOvr>
  <p:transition>
    <p:pull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71480"/>
            <a:ext cx="8215370" cy="1066800"/>
          </a:xfrm>
        </p:spPr>
        <p:txBody>
          <a:bodyPr/>
          <a:lstStyle/>
          <a:p>
            <a:pPr algn="ctr"/>
            <a:r>
              <a:rPr lang="ru-RU" b="1" dirty="0">
                <a:effectLst>
                  <a:outerShdw blurRad="38100" dist="38100" dir="2700000" algn="tl">
                    <a:srgbClr val="000000">
                      <a:alpha val="43137"/>
                    </a:srgbClr>
                  </a:outerShdw>
                </a:effectLst>
              </a:rPr>
              <a:t>Классификация  рецепторов</a:t>
            </a:r>
          </a:p>
        </p:txBody>
      </p:sp>
      <p:sp>
        <p:nvSpPr>
          <p:cNvPr id="3" name="Содержимое 2"/>
          <p:cNvSpPr>
            <a:spLocks noGrp="1"/>
          </p:cNvSpPr>
          <p:nvPr>
            <p:ph idx="1"/>
          </p:nvPr>
        </p:nvSpPr>
        <p:spPr>
          <a:xfrm>
            <a:off x="0" y="1600201"/>
            <a:ext cx="9144000" cy="614353"/>
          </a:xfrm>
        </p:spPr>
        <p:style>
          <a:lnRef idx="2">
            <a:schemeClr val="accent2"/>
          </a:lnRef>
          <a:fillRef idx="1">
            <a:schemeClr val="lt1"/>
          </a:fillRef>
          <a:effectRef idx="0">
            <a:schemeClr val="accent2"/>
          </a:effectRef>
          <a:fontRef idx="minor">
            <a:schemeClr val="dk1"/>
          </a:fontRef>
        </p:style>
        <p:txBody>
          <a:bodyPr>
            <a:normAutofit/>
          </a:bodyPr>
          <a:lstStyle/>
          <a:p>
            <a:pPr marL="0" lvl="1" indent="0" algn="ctr">
              <a:buNone/>
            </a:pPr>
            <a:r>
              <a:rPr lang="ru-RU" sz="2400" b="1" dirty="0" smtClean="0"/>
              <a:t>по  строению:</a:t>
            </a:r>
            <a:endParaRPr lang="ru-RU" sz="2400" b="1" dirty="0"/>
          </a:p>
        </p:txBody>
      </p:sp>
      <p:sp>
        <p:nvSpPr>
          <p:cNvPr id="6" name="TextBox 5"/>
          <p:cNvSpPr txBox="1"/>
          <p:nvPr/>
        </p:nvSpPr>
        <p:spPr>
          <a:xfrm>
            <a:off x="214282" y="2643182"/>
            <a:ext cx="8786874" cy="830997"/>
          </a:xfrm>
          <a:prstGeom prst="rect">
            <a:avLst/>
          </a:prstGeom>
          <a:noFill/>
        </p:spPr>
        <p:txBody>
          <a:bodyPr wrap="square" rtlCol="0">
            <a:spAutoFit/>
          </a:bodyPr>
          <a:lstStyle/>
          <a:p>
            <a:r>
              <a:rPr lang="ru-RU" sz="2400" b="1" i="1" dirty="0">
                <a:solidFill>
                  <a:schemeClr val="accent2">
                    <a:lumMod val="50000"/>
                  </a:schemeClr>
                </a:solidFill>
              </a:rPr>
              <a:t>свободные</a:t>
            </a:r>
            <a:r>
              <a:rPr lang="ru-RU" sz="2400" b="1" dirty="0"/>
              <a:t>  и  </a:t>
            </a:r>
            <a:r>
              <a:rPr lang="ru-RU" sz="2400" b="1" i="1" dirty="0">
                <a:solidFill>
                  <a:schemeClr val="accent2">
                    <a:lumMod val="50000"/>
                  </a:schemeClr>
                </a:solidFill>
              </a:rPr>
              <a:t>несвободные </a:t>
            </a:r>
            <a:r>
              <a:rPr lang="ru-RU" sz="2400" b="1" dirty="0"/>
              <a:t> нервные  окончания  дендритов  чувствительных  нейронов</a:t>
            </a:r>
          </a:p>
        </p:txBody>
      </p:sp>
      <p:pic>
        <p:nvPicPr>
          <p:cNvPr id="19458" name="Picture 2" descr="http://interacc.typepad.com/.a/6a01053596fb28970c01127916ca2f28a4-320wi"/>
          <p:cNvPicPr>
            <a:picLocks noChangeAspect="1" noChangeArrowheads="1"/>
          </p:cNvPicPr>
          <p:nvPr/>
        </p:nvPicPr>
        <p:blipFill>
          <a:blip r:embed="rId2" cstate="print"/>
          <a:srcRect/>
          <a:stretch>
            <a:fillRect/>
          </a:stretch>
        </p:blipFill>
        <p:spPr bwMode="auto">
          <a:xfrm>
            <a:off x="714348" y="3643314"/>
            <a:ext cx="2857500" cy="2781300"/>
          </a:xfrm>
          <a:prstGeom prst="rect">
            <a:avLst/>
          </a:prstGeom>
          <a:ln>
            <a:noFill/>
          </a:ln>
          <a:effectLst>
            <a:softEdge rad="112500"/>
          </a:effectLst>
        </p:spPr>
      </p:pic>
      <p:pic>
        <p:nvPicPr>
          <p:cNvPr id="19460" name="Picture 4" descr="http://900igr.net/datai/biologija/Biologija-Analizatory/0018-015-Analizatory.jpg"/>
          <p:cNvPicPr>
            <a:picLocks noChangeAspect="1" noChangeArrowheads="1"/>
          </p:cNvPicPr>
          <p:nvPr/>
        </p:nvPicPr>
        <p:blipFill>
          <a:blip r:embed="rId3" cstate="print"/>
          <a:srcRect/>
          <a:stretch>
            <a:fillRect/>
          </a:stretch>
        </p:blipFill>
        <p:spPr bwMode="auto">
          <a:xfrm>
            <a:off x="4286248" y="3500438"/>
            <a:ext cx="4171936" cy="3090323"/>
          </a:xfrm>
          <a:prstGeom prst="rect">
            <a:avLst/>
          </a:prstGeom>
          <a:ln>
            <a:noFill/>
          </a:ln>
          <a:effectLst>
            <a:softEdge rad="112500"/>
          </a:effectLst>
        </p:spPr>
      </p:pic>
    </p:spTree>
  </p:cSld>
  <p:clrMapOvr>
    <a:masterClrMapping/>
  </p:clrMapOvr>
  <p:transition>
    <p:pull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642918"/>
            <a:ext cx="8929718" cy="1066800"/>
          </a:xfrm>
        </p:spPr>
        <p:txBody>
          <a:bodyPr>
            <a:normAutofit fontScale="90000"/>
          </a:bodyPr>
          <a:lstStyle/>
          <a:p>
            <a:pPr algn="ctr"/>
            <a:r>
              <a:rPr lang="ru-RU" b="1" dirty="0" smtClean="0">
                <a:effectLst>
                  <a:outerShdw blurRad="38100" dist="38100" dir="2700000" algn="tl">
                    <a:srgbClr val="000000">
                      <a:alpha val="43137"/>
                    </a:srgbClr>
                  </a:outerShdw>
                </a:effectLst>
              </a:rPr>
              <a:t>Преобразование  сигналов  </a:t>
            </a:r>
            <a:r>
              <a:rPr lang="ru-RU" b="1" dirty="0" smtClean="0">
                <a:effectLst>
                  <a:outerShdw blurRad="38100" dist="38100" dir="2700000" algn="tl">
                    <a:srgbClr val="000000">
                      <a:alpha val="43137"/>
                    </a:srgbClr>
                  </a:outerShdw>
                </a:effectLst>
              </a:rPr>
              <a:t/>
            </a:r>
            <a:br>
              <a:rPr lang="ru-RU" b="1" dirty="0" smtClean="0">
                <a:effectLst>
                  <a:outerShdw blurRad="38100" dist="38100" dir="2700000" algn="tl">
                    <a:srgbClr val="000000">
                      <a:alpha val="43137"/>
                    </a:srgbClr>
                  </a:outerShdw>
                </a:effectLst>
              </a:rPr>
            </a:br>
            <a:r>
              <a:rPr lang="ru-RU" b="1" dirty="0" smtClean="0">
                <a:effectLst>
                  <a:outerShdw blurRad="38100" dist="38100" dir="2700000" algn="tl">
                    <a:srgbClr val="000000">
                      <a:alpha val="43137"/>
                    </a:srgbClr>
                  </a:outerShdw>
                </a:effectLst>
              </a:rPr>
              <a:t>в  </a:t>
            </a:r>
            <a:r>
              <a:rPr lang="ru-RU" b="1" dirty="0" smtClean="0">
                <a:effectLst>
                  <a:outerShdw blurRad="38100" dist="38100" dir="2700000" algn="tl">
                    <a:srgbClr val="000000">
                      <a:alpha val="43137"/>
                    </a:srgbClr>
                  </a:outerShdw>
                </a:effectLst>
              </a:rPr>
              <a:t>рецепторах</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lstStyle/>
          <a:p>
            <a:pPr>
              <a:buClr>
                <a:schemeClr val="accent2">
                  <a:lumMod val="75000"/>
                </a:schemeClr>
              </a:buClr>
            </a:pPr>
            <a:r>
              <a:rPr lang="ru-RU" dirty="0" smtClean="0"/>
              <a:t>При  взаимодействии  раздражителя  с  рецептором  изменяется  проницаемость  плазматической  мембраны  рецептора  и  возникает  рецепторный  потенциал  (РП).  Возникший  рецепторный  потенциал  через  дендриты  и  тело  чувствительного  нейрона  распространяется  к  его  аксону,  превращаясь  в  потенциал  действия (ПД).</a:t>
            </a:r>
            <a:endParaRPr lang="ru-RU" dirty="0"/>
          </a:p>
        </p:txBody>
      </p:sp>
    </p:spTree>
  </p:cSld>
  <p:clrMapOvr>
    <a:masterClrMapping/>
  </p:clrMapOvr>
  <p:transition>
    <p:pull dir="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Twilight">
      <a:dk1>
        <a:sysClr val="windowText" lastClr="000000"/>
      </a:dk1>
      <a:lt1>
        <a:sysClr val="window" lastClr="FFFFFF"/>
      </a:lt1>
      <a:dk2>
        <a:srgbClr val="461455"/>
      </a:dk2>
      <a:lt2>
        <a:srgbClr val="FFFFD2"/>
      </a:lt2>
      <a:accent1>
        <a:srgbClr val="B94B2D"/>
      </a:accent1>
      <a:accent2>
        <a:srgbClr val="B95F91"/>
      </a:accent2>
      <a:accent3>
        <a:srgbClr val="C8AF3C"/>
      </a:accent3>
      <a:accent4>
        <a:srgbClr val="78AA64"/>
      </a:accent4>
      <a:accent5>
        <a:srgbClr val="8264AA"/>
      </a:accent5>
      <a:accent6>
        <a:srgbClr val="D29B46"/>
      </a:accent6>
      <a:hlink>
        <a:srgbClr val="0000FF"/>
      </a:hlink>
      <a:folHlink>
        <a:srgbClr val="800080"/>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45</TotalTime>
  <Words>1872</Words>
  <Application>Microsoft Office PowerPoint</Application>
  <PresentationFormat>Экран (4:3)</PresentationFormat>
  <Paragraphs>102</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Городская</vt:lpstr>
      <vt:lpstr>Анализаторы.  Органы  чувств.  </vt:lpstr>
      <vt:lpstr>Общая  характеристика  органов  чувств</vt:lpstr>
      <vt:lpstr>Анализатор</vt:lpstr>
      <vt:lpstr>Слайд 4</vt:lpstr>
      <vt:lpstr>Структурная  и  функциональная  организация  рецепторов</vt:lpstr>
      <vt:lpstr>Классификация  рецепторов</vt:lpstr>
      <vt:lpstr>Классификация  рецепторов</vt:lpstr>
      <vt:lpstr>Классификация  рецепторов</vt:lpstr>
      <vt:lpstr>Преобразование  сигналов   в  рецепторах</vt:lpstr>
      <vt:lpstr>Свойства  рецепторов</vt:lpstr>
      <vt:lpstr>Орган  зрения.   Зрительный  анализатор.</vt:lpstr>
      <vt:lpstr>Слайд 12</vt:lpstr>
      <vt:lpstr>Слайд 13</vt:lpstr>
      <vt:lpstr>Проводящие  пути  зрительного  анализатора</vt:lpstr>
      <vt:lpstr>Слайд 15</vt:lpstr>
      <vt:lpstr>Бинокулярное  зрение </vt:lpstr>
      <vt:lpstr>Черно- белое  зрение</vt:lpstr>
      <vt:lpstr>Цветовое  зрение </vt:lpstr>
      <vt:lpstr>Развитие  и  возрастные  особенности  органа  зрения</vt:lpstr>
      <vt:lpstr>ОРГАНЫ  СЛУХА  И  РАВНОВЕСИЯ</vt:lpstr>
      <vt:lpstr>Орган  слуха</vt:lpstr>
      <vt:lpstr>Восприятие  звука</vt:lpstr>
      <vt:lpstr>Проводящий  путь  слухового  анализатора</vt:lpstr>
      <vt:lpstr>Развитие  и  возрастные  особенности  органа  слуха  и  равновесия</vt:lpstr>
    </vt:vector>
  </TitlesOfParts>
  <Company>*Питер-Company*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Анализаторы.  Органы  чувств.</dc:title>
  <dc:creator>Дмитрий Каленюк</dc:creator>
  <cp:lastModifiedBy>Дмитрий Каленюк</cp:lastModifiedBy>
  <cp:revision>5</cp:revision>
  <dcterms:created xsi:type="dcterms:W3CDTF">2013-01-07T13:43:46Z</dcterms:created>
  <dcterms:modified xsi:type="dcterms:W3CDTF">2013-01-07T14:29:31Z</dcterms:modified>
</cp:coreProperties>
</file>