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1" r:id="rId5"/>
    <p:sldId id="263" r:id="rId6"/>
    <p:sldId id="258" r:id="rId7"/>
    <p:sldId id="262" r:id="rId8"/>
    <p:sldId id="270" r:id="rId9"/>
    <p:sldId id="272" r:id="rId10"/>
    <p:sldId id="273" r:id="rId11"/>
    <p:sldId id="264" r:id="rId12"/>
    <p:sldId id="265" r:id="rId13"/>
    <p:sldId id="266" r:id="rId14"/>
    <p:sldId id="267" r:id="rId15"/>
    <p:sldId id="269" r:id="rId16"/>
    <p:sldId id="268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9" descr="original_metal_b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0480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67000" y="3505200"/>
            <a:ext cx="6477000" cy="1295400"/>
          </a:xfrm>
        </p:spPr>
        <p:txBody>
          <a:bodyPr/>
          <a:lstStyle>
            <a:lvl1pPr>
              <a:defRPr sz="44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4724400"/>
            <a:ext cx="6477000" cy="6858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4638"/>
            <a:ext cx="19431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38"/>
            <a:ext cx="56769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 b="1"/>
            </a:lvl1pPr>
            <a:lvl2pPr>
              <a:buFontTx/>
              <a:buBlip>
                <a:blip r:embed="rId2"/>
              </a:buBlip>
              <a:defRPr b="1"/>
            </a:lvl2pPr>
            <a:lvl3pPr>
              <a:buFontTx/>
              <a:buBlip>
                <a:blip r:embed="rId2"/>
              </a:buBlip>
              <a:defRPr b="1"/>
            </a:lvl3pPr>
            <a:lvl4pPr>
              <a:buFontTx/>
              <a:buBlip>
                <a:blip r:embed="rId2"/>
              </a:buBlip>
              <a:defRPr b="1"/>
            </a:lvl4pPr>
            <a:lvl5pPr>
              <a:buFontTx/>
              <a:buBlip>
                <a:blip r:embed="rId2"/>
              </a:buBlip>
              <a:defRPr b="1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524000"/>
            <a:ext cx="3276600" cy="4905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524000"/>
            <a:ext cx="3276600" cy="4905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545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45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Bitmap_128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447800" y="1371600"/>
            <a:ext cx="6019800" cy="449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5715000" cy="10668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828800"/>
            <a:ext cx="5218112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824538"/>
            <a:ext cx="6705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4638"/>
            <a:ext cx="77724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524000"/>
            <a:ext cx="67056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5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2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D2D8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D2D8A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D2D8A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D2D8A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2D2D8A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 b="1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 b="1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 b="1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 b="1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Рельеф дна океанов</a:t>
            </a:r>
            <a:endParaRPr lang="ru-RU" sz="54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Nukuoro_ISS013-E-286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4752"/>
            <a:ext cx="3810000" cy="23042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583" name="Picture 7" descr="Atoll_forming-i18"/>
          <p:cNvPicPr>
            <a:picLocks noChangeAspect="1" noChangeArrowheads="1"/>
          </p:cNvPicPr>
          <p:nvPr/>
        </p:nvPicPr>
        <p:blipFill>
          <a:blip r:embed="rId3" cstate="print"/>
          <a:srcRect l="41208"/>
          <a:stretch>
            <a:fillRect/>
          </a:stretch>
        </p:blipFill>
        <p:spPr bwMode="auto">
          <a:xfrm>
            <a:off x="783374" y="1374317"/>
            <a:ext cx="2571768" cy="4653374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Образование коралловых островов</a:t>
            </a:r>
            <a:endParaRPr lang="ru-RU" sz="36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4589" name="Picture 13" descr="рангироа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357298"/>
            <a:ext cx="3810000" cy="22860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00628" y="6000768"/>
            <a:ext cx="3096344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cs typeface="Tahoma" pitchFamily="34" charset="0"/>
              </a:rPr>
              <a:t>Атолл</a:t>
            </a:r>
            <a:endParaRPr lang="ru-RU" sz="2800" b="1" dirty="0">
              <a:solidFill>
                <a:schemeClr val="accent5">
                  <a:lumMod val="10000"/>
                </a:schemeClr>
              </a:solidFill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6072206"/>
            <a:ext cx="252028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Tahoma" pitchFamily="34" charset="0"/>
              </a:rPr>
              <a:t>    Фазы развития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cs typeface="Tahoma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3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algn="ctr"/>
            <a:r>
              <a:rPr lang="ru-RU" sz="4800" dirty="0" smtClean="0"/>
              <a:t>Переходные зоны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24000"/>
            <a:ext cx="7572428" cy="4602163"/>
          </a:xfrm>
        </p:spPr>
        <p:txBody>
          <a:bodyPr/>
          <a:lstStyle/>
          <a:p>
            <a:pPr marL="0" indent="0">
              <a:buNone/>
            </a:pP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Включают:</a:t>
            </a:r>
          </a:p>
          <a:p>
            <a:r>
              <a:rPr lang="ru-RU" dirty="0" smtClean="0"/>
              <a:t>Шельф (материковая отмель)</a:t>
            </a:r>
          </a:p>
          <a:p>
            <a:r>
              <a:rPr lang="ru-RU" dirty="0" smtClean="0"/>
              <a:t>Континентальный (материковый) склон</a:t>
            </a:r>
          </a:p>
          <a:p>
            <a:r>
              <a:rPr lang="ru-RU" dirty="0" smtClean="0"/>
              <a:t>Глубоководные желоба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096962"/>
          </a:xfrm>
        </p:spPr>
        <p:txBody>
          <a:bodyPr/>
          <a:lstStyle/>
          <a:p>
            <a:pPr algn="ctr"/>
            <a:r>
              <a:rPr lang="ru-RU" dirty="0" smtClean="0"/>
              <a:t>Шельф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357298"/>
            <a:ext cx="7572428" cy="1357322"/>
          </a:xfrm>
        </p:spPr>
        <p:txBody>
          <a:bodyPr/>
          <a:lstStyle/>
          <a:p>
            <a:r>
              <a:rPr lang="ru-RU" dirty="0" smtClean="0"/>
              <a:t>Это затопленная часть материка до глубины 200м.</a:t>
            </a:r>
            <a:endParaRPr lang="ru-RU" dirty="0"/>
          </a:p>
        </p:txBody>
      </p:sp>
      <p:pic>
        <p:nvPicPr>
          <p:cNvPr id="4" name="Рисунок 3" descr="12b5d410410e59ef342815709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594" y="2786034"/>
            <a:ext cx="9053406" cy="4071966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096962"/>
          </a:xfrm>
        </p:spPr>
        <p:txBody>
          <a:bodyPr/>
          <a:lstStyle/>
          <a:p>
            <a:pPr algn="ctr"/>
            <a:r>
              <a:rPr lang="ru-RU" dirty="0" smtClean="0"/>
              <a:t>Континентальный склон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357298"/>
            <a:ext cx="7572428" cy="1357322"/>
          </a:xfrm>
        </p:spPr>
        <p:txBody>
          <a:bodyPr/>
          <a:lstStyle/>
          <a:p>
            <a:r>
              <a:rPr lang="ru-RU" sz="3000" dirty="0" smtClean="0"/>
              <a:t>Это высокий уступ между шельфом и ложем океана или моря до глубины 3000м.</a:t>
            </a:r>
            <a:endParaRPr lang="ru-RU" sz="3000" dirty="0"/>
          </a:p>
        </p:txBody>
      </p:sp>
      <p:pic>
        <p:nvPicPr>
          <p:cNvPr id="4" name="Рисунок 3" descr="12b5d410410e59ef342815709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19370"/>
            <a:ext cx="9129607" cy="4071966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96962"/>
          </a:xfrm>
        </p:spPr>
        <p:txBody>
          <a:bodyPr/>
          <a:lstStyle/>
          <a:p>
            <a:pPr algn="ctr"/>
            <a:r>
              <a:rPr lang="ru-RU" sz="4800" dirty="0" smtClean="0"/>
              <a:t>Глубоководные желоба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357299"/>
            <a:ext cx="7572428" cy="1214446"/>
          </a:xfrm>
        </p:spPr>
        <p:txBody>
          <a:bodyPr/>
          <a:lstStyle/>
          <a:p>
            <a:r>
              <a:rPr lang="ru-RU" dirty="0" smtClean="0"/>
              <a:t>Это длинные, узкие и очень глубокие океанические впадины.</a:t>
            </a:r>
            <a:endParaRPr lang="ru-RU" dirty="0"/>
          </a:p>
        </p:txBody>
      </p:sp>
      <p:pic>
        <p:nvPicPr>
          <p:cNvPr id="4" name="Picture 2" descr="http://www.oceanology.ru/wp-content/uploads/2009/12/oceanic-bas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357430"/>
            <a:ext cx="6739681" cy="450057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C&amp;M\10s0004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60097"/>
            <a:ext cx="7375019" cy="46979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785794"/>
            <a:ext cx="9144000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Большинство глубоководных желобов находятся на границах плит дна океана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.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Самый глубокий желоб Земли –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Марианский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 (11 022м). Желоба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Tahoma" pitchFamily="34" charset="0"/>
              </a:rPr>
              <a:t>меньших размеров имеются в Атлантическом и Индийском океанах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Глубоководные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желоба океанов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096962"/>
          </a:xfrm>
        </p:spPr>
        <p:txBody>
          <a:bodyPr/>
          <a:lstStyle/>
          <a:p>
            <a:pPr algn="ctr"/>
            <a:r>
              <a:rPr lang="ru-RU" sz="4400" dirty="0" smtClean="0"/>
              <a:t>Выполните тест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24000"/>
            <a:ext cx="7520014" cy="4976834"/>
          </a:xfrm>
        </p:spPr>
        <p:txBody>
          <a:bodyPr/>
          <a:lstStyle/>
          <a:p>
            <a:pPr marL="0" lv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1. </a:t>
            </a:r>
            <a:r>
              <a:rPr lang="ru-RU" sz="3000" dirty="0" smtClean="0"/>
              <a:t>70</a:t>
            </a:r>
            <a:r>
              <a:rPr lang="ru-RU" sz="3000" dirty="0" smtClean="0"/>
              <a:t>% ложе  океана занимают:</a:t>
            </a:r>
          </a:p>
          <a:p>
            <a:pPr marL="0" indent="0">
              <a:buNone/>
            </a:pPr>
            <a:r>
              <a:rPr lang="ru-RU" sz="3000" dirty="0" smtClean="0"/>
              <a:t>а) </a:t>
            </a:r>
            <a:r>
              <a:rPr lang="ru-RU" sz="3000" dirty="0" smtClean="0"/>
              <a:t>котловины</a:t>
            </a:r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</a:t>
            </a:r>
            <a:r>
              <a:rPr lang="ru-RU" sz="3000" dirty="0" smtClean="0"/>
              <a:t>желоба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в) </a:t>
            </a:r>
            <a:r>
              <a:rPr lang="ru-RU" sz="3000" dirty="0" smtClean="0"/>
              <a:t>срединно-океанические хребты.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2</a:t>
            </a:r>
            <a:r>
              <a:rPr lang="ru-RU" sz="3000" dirty="0" smtClean="0">
                <a:solidFill>
                  <a:srgbClr val="FF0000"/>
                </a:solidFill>
              </a:rPr>
              <a:t>.</a:t>
            </a:r>
            <a:r>
              <a:rPr lang="ru-RU" sz="3000" dirty="0" smtClean="0"/>
              <a:t> Единая система горных сооружений на дне океана </a:t>
            </a:r>
            <a:r>
              <a:rPr lang="ru-RU" sz="3000" dirty="0" smtClean="0"/>
              <a:t>это:    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материковый </a:t>
            </a:r>
            <a:r>
              <a:rPr lang="ru-RU" sz="3000" dirty="0" smtClean="0"/>
              <a:t>склон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</a:t>
            </a:r>
            <a:r>
              <a:rPr lang="ru-RU" sz="3000" dirty="0" err="1" smtClean="0"/>
              <a:t>срединно</a:t>
            </a:r>
            <a:r>
              <a:rPr lang="ru-RU" sz="3000" dirty="0" smtClean="0"/>
              <a:t> – океанические </a:t>
            </a:r>
            <a:r>
              <a:rPr lang="ru-RU" sz="3000" dirty="0" smtClean="0"/>
              <a:t>хребты</a:t>
            </a:r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желоба</a:t>
            </a:r>
            <a:r>
              <a:rPr lang="ru-RU" sz="3000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096962"/>
          </a:xfrm>
        </p:spPr>
        <p:txBody>
          <a:bodyPr/>
          <a:lstStyle/>
          <a:p>
            <a:pPr algn="ctr"/>
            <a:r>
              <a:rPr lang="ru-RU" sz="4400" dirty="0" smtClean="0"/>
              <a:t>Выполните тест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357298"/>
            <a:ext cx="7715304" cy="5143536"/>
          </a:xfrm>
        </p:spPr>
        <p:txBody>
          <a:bodyPr/>
          <a:lstStyle/>
          <a:p>
            <a:pPr mar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3. </a:t>
            </a:r>
            <a:r>
              <a:rPr lang="ru-RU" sz="3000" dirty="0" smtClean="0"/>
              <a:t>Часть </a:t>
            </a:r>
            <a:r>
              <a:rPr lang="ru-RU" sz="3000" dirty="0" smtClean="0"/>
              <a:t>материка, </a:t>
            </a:r>
            <a:r>
              <a:rPr lang="ru-RU" sz="3000" dirty="0" smtClean="0"/>
              <a:t>продолжающегося под водой </a:t>
            </a:r>
            <a:r>
              <a:rPr lang="ru-RU" sz="3000" dirty="0" smtClean="0"/>
              <a:t>в </a:t>
            </a:r>
            <a:r>
              <a:rPr lang="ru-RU" sz="3000" dirty="0" smtClean="0"/>
              <a:t>виде </a:t>
            </a:r>
            <a:r>
              <a:rPr lang="ru-RU" sz="3000" dirty="0" smtClean="0"/>
              <a:t>мелководной прибрежной </a:t>
            </a:r>
            <a:r>
              <a:rPr lang="ru-RU" sz="3000" dirty="0" smtClean="0"/>
              <a:t>равнины, </a:t>
            </a:r>
            <a:r>
              <a:rPr lang="ru-RU" sz="3000" dirty="0" smtClean="0"/>
              <a:t>это:</a:t>
            </a:r>
          </a:p>
          <a:p>
            <a:pPr marL="0" indent="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ложе </a:t>
            </a:r>
            <a:r>
              <a:rPr lang="ru-RU" sz="3000" dirty="0" smtClean="0"/>
              <a:t>океана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материковый </a:t>
            </a:r>
            <a:r>
              <a:rPr lang="ru-RU" sz="3000" dirty="0" smtClean="0"/>
              <a:t>склон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шельф.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4</a:t>
            </a:r>
            <a:r>
              <a:rPr lang="ru-RU" sz="3000" dirty="0" smtClean="0">
                <a:solidFill>
                  <a:srgbClr val="FF0000"/>
                </a:solidFill>
              </a:rPr>
              <a:t>.  </a:t>
            </a:r>
            <a:r>
              <a:rPr lang="ru-RU" sz="3000" dirty="0" smtClean="0"/>
              <a:t>Самые глубокие участки мирового океана –</a:t>
            </a:r>
            <a:r>
              <a:rPr lang="ru-RU" sz="3000" dirty="0" smtClean="0"/>
              <a:t>это: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</a:t>
            </a:r>
            <a:r>
              <a:rPr lang="ru-RU" sz="3000" dirty="0" smtClean="0"/>
              <a:t>желоба		б</a:t>
            </a:r>
            <a:r>
              <a:rPr lang="ru-RU" sz="3000" dirty="0" smtClean="0"/>
              <a:t>) материковый </a:t>
            </a:r>
            <a:r>
              <a:rPr lang="ru-RU" sz="3000" dirty="0" smtClean="0"/>
              <a:t>склон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котловины.</a:t>
            </a:r>
            <a:endParaRPr lang="ru-RU" sz="3000" dirty="0"/>
          </a:p>
        </p:txBody>
      </p:sp>
    </p:spTree>
  </p:cSld>
  <p:clrMapOvr>
    <a:masterClrMapping/>
  </p:clrMapOvr>
  <p:transition>
    <p:diamond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096962"/>
          </a:xfrm>
        </p:spPr>
        <p:txBody>
          <a:bodyPr/>
          <a:lstStyle/>
          <a:p>
            <a:pPr algn="ctr"/>
            <a:r>
              <a:rPr lang="ru-RU" sz="4400" dirty="0" smtClean="0"/>
              <a:t>Выполните тест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85860"/>
            <a:ext cx="7715304" cy="5214974"/>
          </a:xfrm>
        </p:spPr>
        <p:txBody>
          <a:bodyPr/>
          <a:lstStyle/>
          <a:p>
            <a:pPr marL="0" indent="0">
              <a:buClr>
                <a:srgbClr val="FF0000"/>
              </a:buClr>
              <a:buAutoNum type="arabicPeriod" startAt="5"/>
            </a:pPr>
            <a:r>
              <a:rPr lang="ru-RU" sz="3000" dirty="0" smtClean="0"/>
              <a:t> Самая </a:t>
            </a:r>
            <a:r>
              <a:rPr lang="ru-RU" sz="3000" dirty="0" smtClean="0"/>
              <a:t>глубокая впадина Мирового океана </a:t>
            </a:r>
            <a:r>
              <a:rPr lang="ru-RU" sz="3000" dirty="0" smtClean="0"/>
              <a:t>называется:</a:t>
            </a:r>
          </a:p>
          <a:p>
            <a:pPr marL="514350" indent="-51435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Филиппинский  </a:t>
            </a:r>
            <a:r>
              <a:rPr lang="ru-RU" sz="3000" dirty="0" smtClean="0"/>
              <a:t>желоб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</a:t>
            </a:r>
            <a:r>
              <a:rPr lang="ru-RU" sz="3000" dirty="0" err="1" smtClean="0"/>
              <a:t>Марианский</a:t>
            </a:r>
            <a:r>
              <a:rPr lang="ru-RU" sz="3000" dirty="0" smtClean="0"/>
              <a:t> </a:t>
            </a:r>
            <a:r>
              <a:rPr lang="ru-RU" sz="3000" dirty="0" smtClean="0"/>
              <a:t>желоб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Зондский желоб.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6</a:t>
            </a:r>
            <a:r>
              <a:rPr lang="ru-RU" sz="3000" dirty="0" smtClean="0">
                <a:solidFill>
                  <a:srgbClr val="FF0000"/>
                </a:solidFill>
              </a:rPr>
              <a:t>. </a:t>
            </a:r>
            <a:r>
              <a:rPr lang="ru-RU" sz="3000" dirty="0" smtClean="0"/>
              <a:t>Самые </a:t>
            </a:r>
            <a:r>
              <a:rPr lang="ru-RU" sz="3000" dirty="0" smtClean="0"/>
              <a:t>маленькие глубины </a:t>
            </a:r>
            <a:r>
              <a:rPr lang="ru-RU" sz="3000" dirty="0" smtClean="0"/>
              <a:t>Мирового </a:t>
            </a:r>
            <a:r>
              <a:rPr lang="ru-RU" sz="3000" dirty="0" smtClean="0"/>
              <a:t>океана </a:t>
            </a:r>
            <a:r>
              <a:rPr lang="ru-RU" sz="3000" dirty="0" smtClean="0"/>
              <a:t>наблюдаются: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 на  ложе  </a:t>
            </a:r>
            <a:r>
              <a:rPr lang="ru-RU" sz="3000" dirty="0" smtClean="0"/>
              <a:t>океана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в  </a:t>
            </a:r>
            <a:r>
              <a:rPr lang="ru-RU" sz="3000" dirty="0" smtClean="0"/>
              <a:t>желобах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на  материковой </a:t>
            </a:r>
            <a:r>
              <a:rPr lang="ru-RU" sz="3000" dirty="0" smtClean="0"/>
              <a:t>отмели.</a:t>
            </a:r>
            <a:endParaRPr lang="ru-RU" sz="3000" dirty="0" smtClean="0"/>
          </a:p>
          <a:p>
            <a:pPr marL="0" indent="0">
              <a:buNone/>
            </a:pPr>
            <a:endParaRPr lang="ru-RU" sz="3000" dirty="0"/>
          </a:p>
        </p:txBody>
      </p:sp>
    </p:spTree>
  </p:cSld>
  <p:clrMapOvr>
    <a:masterClrMapping/>
  </p:clrMapOvr>
  <p:transition>
    <p:diamond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096962"/>
          </a:xfrm>
        </p:spPr>
        <p:txBody>
          <a:bodyPr/>
          <a:lstStyle/>
          <a:p>
            <a:pPr algn="ctr"/>
            <a:r>
              <a:rPr lang="ru-RU" sz="4400" dirty="0" smtClean="0"/>
              <a:t>Выполните тест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85860"/>
            <a:ext cx="7715304" cy="5214974"/>
          </a:xfrm>
        </p:spPr>
        <p:txBody>
          <a:bodyPr/>
          <a:lstStyle/>
          <a:p>
            <a:pPr marL="0" indent="0"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7.  </a:t>
            </a:r>
            <a:r>
              <a:rPr lang="ru-RU" sz="3000" dirty="0" smtClean="0"/>
              <a:t>По  физической карте полушарий определите, какая форма рельефа  дна Мирового океана находится в точке с   координатами  40˚ </a:t>
            </a:r>
            <a:r>
              <a:rPr lang="ru-RU" sz="3000" dirty="0" err="1" smtClean="0"/>
              <a:t>ю.ш</a:t>
            </a:r>
            <a:r>
              <a:rPr lang="ru-RU" sz="3000" dirty="0" smtClean="0"/>
              <a:t>. </a:t>
            </a:r>
            <a:r>
              <a:rPr lang="ru-RU" sz="3000" dirty="0" smtClean="0"/>
              <a:t>и 60˚ </a:t>
            </a:r>
            <a:r>
              <a:rPr lang="ru-RU" sz="3000" dirty="0" err="1" smtClean="0"/>
              <a:t>з.д</a:t>
            </a:r>
            <a:r>
              <a:rPr lang="ru-RU" sz="3000" dirty="0" smtClean="0"/>
              <a:t>.</a:t>
            </a:r>
          </a:p>
          <a:p>
            <a:pPr marL="0" indent="0"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материковая отмель ( шельф </a:t>
            </a:r>
            <a:r>
              <a:rPr lang="ru-RU" sz="3000" dirty="0" smtClean="0"/>
              <a:t>)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</a:t>
            </a:r>
            <a:r>
              <a:rPr lang="ru-RU" sz="3000" smtClean="0"/>
              <a:t>срединно-океанический хребет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желоб.</a:t>
            </a:r>
            <a:endParaRPr lang="ru-RU" sz="3000" dirty="0"/>
          </a:p>
        </p:txBody>
      </p:sp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260648"/>
            <a:ext cx="9144000" cy="64633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изучения дна Мирового океана</a:t>
            </a:r>
          </a:p>
        </p:txBody>
      </p:sp>
      <p:pic>
        <p:nvPicPr>
          <p:cNvPr id="25606" name="Picture 6" descr="Эхол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85926"/>
            <a:ext cx="258445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42910" y="6072206"/>
            <a:ext cx="3571900" cy="4001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10000"/>
                  </a:schemeClr>
                </a:solidFill>
              </a:rPr>
              <a:t>Измерение глубин эхолотом </a:t>
            </a:r>
          </a:p>
        </p:txBody>
      </p:sp>
      <p:pic>
        <p:nvPicPr>
          <p:cNvPr id="25609" name="Picture 9" descr="батискаф"/>
          <p:cNvPicPr>
            <a:picLocks noChangeAspect="1" noChangeArrowheads="1"/>
          </p:cNvPicPr>
          <p:nvPr/>
        </p:nvPicPr>
        <p:blipFill>
          <a:blip r:embed="rId3" cstate="print"/>
          <a:srcRect l="17010" t="31311" r="18994" b="28665"/>
          <a:stretch>
            <a:fillRect/>
          </a:stretch>
        </p:blipFill>
        <p:spPr bwMode="auto">
          <a:xfrm>
            <a:off x="3857620" y="2428868"/>
            <a:ext cx="4495433" cy="21097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929058" y="4643446"/>
            <a:ext cx="4454746" cy="4001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10000"/>
                  </a:schemeClr>
                </a:solidFill>
              </a:rPr>
              <a:t>Исследовательское судно - батискаф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/>
          <a:lstStyle/>
          <a:p>
            <a:pPr algn="ctr"/>
            <a:r>
              <a:rPr lang="ru-RU" sz="4800" dirty="0" smtClean="0"/>
              <a:t>Неровности океанического дна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3071810"/>
            <a:ext cx="3590924" cy="3054353"/>
          </a:xfrm>
        </p:spPr>
        <p:txBody>
          <a:bodyPr/>
          <a:lstStyle/>
          <a:p>
            <a:r>
              <a:rPr lang="ru-RU" sz="2800" dirty="0" smtClean="0"/>
              <a:t>Дно океанов такое же неровное, как и поверхность суши</a:t>
            </a:r>
            <a:endParaRPr lang="ru-RU" sz="2800" dirty="0"/>
          </a:p>
        </p:txBody>
      </p:sp>
      <p:pic>
        <p:nvPicPr>
          <p:cNvPr id="1026" name="Picture 2" descr="http://media.maps.com/magellan/Images/NGC_Jun_1968b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3912262" cy="5133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900igr.net/datas/geografija/Dno-okeana/0006-006-Relef-dna-Mirovogo-oke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10810"/>
            <a:ext cx="7929586" cy="594719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pPr algn="ctr"/>
            <a:r>
              <a:rPr lang="ru-RU" sz="4800" dirty="0" smtClean="0"/>
              <a:t>Дно океанов</a:t>
            </a:r>
            <a:endParaRPr lang="ru-RU" sz="4800" dirty="0"/>
          </a:p>
        </p:txBody>
      </p:sp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oceanology.ru/wp-content/uploads/2009/12/oceanic-bas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139" y="1071546"/>
            <a:ext cx="8219395" cy="578645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96962"/>
          </a:xfrm>
        </p:spPr>
        <p:txBody>
          <a:bodyPr/>
          <a:lstStyle/>
          <a:p>
            <a:pPr algn="ctr"/>
            <a:r>
              <a:rPr lang="ru-RU" sz="4800" dirty="0" smtClean="0"/>
              <a:t>Дно океанов</a:t>
            </a:r>
            <a:endParaRPr lang="ru-RU" sz="4800" dirty="0"/>
          </a:p>
        </p:txBody>
      </p:sp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83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Срединно-океанические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хребты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5143504" y="2143116"/>
            <a:ext cx="3276600" cy="3929090"/>
          </a:xfrm>
        </p:spPr>
        <p:txBody>
          <a:bodyPr/>
          <a:lstStyle/>
          <a:p>
            <a:r>
              <a:rPr lang="ru-RU" dirty="0" smtClean="0"/>
              <a:t>Это подводные горные цепи, которые располагаются  почти посередине океанов.</a:t>
            </a:r>
            <a:endParaRPr lang="ru-RU" dirty="0"/>
          </a:p>
        </p:txBody>
      </p:sp>
      <p:pic>
        <p:nvPicPr>
          <p:cNvPr id="12" name="Рисунок 11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5926"/>
            <a:ext cx="5112327" cy="4031673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96962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Ложе океанов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1357299"/>
            <a:ext cx="7572428" cy="1714512"/>
          </a:xfrm>
        </p:spPr>
        <p:txBody>
          <a:bodyPr/>
          <a:lstStyle/>
          <a:p>
            <a:r>
              <a:rPr lang="ru-RU" sz="2000" dirty="0" smtClean="0"/>
              <a:t>Территория, располагающаяся по обе стороны от срединно-океанического хребта.</a:t>
            </a:r>
          </a:p>
          <a:p>
            <a:r>
              <a:rPr lang="ru-RU" sz="2000" dirty="0" smtClean="0"/>
              <a:t>Крупные формы рельефа ложа – глубоководные равнины.</a:t>
            </a:r>
            <a:endParaRPr lang="ru-RU" sz="2000" dirty="0"/>
          </a:p>
        </p:txBody>
      </p:sp>
      <p:pic>
        <p:nvPicPr>
          <p:cNvPr id="6" name="Рисунок 5" descr="0004-003-CHasti-dna-Mirovogo-oke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421524"/>
            <a:ext cx="8045858" cy="4436476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г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6984776" cy="4500594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5357826"/>
            <a:ext cx="7572428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ahoma" pitchFamily="34" charset="0"/>
              </a:rPr>
              <a:t>Ложе океана занимает более 70% его дна,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ahoma" pitchFamily="34" charset="0"/>
              </a:rPr>
              <a:t>оно имеет самые большие равнины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ahoma" pitchFamily="34" charset="0"/>
              </a:rPr>
              <a:t>– котловины, глубина которых от 4 до 7 тыс. 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    Ложе океана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5"/>
          <p:cNvPicPr>
            <a:picLocks noChangeAspect="1" noChangeArrowheads="1"/>
          </p:cNvPicPr>
          <p:nvPr/>
        </p:nvPicPr>
        <p:blipFill>
          <a:blip r:embed="rId2" cstate="print"/>
          <a:srcRect l="17323" r="1323"/>
          <a:stretch>
            <a:fillRect/>
          </a:stretch>
        </p:blipFill>
        <p:spPr bwMode="auto">
          <a:xfrm>
            <a:off x="5286380" y="1000108"/>
            <a:ext cx="3105152" cy="220821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8435" name="Picture 3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3355975" cy="22415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442" name="Picture 10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3886200"/>
            <a:ext cx="5334000" cy="22733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0" y="152401"/>
            <a:ext cx="9144000" cy="707886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ahoma" pitchFamily="34" charset="0"/>
              </a:rPr>
              <a:t>Образование вулканического острова  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785786" y="6143644"/>
            <a:ext cx="7572428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cs typeface="Tahoma" pitchFamily="34" charset="0"/>
              </a:rPr>
              <a:t>Вулканический остров 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785786" y="3352800"/>
            <a:ext cx="7572428" cy="52322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10000"/>
                  </a:schemeClr>
                </a:solidFill>
                <a:cs typeface="Tahoma" pitchFamily="34" charset="0"/>
              </a:rPr>
              <a:t>Появление вулкана на поверхности океана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  <p:bldP spid="18445" grpId="0"/>
      <p:bldP spid="18446" grpId="0"/>
    </p:bldLst>
  </p:timing>
</p:sld>
</file>

<file path=ppt/theme/theme1.xml><?xml version="1.0" encoding="utf-8"?>
<a:theme xmlns:a="http://schemas.openxmlformats.org/drawingml/2006/main" name="гео океан земля">
  <a:themeElements>
    <a:clrScheme name="Office Theme 12">
      <a:dk1>
        <a:srgbClr val="09817E"/>
      </a:dk1>
      <a:lt1>
        <a:srgbClr val="FFFFFF"/>
      </a:lt1>
      <a:dk2>
        <a:srgbClr val="0281BA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66D6B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09817E"/>
        </a:dk1>
        <a:lt1>
          <a:srgbClr val="FFFFFF"/>
        </a:lt1>
        <a:dk2>
          <a:srgbClr val="0281BA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66D6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36_okean</Template>
  <TotalTime>127</TotalTime>
  <Words>378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гео океан земля</vt:lpstr>
      <vt:lpstr>Рельеф дна океанов</vt:lpstr>
      <vt:lpstr>Слайд 2</vt:lpstr>
      <vt:lpstr>Неровности океанического дна</vt:lpstr>
      <vt:lpstr>Дно океанов</vt:lpstr>
      <vt:lpstr>Дно океанов</vt:lpstr>
      <vt:lpstr>Срединно-океанические хребты</vt:lpstr>
      <vt:lpstr>Ложе океанов</vt:lpstr>
      <vt:lpstr>Слайд 8</vt:lpstr>
      <vt:lpstr>Слайд 9</vt:lpstr>
      <vt:lpstr>Слайд 10</vt:lpstr>
      <vt:lpstr>Переходные зоны</vt:lpstr>
      <vt:lpstr>Шельф </vt:lpstr>
      <vt:lpstr>Континентальный склон</vt:lpstr>
      <vt:lpstr>Глубоководные желоба</vt:lpstr>
      <vt:lpstr>Слайд 15</vt:lpstr>
      <vt:lpstr>Выполните тест</vt:lpstr>
      <vt:lpstr>Выполните тест</vt:lpstr>
      <vt:lpstr>Выполните тест</vt:lpstr>
      <vt:lpstr>Выполните тест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Рельеф дна океанов</dc:title>
  <dc:creator>Дмитрий Каленюк</dc:creator>
  <cp:lastModifiedBy>Дмитрий Каленюк</cp:lastModifiedBy>
  <cp:revision>12</cp:revision>
  <dcterms:created xsi:type="dcterms:W3CDTF">2012-12-21T15:03:47Z</dcterms:created>
  <dcterms:modified xsi:type="dcterms:W3CDTF">2012-12-21T17:11:40Z</dcterms:modified>
</cp:coreProperties>
</file>