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66" r:id="rId3"/>
    <p:sldId id="258" r:id="rId4"/>
    <p:sldId id="267" r:id="rId5"/>
    <p:sldId id="268" r:id="rId6"/>
    <p:sldId id="269" r:id="rId7"/>
    <p:sldId id="270" r:id="rId8"/>
    <p:sldId id="259" r:id="rId9"/>
    <p:sldId id="271" r:id="rId10"/>
    <p:sldId id="272" r:id="rId11"/>
    <p:sldId id="273" r:id="rId12"/>
    <p:sldId id="274" r:id="rId13"/>
    <p:sldId id="257" r:id="rId14"/>
    <p:sldId id="275" r:id="rId15"/>
    <p:sldId id="262" r:id="rId16"/>
    <p:sldId id="276" r:id="rId17"/>
    <p:sldId id="277" r:id="rId18"/>
    <p:sldId id="278" r:id="rId19"/>
    <p:sldId id="279" r:id="rId20"/>
    <p:sldId id="280" r:id="rId21"/>
    <p:sldId id="281" r:id="rId22"/>
    <p:sldId id="282" r:id="rId23"/>
    <p:sldId id="283" r:id="rId24"/>
    <p:sldId id="284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5" d="100"/>
          <a:sy n="85" d="100"/>
        </p:scale>
        <p:origin x="-72" y="-3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 b="1" cap="none" spc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</p:cSld>
  <p:clrMapOvr>
    <a:masterClrMapping/>
  </p:clrMapOvr>
  <p:transition>
    <p:strips dir="r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B7BE370-8F59-4DA2-9F35-8B636A53F194}" type="datetimeFigureOut">
              <a:rPr lang="ru-RU" smtClean="0"/>
              <a:pPr/>
              <a:t>15.12.2012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6F66859-6874-4CEC-A8E8-9CFF26D3D54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 dir="r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B7BE370-8F59-4DA2-9F35-8B636A53F194}" type="datetimeFigureOut">
              <a:rPr lang="ru-RU" smtClean="0"/>
              <a:pPr/>
              <a:t>15.12.2012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6F66859-6874-4CEC-A8E8-9CFF26D3D54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 dir="rd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0F1225-1AE6-4961-BAF6-CB562503DBC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strips dir="r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B7BE370-8F59-4DA2-9F35-8B636A53F194}" type="datetimeFigureOut">
              <a:rPr lang="ru-RU" smtClean="0"/>
              <a:pPr/>
              <a:t>15.12.2012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6F66859-6874-4CEC-A8E8-9CFF26D3D54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 dir="r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 b="1" cap="none" spc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p:transition>
    <p:strips dir="r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B7BE370-8F59-4DA2-9F35-8B636A53F194}" type="datetimeFigureOut">
              <a:rPr lang="ru-RU" smtClean="0"/>
              <a:pPr/>
              <a:t>15.12.2012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6F66859-6874-4CEC-A8E8-9CFF26D3D54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 dir="r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B7BE370-8F59-4DA2-9F35-8B636A53F194}" type="datetimeFigureOut">
              <a:rPr lang="ru-RU" smtClean="0"/>
              <a:pPr/>
              <a:t>15.12.2012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6F66859-6874-4CEC-A8E8-9CFF26D3D54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 dir="r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B7BE370-8F59-4DA2-9F35-8B636A53F194}" type="datetimeFigureOut">
              <a:rPr lang="ru-RU" smtClean="0"/>
              <a:pPr/>
              <a:t>15.12.2012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6F66859-6874-4CEC-A8E8-9CFF26D3D54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 dir="r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B7BE370-8F59-4DA2-9F35-8B636A53F194}" type="datetimeFigureOut">
              <a:rPr lang="ru-RU" smtClean="0"/>
              <a:pPr/>
              <a:t>15.12.2012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6F66859-6874-4CEC-A8E8-9CFF26D3D54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 dir="r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B7BE370-8F59-4DA2-9F35-8B636A53F194}" type="datetimeFigureOut">
              <a:rPr lang="ru-RU" smtClean="0"/>
              <a:pPr/>
              <a:t>15.12.2012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6F66859-6874-4CEC-A8E8-9CFF26D3D54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 dir="r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B7BE370-8F59-4DA2-9F35-8B636A53F194}" type="datetimeFigureOut">
              <a:rPr lang="ru-RU" smtClean="0"/>
              <a:pPr/>
              <a:t>15.12.2012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6F66859-6874-4CEC-A8E8-9CFF26D3D54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 dir="r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fld id="{0B7BE370-8F59-4DA2-9F35-8B636A53F194}" type="datetimeFigureOut">
              <a:rPr lang="ru-RU" smtClean="0"/>
              <a:pPr/>
              <a:t>15.12.2012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fld id="{D6F66859-6874-4CEC-A8E8-9CFF26D3D54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  <p:sldLayoutId id="2147483708" r:id="rId12"/>
  </p:sldLayoutIdLst>
  <p:transition>
    <p:strips dir="rd"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5400" b="1" kern="1200">
          <a:ln w="19050">
            <a:solidFill>
              <a:schemeClr val="tx2">
                <a:tint val="1000"/>
              </a:schemeClr>
            </a:solidFill>
            <a:prstDash val="solid"/>
          </a:ln>
          <a:solidFill>
            <a:srgbClr val="0BD0D9"/>
          </a:solidFill>
          <a:effectLst>
            <a:outerShdw blurRad="50000" dist="50800" dir="7500000" algn="tl">
              <a:srgbClr val="000000">
                <a:shade val="5000"/>
                <a:alpha val="35000"/>
              </a:srgbClr>
            </a:outerShdw>
          </a:effectLst>
          <a:latin typeface="Constantia" pitchFamily="18" charset="0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5400" b="1">
          <a:solidFill>
            <a:srgbClr val="0BD0D9"/>
          </a:solidFill>
          <a:latin typeface="Constantia" pitchFamily="18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5400" b="1">
          <a:solidFill>
            <a:srgbClr val="0BD0D9"/>
          </a:solidFill>
          <a:latin typeface="Constantia" pitchFamily="18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5400" b="1">
          <a:solidFill>
            <a:srgbClr val="0BD0D9"/>
          </a:solidFill>
          <a:latin typeface="Constantia" pitchFamily="18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5400" b="1">
          <a:solidFill>
            <a:srgbClr val="0BD0D9"/>
          </a:solidFill>
          <a:latin typeface="Constantia" pitchFamily="18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5400" b="1">
          <a:solidFill>
            <a:srgbClr val="0BD0D9"/>
          </a:solidFill>
          <a:latin typeface="Constantia" pitchFamily="18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5400" b="1">
          <a:solidFill>
            <a:srgbClr val="0BD0D9"/>
          </a:solidFill>
          <a:latin typeface="Constantia" pitchFamily="18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5400" b="1">
          <a:solidFill>
            <a:srgbClr val="0BD0D9"/>
          </a:solidFill>
          <a:latin typeface="Constantia" pitchFamily="18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5400" b="1">
          <a:solidFill>
            <a:srgbClr val="0BD0D9"/>
          </a:solidFill>
          <a:latin typeface="Constantia" pitchFamily="18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b="1" i="1" kern="1200">
          <a:solidFill>
            <a:srgbClr val="06686D"/>
          </a:solidFill>
          <a:latin typeface="Constantia" pitchFamily="18" charset="0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b="1" i="1" kern="1200">
          <a:solidFill>
            <a:srgbClr val="06686D"/>
          </a:solidFill>
          <a:latin typeface="Constantia" pitchFamily="18" charset="0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b="1" i="1" kern="1200">
          <a:solidFill>
            <a:srgbClr val="06686D"/>
          </a:solidFill>
          <a:latin typeface="Constantia" pitchFamily="18" charset="0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b="1" i="1" kern="1200">
          <a:solidFill>
            <a:srgbClr val="06686D"/>
          </a:solidFill>
          <a:latin typeface="Constantia" pitchFamily="18" charset="0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b="1" i="1" kern="1200">
          <a:solidFill>
            <a:srgbClr val="06686D"/>
          </a:solidFill>
          <a:latin typeface="Constantia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1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2.xml"/><Relationship Id="rId4" Type="http://schemas.openxmlformats.org/officeDocument/2006/relationships/slide" Target="slide2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85720" y="1500175"/>
            <a:ext cx="8572560" cy="2428892"/>
          </a:xfrm>
        </p:spPr>
        <p:txBody>
          <a:bodyPr>
            <a:noAutofit/>
          </a:bodyPr>
          <a:lstStyle/>
          <a:p>
            <a:r>
              <a:rPr lang="ru-RU" sz="7200" dirty="0" smtClean="0"/>
              <a:t>Главные формы рельефа</a:t>
            </a:r>
            <a:endParaRPr lang="ru-RU" sz="7200" dirty="0"/>
          </a:p>
        </p:txBody>
      </p:sp>
    </p:spTree>
  </p:cSld>
  <p:clrMapOvr>
    <a:masterClrMapping/>
  </p:clrMapOvr>
  <p:transition>
    <p:strips dir="rd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14"/>
          <p:cNvSpPr>
            <a:spLocks noGrp="1" noChangeArrowheads="1"/>
          </p:cNvSpPr>
          <p:nvPr>
            <p:ph type="title"/>
          </p:nvPr>
        </p:nvSpPr>
        <p:spPr>
          <a:xfrm>
            <a:off x="0" y="274638"/>
            <a:ext cx="9144000" cy="582612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sz="5300" b="1" dirty="0" smtClean="0">
                <a:solidFill>
                  <a:schemeClr val="accent1">
                    <a:lumMod val="50000"/>
                  </a:schemeClr>
                </a:solidFill>
              </a:rPr>
              <a:t>НИЗКИЕ ГОРЫ  </a:t>
            </a: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</a:rPr>
              <a:t>- </a:t>
            </a:r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</a:rPr>
              <a:t>(глыбовые)</a:t>
            </a:r>
          </a:p>
        </p:txBody>
      </p:sp>
      <p:pic>
        <p:nvPicPr>
          <p:cNvPr id="1026" name="Picture 2" descr="http://www.vokrugsveta.ru/img/cmn/2007/02/07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20788" y="3571876"/>
            <a:ext cx="6123212" cy="32861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8" name="Picture 4" descr="http://www.my-article.net/data/files/tiny-mce/56/img/30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388" y="1285860"/>
            <a:ext cx="2573006" cy="19326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30" name="Picture 6" descr="http://skoda.autocentre.ua/images/magazines/issues/ac/07/20/images/24/Kr38_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285861"/>
            <a:ext cx="3015389" cy="46434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32" name="Picture 8" descr="http://100travels.com.ua/wp-content/uploads/2010/02/Demergi4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86116" y="1285860"/>
            <a:ext cx="2576870" cy="19288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74638"/>
            <a:ext cx="9144000" cy="368300"/>
          </a:xfrm>
        </p:spPr>
        <p:txBody>
          <a:bodyPr>
            <a:noAutofit/>
          </a:bodyPr>
          <a:lstStyle/>
          <a:p>
            <a:pPr eaLnBrk="1" hangingPunct="1"/>
            <a:r>
              <a:rPr lang="ru-RU" sz="4000" b="1" dirty="0" smtClean="0">
                <a:solidFill>
                  <a:schemeClr val="accent1">
                    <a:lumMod val="50000"/>
                  </a:schemeClr>
                </a:solidFill>
              </a:rPr>
              <a:t>СРЕДНИЕ ГОРЫ </a:t>
            </a:r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</a:rPr>
              <a:t>- (складчато-глыбовые)</a:t>
            </a:r>
          </a:p>
        </p:txBody>
      </p:sp>
      <p:pic>
        <p:nvPicPr>
          <p:cNvPr id="32770" name="Picture 2" descr="http://www.terrambiente.org/habitat/montagne/images/montagne-5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928670"/>
            <a:ext cx="4000526" cy="30003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2774" name="Picture 6" descr="http://restgeo.com/ContentImage/i2050f3828/Gori-Pro-Krimskie-gori-Krimskie-gor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7752" y="928670"/>
            <a:ext cx="4000528" cy="300039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2776" name="Picture 8" descr="http://www.miksike.net/docs/4klass/3zemlja/images/4-2-6-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14414" y="4357694"/>
            <a:ext cx="6715172" cy="204812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142852"/>
            <a:ext cx="9144000" cy="511175"/>
          </a:xfrm>
        </p:spPr>
        <p:txBody>
          <a:bodyPr>
            <a:noAutofit/>
          </a:bodyPr>
          <a:lstStyle/>
          <a:p>
            <a:pPr eaLnBrk="1" hangingPunct="1"/>
            <a:r>
              <a:rPr lang="ru-RU" sz="4800" b="1" dirty="0" smtClean="0">
                <a:solidFill>
                  <a:schemeClr val="accent1">
                    <a:lumMod val="50000"/>
                  </a:schemeClr>
                </a:solidFill>
              </a:rPr>
              <a:t>ВЫСОКИЕ ГОРЫ </a:t>
            </a:r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</a:rPr>
              <a:t>- (складчатые)</a:t>
            </a:r>
          </a:p>
        </p:txBody>
      </p:sp>
      <p:pic>
        <p:nvPicPr>
          <p:cNvPr id="15363" name="Picture 9" descr="5"/>
          <p:cNvPicPr>
            <a:picLocks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572000" y="1071546"/>
            <a:ext cx="4249737" cy="26431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364" name="Picture 11" descr="6"/>
          <p:cNvPicPr>
            <a:picLocks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142844" y="1071546"/>
            <a:ext cx="4335278" cy="26432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1748" name="Picture 4" descr="http://www.krugosvet.ru/images/1001999_1264_012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1326" y="3857628"/>
            <a:ext cx="7472574" cy="287160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/>
          <a:lstStyle/>
          <a:p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Р</a:t>
            </a:r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авнины</a:t>
            </a:r>
            <a:endParaRPr lang="ru-RU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214423"/>
            <a:ext cx="8786874" cy="1571635"/>
          </a:xfr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marL="0" indent="0">
              <a:buNone/>
            </a:pPr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Равнины</a:t>
            </a:r>
            <a:r>
              <a:rPr lang="ru-RU" dirty="0" smtClean="0"/>
              <a:t> – это обширные выровненные участки земной поверхности с небольшими (до 200м) колебаниями высот</a:t>
            </a:r>
            <a:r>
              <a:rPr lang="ru-RU" dirty="0" smtClean="0"/>
              <a:t>.</a:t>
            </a:r>
            <a:endParaRPr lang="ru-RU" dirty="0" smtClean="0"/>
          </a:p>
        </p:txBody>
      </p:sp>
      <p:pic>
        <p:nvPicPr>
          <p:cNvPr id="4" name="Picture 4" descr="4807629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3000372"/>
            <a:ext cx="3809505" cy="285752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Picture 8" descr="Восточно-Европ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4876" y="3643314"/>
            <a:ext cx="4249737" cy="280828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>
    <p:strips dir="rd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785794"/>
            <a:ext cx="4643438" cy="2857520"/>
          </a:xfrm>
        </p:spPr>
        <p:txBody>
          <a:bodyPr>
            <a:noAutofit/>
          </a:bodyPr>
          <a:lstStyle/>
          <a:p>
            <a:pPr eaLnBrk="1" hangingPunct="1"/>
            <a:r>
              <a:rPr lang="ru-RU" sz="4800" dirty="0" smtClean="0">
                <a:solidFill>
                  <a:schemeClr val="accent1">
                    <a:lumMod val="50000"/>
                  </a:schemeClr>
                </a:solidFill>
              </a:rPr>
              <a:t>Виды равнин</a:t>
            </a:r>
            <a:br>
              <a:rPr lang="ru-RU" sz="4800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48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4800" b="1" dirty="0" smtClean="0">
                <a:solidFill>
                  <a:schemeClr val="accent1">
                    <a:lumMod val="50000"/>
                  </a:schemeClr>
                </a:solidFill>
              </a:rPr>
              <a:t/>
            </a:r>
            <a:br>
              <a:rPr lang="ru-RU" sz="4800" b="1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</a:rPr>
              <a:t>(</a:t>
            </a:r>
            <a:r>
              <a:rPr lang="ru-RU" sz="3200" b="1" i="1" dirty="0" smtClean="0">
                <a:solidFill>
                  <a:schemeClr val="accent1">
                    <a:lumMod val="50000"/>
                  </a:schemeClr>
                </a:solidFill>
              </a:rPr>
              <a:t>по характеру рельефа)</a:t>
            </a:r>
            <a:endParaRPr lang="ru-RU" sz="3200" dirty="0" smtClean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5715000" y="428625"/>
            <a:ext cx="2857500" cy="1000125"/>
          </a:xfrm>
        </p:spPr>
        <p:txBody>
          <a:bodyPr/>
          <a:lstStyle/>
          <a:p>
            <a:pPr marL="609600" indent="-609600" eaLnBrk="1" hangingPunct="1">
              <a:buFontTx/>
              <a:buNone/>
            </a:pPr>
            <a:r>
              <a:rPr lang="ru-RU" sz="4400" b="1" dirty="0" smtClean="0"/>
              <a:t>    </a:t>
            </a:r>
            <a:r>
              <a:rPr lang="ru-RU" sz="2800" b="1" i="1" dirty="0" smtClean="0">
                <a:solidFill>
                  <a:schemeClr val="accent1">
                    <a:lumMod val="50000"/>
                  </a:schemeClr>
                </a:solidFill>
              </a:rPr>
              <a:t>Плоские</a:t>
            </a:r>
          </a:p>
          <a:p>
            <a:pPr marL="609600" indent="-609600" eaLnBrk="1" hangingPunct="1">
              <a:buFontTx/>
              <a:buNone/>
            </a:pPr>
            <a:endParaRPr lang="ru-RU" sz="4400" b="1" dirty="0" smtClean="0"/>
          </a:p>
        </p:txBody>
      </p:sp>
      <p:sp>
        <p:nvSpPr>
          <p:cNvPr id="16388" name="Text Box 5"/>
          <p:cNvSpPr txBox="1">
            <a:spLocks noChangeArrowheads="1"/>
          </p:cNvSpPr>
          <p:nvPr/>
        </p:nvSpPr>
        <p:spPr bwMode="auto">
          <a:xfrm>
            <a:off x="4929190" y="5286388"/>
            <a:ext cx="3857653" cy="6953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/>
          <a:lstStyle/>
          <a:p>
            <a:pPr marL="609600" indent="-609600">
              <a:spcBef>
                <a:spcPct val="20000"/>
              </a:spcBef>
            </a:pPr>
            <a:r>
              <a:rPr lang="ru-RU" sz="4400" b="1" dirty="0">
                <a:solidFill>
                  <a:schemeClr val="accent1">
                    <a:lumMod val="50000"/>
                  </a:schemeClr>
                </a:solidFill>
                <a:latin typeface="Georgia" pitchFamily="18" charset="0"/>
              </a:rPr>
              <a:t> </a:t>
            </a:r>
            <a:r>
              <a:rPr lang="ru-RU" sz="2800" b="1" i="1" dirty="0">
                <a:solidFill>
                  <a:schemeClr val="accent1">
                    <a:lumMod val="50000"/>
                  </a:schemeClr>
                </a:solidFill>
                <a:latin typeface="Constantia" pitchFamily="18" charset="0"/>
              </a:rPr>
              <a:t>Холмистые</a:t>
            </a:r>
          </a:p>
        </p:txBody>
      </p:sp>
      <p:pic>
        <p:nvPicPr>
          <p:cNvPr id="16389" name="Picture 9" descr="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19860" y="1142984"/>
            <a:ext cx="4724140" cy="28575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390" name="Picture 10" descr="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44" y="4000504"/>
            <a:ext cx="4816851" cy="28574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42852"/>
            <a:ext cx="8229600" cy="1143000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Виды равнин </a:t>
            </a:r>
            <a:r>
              <a:rPr lang="ru-RU" sz="3600" dirty="0" smtClean="0">
                <a:solidFill>
                  <a:schemeClr val="accent1">
                    <a:lumMod val="50000"/>
                  </a:schemeClr>
                </a:solidFill>
              </a:rPr>
              <a:t>(</a:t>
            </a:r>
            <a:r>
              <a:rPr lang="ru-RU" sz="3600" i="1" dirty="0" smtClean="0">
                <a:solidFill>
                  <a:schemeClr val="accent1">
                    <a:lumMod val="50000"/>
                  </a:schemeClr>
                </a:solidFill>
              </a:rPr>
              <a:t>по высоте)</a:t>
            </a:r>
            <a:endParaRPr lang="ru-RU" sz="3600" i="1" dirty="0">
              <a:solidFill>
                <a:schemeClr val="accent1">
                  <a:lumMod val="50000"/>
                </a:schemeClr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85720" y="1285860"/>
          <a:ext cx="8572560" cy="508223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2857520"/>
                <a:gridCol w="2857520"/>
                <a:gridCol w="2857520"/>
              </a:tblGrid>
              <a:tr h="1000132">
                <a:tc>
                  <a:txBody>
                    <a:bodyPr/>
                    <a:lstStyle/>
                    <a:p>
                      <a:pPr algn="ctr" rtl="0"/>
                      <a:r>
                        <a:rPr lang="ru-RU" sz="2400" b="1" dirty="0" smtClean="0"/>
                        <a:t>Вид </a:t>
                      </a:r>
                      <a:r>
                        <a:rPr lang="ru-RU" sz="2400" b="1" dirty="0"/>
                        <a:t>равнин</a:t>
                      </a: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ru-RU" sz="2400" b="1"/>
                        <a:t>Высота равнин над уровнем моря</a:t>
                      </a: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ru-RU" sz="2400" b="1"/>
                        <a:t>Примеры (названия)</a:t>
                      </a:r>
                    </a:p>
                  </a:txBody>
                  <a:tcPr marL="66675" marR="66675" marT="66675" marB="66675"/>
                </a:tc>
              </a:tr>
              <a:tr h="1510330">
                <a:tc>
                  <a:txBody>
                    <a:bodyPr/>
                    <a:lstStyle/>
                    <a:p>
                      <a:pPr algn="ctr" rtl="0"/>
                      <a:r>
                        <a:rPr lang="ru-RU" sz="2400" b="1"/>
                        <a:t>Низменности</a:t>
                      </a: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ru-RU" sz="2400" b="1" dirty="0" smtClean="0"/>
                        <a:t>до </a:t>
                      </a:r>
                      <a:r>
                        <a:rPr lang="ru-RU" sz="2400" b="1" dirty="0"/>
                        <a:t>200 </a:t>
                      </a:r>
                      <a:r>
                        <a:rPr lang="ru-RU" sz="2400" b="1" dirty="0" smtClean="0"/>
                        <a:t>м </a:t>
                      </a:r>
                      <a:r>
                        <a:rPr lang="ru-RU" sz="2400" b="1" dirty="0"/>
                        <a:t>над уровнем моря</a:t>
                      </a: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ru-RU" sz="2400" b="1"/>
                        <a:t>Прикаспийская, Западно-Сибирская</a:t>
                      </a:r>
                    </a:p>
                  </a:txBody>
                  <a:tcPr marL="66675" marR="66675" marT="66675" marB="66675"/>
                </a:tc>
              </a:tr>
              <a:tr h="1510330">
                <a:tc>
                  <a:txBody>
                    <a:bodyPr/>
                    <a:lstStyle/>
                    <a:p>
                      <a:pPr algn="ctr" rtl="0"/>
                      <a:r>
                        <a:rPr lang="ru-RU" sz="2400" b="1"/>
                        <a:t>Возвышенности</a:t>
                      </a: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ru-RU" sz="2400" b="1" dirty="0" smtClean="0"/>
                        <a:t>от </a:t>
                      </a:r>
                      <a:r>
                        <a:rPr lang="ru-RU" sz="2400" b="1" dirty="0"/>
                        <a:t>200 до 500 </a:t>
                      </a:r>
                      <a:r>
                        <a:rPr lang="ru-RU" sz="2400" b="1" dirty="0" smtClean="0"/>
                        <a:t>м </a:t>
                      </a:r>
                      <a:r>
                        <a:rPr lang="ru-RU" sz="2400" b="1" dirty="0"/>
                        <a:t>над уровнем моря</a:t>
                      </a: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ru-RU" sz="2400" b="1"/>
                        <a:t>Среднерусская, Валдайская, Приволжская</a:t>
                      </a:r>
                    </a:p>
                  </a:txBody>
                  <a:tcPr marL="66675" marR="66675" marT="66675" marB="66675"/>
                </a:tc>
              </a:tr>
              <a:tr h="1061438">
                <a:tc>
                  <a:txBody>
                    <a:bodyPr/>
                    <a:lstStyle/>
                    <a:p>
                      <a:pPr algn="ctr" rtl="0"/>
                      <a:r>
                        <a:rPr lang="ru-RU" sz="2400" b="1"/>
                        <a:t>Плоскогорья</a:t>
                      </a: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ru-RU" sz="2400" b="1" dirty="0" smtClean="0"/>
                        <a:t>от </a:t>
                      </a:r>
                      <a:r>
                        <a:rPr lang="ru-RU" sz="2400" b="1" dirty="0"/>
                        <a:t>500 до 1000 </a:t>
                      </a:r>
                      <a:r>
                        <a:rPr lang="ru-RU" sz="2400" b="1" dirty="0" smtClean="0"/>
                        <a:t>м </a:t>
                      </a:r>
                      <a:r>
                        <a:rPr lang="ru-RU" sz="2400" b="1" dirty="0"/>
                        <a:t>над уровнем моря</a:t>
                      </a: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ru-RU" sz="2400" b="1" dirty="0"/>
                        <a:t>Среднесибирское, Аравийское, Декан</a:t>
                      </a:r>
                    </a:p>
                  </a:txBody>
                  <a:tcPr marL="66675" marR="66675" marT="66675" marB="66675"/>
                </a:tc>
              </a:tr>
            </a:tbl>
          </a:graphicData>
        </a:graphic>
      </p:graphicFrame>
    </p:spTree>
  </p:cSld>
  <p:clrMapOvr>
    <a:masterClrMapping/>
  </p:clrMapOvr>
  <p:transition>
    <p:strips dir="rd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357188" y="0"/>
            <a:ext cx="8229600" cy="857232"/>
          </a:xfrm>
        </p:spPr>
        <p:txBody>
          <a:bodyPr>
            <a:noAutofit/>
          </a:bodyPr>
          <a:lstStyle/>
          <a:p>
            <a:pPr eaLnBrk="1" hangingPunct="1">
              <a:defRPr/>
            </a:pP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Низменности</a:t>
            </a:r>
          </a:p>
        </p:txBody>
      </p:sp>
      <p:sp>
        <p:nvSpPr>
          <p:cNvPr id="18436" name="Text Box 9"/>
          <p:cNvSpPr txBox="1">
            <a:spLocks noChangeArrowheads="1"/>
          </p:cNvSpPr>
          <p:nvPr/>
        </p:nvSpPr>
        <p:spPr bwMode="auto">
          <a:xfrm>
            <a:off x="684213" y="6286500"/>
            <a:ext cx="75596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000" b="1" dirty="0">
                <a:latin typeface="Constantia" pitchFamily="18" charset="0"/>
              </a:rPr>
              <a:t>Амазонская низменность</a:t>
            </a:r>
          </a:p>
        </p:txBody>
      </p:sp>
      <p:pic>
        <p:nvPicPr>
          <p:cNvPr id="33794" name="Picture 2" descr="http://www.lorientlejour.com/images/photos/63/19355149189766392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3412" y="857192"/>
            <a:ext cx="7239050" cy="5429288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785813"/>
          </a:xfrm>
        </p:spPr>
        <p:txBody>
          <a:bodyPr>
            <a:noAutofit/>
          </a:bodyPr>
          <a:lstStyle/>
          <a:p>
            <a:pPr eaLnBrk="1" hangingPunct="1"/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Возвышенности</a:t>
            </a:r>
          </a:p>
        </p:txBody>
      </p:sp>
      <p:pic>
        <p:nvPicPr>
          <p:cNvPr id="36866" name="Picture 2" descr="http://www.govvrn.ru/wps/wcm/connect/a324200046316194814aa59fb1ed6ca7/1/img_150.jpg?MOD=AJPERES&amp;CACHEID=a324200046316194814aa59fb1ed6ca7/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928669"/>
            <a:ext cx="7878404" cy="5434239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785786" y="6286520"/>
            <a:ext cx="75724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Constantia" pitchFamily="18" charset="0"/>
              </a:rPr>
              <a:t>Среднерусская возвышенность</a:t>
            </a:r>
            <a:endParaRPr lang="ru-RU" sz="2000" b="1" dirty="0">
              <a:latin typeface="Constantia" pitchFamily="18" charset="0"/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785813"/>
          </a:xfrm>
        </p:spPr>
        <p:txBody>
          <a:bodyPr>
            <a:noAutofit/>
          </a:bodyPr>
          <a:lstStyle/>
          <a:p>
            <a:pPr eaLnBrk="1" hangingPunct="1"/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Плоскогорья</a:t>
            </a:r>
          </a:p>
        </p:txBody>
      </p:sp>
      <p:pic>
        <p:nvPicPr>
          <p:cNvPr id="5" name="Рисунок 4" descr="pp1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00100" y="928670"/>
            <a:ext cx="7191425" cy="539356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928662" y="6286520"/>
            <a:ext cx="72866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Constantia" pitchFamily="18" charset="0"/>
              </a:rPr>
              <a:t>Среднесибирское плоскогорье</a:t>
            </a:r>
            <a:endParaRPr lang="ru-RU" sz="2000" b="1" dirty="0">
              <a:latin typeface="Constantia" pitchFamily="18" charset="0"/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2984"/>
          </a:xfrm>
        </p:spPr>
        <p:txBody>
          <a:bodyPr/>
          <a:lstStyle/>
          <a:p>
            <a:r>
              <a:rPr lang="ru-RU" i="1" dirty="0" smtClean="0">
                <a:solidFill>
                  <a:schemeClr val="accent1">
                    <a:lumMod val="50000"/>
                  </a:schemeClr>
                </a:solidFill>
              </a:rPr>
              <a:t>Игра "Самые - </a:t>
            </a:r>
            <a:r>
              <a:rPr lang="ru-RU" i="1" dirty="0" err="1" smtClean="0">
                <a:solidFill>
                  <a:schemeClr val="accent1">
                    <a:lumMod val="50000"/>
                  </a:schemeClr>
                </a:solidFill>
              </a:rPr>
              <a:t>самые</a:t>
            </a:r>
            <a:r>
              <a:rPr lang="ru-RU" i="1" dirty="0" smtClean="0">
                <a:solidFill>
                  <a:schemeClr val="accent1">
                    <a:lumMod val="50000"/>
                  </a:schemeClr>
                </a:solidFill>
              </a:rPr>
              <a:t>"</a:t>
            </a:r>
            <a:endParaRPr lang="ru-RU" i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214282" y="1357298"/>
            <a:ext cx="8715436" cy="5286412"/>
          </a:xfrm>
        </p:spPr>
        <p:txBody>
          <a:bodyPr/>
          <a:lstStyle/>
          <a:p>
            <a:pPr marL="514350" indent="-514350">
              <a:buClr>
                <a:srgbClr val="002060"/>
              </a:buClr>
              <a:buFont typeface="+mj-lt"/>
              <a:buAutoNum type="arabicPeriod"/>
            </a:pPr>
            <a:r>
              <a:rPr lang="ru-RU" sz="3600" i="0" dirty="0" smtClean="0">
                <a:solidFill>
                  <a:schemeClr val="accent1">
                    <a:lumMod val="50000"/>
                  </a:schemeClr>
                </a:solidFill>
              </a:rPr>
              <a:t>Самые длинные горы на Земле. </a:t>
            </a:r>
            <a:endParaRPr lang="ru-RU" sz="3600" i="0" dirty="0" smtClean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514350" indent="-514350">
              <a:buClr>
                <a:srgbClr val="002060"/>
              </a:buClr>
              <a:buFont typeface="+mj-lt"/>
              <a:buAutoNum type="arabicPeriod"/>
            </a:pPr>
            <a:r>
              <a:rPr lang="ru-RU" sz="3600" i="0" dirty="0" smtClean="0">
                <a:solidFill>
                  <a:schemeClr val="accent1">
                    <a:lumMod val="50000"/>
                  </a:schemeClr>
                </a:solidFill>
              </a:rPr>
              <a:t>Самые высокие горы на суше. </a:t>
            </a:r>
          </a:p>
          <a:p>
            <a:pPr marL="514350" indent="-514350">
              <a:buClr>
                <a:srgbClr val="002060"/>
              </a:buClr>
              <a:buFont typeface="+mj-lt"/>
              <a:buAutoNum type="arabicPeriod"/>
            </a:pPr>
            <a:r>
              <a:rPr lang="ru-RU" sz="3600" i="0" dirty="0" smtClean="0">
                <a:solidFill>
                  <a:schemeClr val="accent1">
                    <a:lumMod val="50000"/>
                  </a:schemeClr>
                </a:solidFill>
              </a:rPr>
              <a:t>Самая высокая гора мира. </a:t>
            </a:r>
          </a:p>
          <a:p>
            <a:pPr marL="514350" indent="-514350">
              <a:buClr>
                <a:srgbClr val="002060"/>
              </a:buClr>
              <a:buFont typeface="+mj-lt"/>
              <a:buAutoNum type="arabicPeriod"/>
            </a:pPr>
            <a:r>
              <a:rPr lang="ru-RU" sz="3600" i="0" dirty="0" smtClean="0">
                <a:solidFill>
                  <a:schemeClr val="accent1">
                    <a:lumMod val="50000"/>
                  </a:schemeClr>
                </a:solidFill>
              </a:rPr>
              <a:t>Самая большая горная страна в Азии. </a:t>
            </a:r>
          </a:p>
          <a:p>
            <a:pPr marL="514350" indent="-514350">
              <a:buClr>
                <a:srgbClr val="002060"/>
              </a:buClr>
              <a:buFont typeface="+mj-lt"/>
              <a:buAutoNum type="arabicPeriod"/>
            </a:pPr>
            <a:r>
              <a:rPr lang="ru-RU" sz="3600" i="0" dirty="0" smtClean="0">
                <a:solidFill>
                  <a:schemeClr val="accent1">
                    <a:lumMod val="50000"/>
                  </a:schemeClr>
                </a:solidFill>
              </a:rPr>
              <a:t>Самая высокая вершина Кавказских гор. </a:t>
            </a:r>
          </a:p>
          <a:p>
            <a:endParaRPr lang="ru-RU" dirty="0"/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1143000"/>
          </a:xfrm>
        </p:spPr>
        <p:txBody>
          <a:bodyPr/>
          <a:lstStyle/>
          <a:p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Горы</a:t>
            </a:r>
            <a:endParaRPr lang="ru-RU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643050"/>
            <a:ext cx="8715436" cy="1571636"/>
          </a:xfr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marL="0" indent="0">
              <a:buNone/>
            </a:pPr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Горы </a:t>
            </a:r>
            <a:r>
              <a:rPr lang="ru-RU" dirty="0" smtClean="0"/>
              <a:t>– это обширные, высоко поднятые участки земной поверхности с резкими различиями в высоте.</a:t>
            </a:r>
            <a:endParaRPr lang="ru-RU" dirty="0"/>
          </a:p>
        </p:txBody>
      </p:sp>
      <p:pic>
        <p:nvPicPr>
          <p:cNvPr id="4" name="Picture 4" descr="untitle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9451" y="3786190"/>
            <a:ext cx="9153452" cy="30718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Autofit/>
          </a:bodyPr>
          <a:lstStyle/>
          <a:p>
            <a:r>
              <a:rPr lang="ru-RU" sz="4300" dirty="0" smtClean="0">
                <a:solidFill>
                  <a:schemeClr val="tx2">
                    <a:lumMod val="50000"/>
                  </a:schemeClr>
                </a:solidFill>
              </a:rPr>
              <a:t>Тест </a:t>
            </a:r>
            <a:r>
              <a:rPr lang="ru-RU" sz="4300" dirty="0" smtClean="0">
                <a:solidFill>
                  <a:schemeClr val="tx2">
                    <a:lumMod val="50000"/>
                  </a:schemeClr>
                </a:solidFill>
              </a:rPr>
              <a:t>"Основные формы рельефа"</a:t>
            </a:r>
            <a:endParaRPr lang="ru-RU" sz="43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1142984"/>
            <a:ext cx="9001156" cy="4983179"/>
          </a:xfrm>
        </p:spPr>
        <p:txBody>
          <a:bodyPr/>
          <a:lstStyle/>
          <a:p>
            <a:pPr marL="0" indent="0">
              <a:buClr>
                <a:srgbClr val="C00000"/>
              </a:buClr>
              <a:buAutoNum type="arabicPeriod"/>
            </a:pPr>
            <a:r>
              <a:rPr lang="ru-RU" sz="3600" i="0" dirty="0" smtClean="0">
                <a:solidFill>
                  <a:schemeClr val="tx2">
                    <a:lumMod val="50000"/>
                  </a:schemeClr>
                </a:solidFill>
              </a:rPr>
              <a:t>На </a:t>
            </a:r>
            <a:r>
              <a:rPr lang="ru-RU" sz="3600" i="0" dirty="0" smtClean="0">
                <a:solidFill>
                  <a:schemeClr val="tx2">
                    <a:lumMod val="50000"/>
                  </a:schemeClr>
                </a:solidFill>
              </a:rPr>
              <a:t>материке Северная Америка находятся горы</a:t>
            </a:r>
            <a:r>
              <a:rPr lang="ru-RU" sz="3600" i="0" dirty="0" smtClean="0">
                <a:solidFill>
                  <a:schemeClr val="tx2">
                    <a:lumMod val="50000"/>
                  </a:schemeClr>
                </a:solidFill>
              </a:rPr>
              <a:t>?</a:t>
            </a:r>
          </a:p>
          <a:p>
            <a:pPr marL="514350" indent="-514350">
              <a:buNone/>
            </a:pPr>
            <a:r>
              <a:rPr lang="ru-RU" i="0" dirty="0" smtClean="0">
                <a:solidFill>
                  <a:schemeClr val="tx2">
                    <a:lumMod val="50000"/>
                  </a:schemeClr>
                </a:solidFill>
              </a:rPr>
              <a:t>1) Альпы</a:t>
            </a:r>
          </a:p>
          <a:p>
            <a:pPr marL="0" indent="0">
              <a:buNone/>
            </a:pPr>
            <a:r>
              <a:rPr lang="ru-RU" i="0" dirty="0" smtClean="0">
                <a:solidFill>
                  <a:schemeClr val="tx2">
                    <a:lumMod val="50000"/>
                  </a:schemeClr>
                </a:solidFill>
              </a:rPr>
              <a:t>2) Анды</a:t>
            </a:r>
          </a:p>
          <a:p>
            <a:pPr marL="0" indent="0">
              <a:buNone/>
            </a:pPr>
            <a:r>
              <a:rPr lang="ru-RU" i="0" dirty="0" smtClean="0">
                <a:solidFill>
                  <a:schemeClr val="tx2">
                    <a:lumMod val="50000"/>
                  </a:schemeClr>
                </a:solidFill>
              </a:rPr>
              <a:t>3) Тянь-Шань</a:t>
            </a:r>
          </a:p>
          <a:p>
            <a:pPr marL="0" indent="0">
              <a:buNone/>
            </a:pPr>
            <a:r>
              <a:rPr lang="ru-RU" i="0" dirty="0" smtClean="0">
                <a:solidFill>
                  <a:schemeClr val="tx2">
                    <a:lumMod val="50000"/>
                  </a:schemeClr>
                </a:solidFill>
              </a:rPr>
              <a:t>4) Кордильеры</a:t>
            </a:r>
          </a:p>
          <a:p>
            <a:pPr marL="0" indent="0">
              <a:buNone/>
            </a:pPr>
            <a:r>
              <a:rPr lang="ru-RU" i="0" dirty="0" smtClean="0">
                <a:solidFill>
                  <a:schemeClr val="tx2">
                    <a:lumMod val="50000"/>
                  </a:schemeClr>
                </a:solidFill>
              </a:rPr>
              <a:t>5) Атлас</a:t>
            </a:r>
          </a:p>
          <a:p>
            <a:endParaRPr lang="ru-RU" dirty="0"/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42852"/>
            <a:ext cx="8929718" cy="6572296"/>
          </a:xfrm>
        </p:spPr>
        <p:txBody>
          <a:bodyPr/>
          <a:lstStyle/>
          <a:p>
            <a:pPr marL="0" indent="0">
              <a:buNone/>
            </a:pPr>
            <a:r>
              <a:rPr lang="ru-RU" i="0" dirty="0" smtClean="0">
                <a:solidFill>
                  <a:srgbClr val="C00000"/>
                </a:solidFill>
              </a:rPr>
              <a:t>2. </a:t>
            </a:r>
            <a:r>
              <a:rPr lang="ru-RU" i="0" dirty="0" smtClean="0">
                <a:solidFill>
                  <a:schemeClr val="tx2">
                    <a:lumMod val="50000"/>
                  </a:schemeClr>
                </a:solidFill>
              </a:rPr>
              <a:t>Высокими называются горы, абсолютная высота которых </a:t>
            </a:r>
            <a:r>
              <a:rPr lang="ru-RU" i="0" dirty="0" smtClean="0">
                <a:solidFill>
                  <a:schemeClr val="tx2">
                    <a:lumMod val="50000"/>
                  </a:schemeClr>
                </a:solidFill>
              </a:rPr>
              <a:t>превышает</a:t>
            </a:r>
          </a:p>
          <a:p>
            <a:pPr marL="0" indent="0">
              <a:buNone/>
            </a:pPr>
            <a:r>
              <a:rPr lang="ru-RU" sz="2800" i="0" dirty="0" smtClean="0">
                <a:solidFill>
                  <a:schemeClr val="tx2">
                    <a:lumMod val="50000"/>
                  </a:schemeClr>
                </a:solidFill>
              </a:rPr>
              <a:t>1) 2000м				</a:t>
            </a:r>
            <a:r>
              <a:rPr lang="ru-RU" sz="2800" i="0" dirty="0" smtClean="0">
                <a:solidFill>
                  <a:schemeClr val="tx2">
                    <a:lumMod val="50000"/>
                  </a:schemeClr>
                </a:solidFill>
              </a:rPr>
              <a:t>4) 1700м</a:t>
            </a:r>
          </a:p>
          <a:p>
            <a:pPr marL="0" indent="0">
              <a:buNone/>
            </a:pPr>
            <a:r>
              <a:rPr lang="ru-RU" sz="2800" i="0" dirty="0" smtClean="0">
                <a:solidFill>
                  <a:schemeClr val="tx2">
                    <a:lumMod val="50000"/>
                  </a:schemeClr>
                </a:solidFill>
              </a:rPr>
              <a:t>2) 1000м				</a:t>
            </a:r>
            <a:r>
              <a:rPr lang="ru-RU" sz="2800" i="0" dirty="0" smtClean="0">
                <a:solidFill>
                  <a:schemeClr val="tx2">
                    <a:lumMod val="50000"/>
                  </a:schemeClr>
                </a:solidFill>
              </a:rPr>
              <a:t>5) 1500м</a:t>
            </a:r>
          </a:p>
          <a:p>
            <a:pPr marL="0" indent="0">
              <a:buNone/>
            </a:pPr>
            <a:r>
              <a:rPr lang="ru-RU" sz="2800" i="0" dirty="0" smtClean="0">
                <a:solidFill>
                  <a:schemeClr val="tx2">
                    <a:lumMod val="50000"/>
                  </a:schemeClr>
                </a:solidFill>
              </a:rPr>
              <a:t>3) 500м</a:t>
            </a:r>
          </a:p>
          <a:p>
            <a:pPr marL="0" indent="0">
              <a:buNone/>
            </a:pPr>
            <a:r>
              <a:rPr lang="ru-RU" i="0" dirty="0" smtClean="0">
                <a:solidFill>
                  <a:srgbClr val="C00000"/>
                </a:solidFill>
              </a:rPr>
              <a:t>3</a:t>
            </a:r>
            <a:r>
              <a:rPr lang="ru-RU" i="0" dirty="0" smtClean="0">
                <a:solidFill>
                  <a:srgbClr val="C00000"/>
                </a:solidFill>
              </a:rPr>
              <a:t>. </a:t>
            </a:r>
            <a:r>
              <a:rPr lang="ru-RU" i="0" dirty="0" smtClean="0">
                <a:solidFill>
                  <a:schemeClr val="tx2">
                    <a:lumMod val="50000"/>
                  </a:schemeClr>
                </a:solidFill>
              </a:rPr>
              <a:t>Среди перечисленных гор средними по высоте </a:t>
            </a:r>
            <a:r>
              <a:rPr lang="ru-RU" i="0" dirty="0" smtClean="0">
                <a:solidFill>
                  <a:schemeClr val="tx2">
                    <a:lumMod val="50000"/>
                  </a:schemeClr>
                </a:solidFill>
              </a:rPr>
              <a:t>являются</a:t>
            </a:r>
          </a:p>
          <a:p>
            <a:pPr marL="0" indent="0">
              <a:buNone/>
            </a:pPr>
            <a:r>
              <a:rPr lang="ru-RU" sz="2800" i="0" dirty="0" smtClean="0">
                <a:solidFill>
                  <a:schemeClr val="tx2">
                    <a:lumMod val="50000"/>
                  </a:schemeClr>
                </a:solidFill>
              </a:rPr>
              <a:t>1) Гималаи</a:t>
            </a:r>
          </a:p>
          <a:p>
            <a:pPr marL="0" indent="0">
              <a:buNone/>
            </a:pPr>
            <a:r>
              <a:rPr lang="ru-RU" sz="2800" i="0" dirty="0" smtClean="0">
                <a:solidFill>
                  <a:schemeClr val="tx2">
                    <a:lumMod val="50000"/>
                  </a:schemeClr>
                </a:solidFill>
              </a:rPr>
              <a:t>2) Анды</a:t>
            </a:r>
          </a:p>
          <a:p>
            <a:pPr marL="0" indent="0">
              <a:buNone/>
            </a:pPr>
            <a:r>
              <a:rPr lang="ru-RU" sz="2800" i="0" dirty="0" smtClean="0">
                <a:solidFill>
                  <a:schemeClr val="tx2">
                    <a:lumMod val="50000"/>
                  </a:schemeClr>
                </a:solidFill>
              </a:rPr>
              <a:t>3) Скандинавские горы</a:t>
            </a:r>
          </a:p>
          <a:p>
            <a:pPr marL="0" indent="0">
              <a:buNone/>
            </a:pPr>
            <a:r>
              <a:rPr lang="ru-RU" sz="2800" i="0" dirty="0" smtClean="0">
                <a:solidFill>
                  <a:schemeClr val="tx2">
                    <a:lumMod val="50000"/>
                  </a:schemeClr>
                </a:solidFill>
              </a:rPr>
              <a:t>4) Кордильеры</a:t>
            </a:r>
          </a:p>
          <a:p>
            <a:pPr marL="0" indent="0">
              <a:buNone/>
            </a:pPr>
            <a:r>
              <a:rPr lang="ru-RU" sz="2800" i="0" dirty="0" smtClean="0">
                <a:solidFill>
                  <a:schemeClr val="tx2">
                    <a:lumMod val="50000"/>
                  </a:schemeClr>
                </a:solidFill>
              </a:rPr>
              <a:t>5) Кавказские горы</a:t>
            </a:r>
          </a:p>
          <a:p>
            <a:endParaRPr lang="ru-RU" dirty="0"/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42852"/>
            <a:ext cx="8929718" cy="6715148"/>
          </a:xfrm>
        </p:spPr>
        <p:txBody>
          <a:bodyPr/>
          <a:lstStyle/>
          <a:p>
            <a:pPr marL="0" indent="0">
              <a:buNone/>
            </a:pPr>
            <a:r>
              <a:rPr lang="ru-RU" i="0" dirty="0" smtClean="0">
                <a:solidFill>
                  <a:srgbClr val="C00000"/>
                </a:solidFill>
              </a:rPr>
              <a:t>4. </a:t>
            </a:r>
            <a:r>
              <a:rPr lang="ru-RU" i="0" dirty="0" smtClean="0">
                <a:solidFill>
                  <a:schemeClr val="accent1">
                    <a:lumMod val="50000"/>
                  </a:schemeClr>
                </a:solidFill>
              </a:rPr>
              <a:t>Уральские горы </a:t>
            </a:r>
            <a:r>
              <a:rPr lang="ru-RU" i="0" dirty="0" smtClean="0">
                <a:solidFill>
                  <a:schemeClr val="accent1">
                    <a:lumMod val="50000"/>
                  </a:schemeClr>
                </a:solidFill>
              </a:rPr>
              <a:t>разделяют</a:t>
            </a:r>
          </a:p>
          <a:p>
            <a:pPr marL="0" indent="0">
              <a:buNone/>
            </a:pPr>
            <a:r>
              <a:rPr lang="ru-RU" sz="2400" i="0" dirty="0" smtClean="0">
                <a:solidFill>
                  <a:schemeClr val="accent1">
                    <a:lumMod val="50000"/>
                  </a:schemeClr>
                </a:solidFill>
              </a:rPr>
              <a:t>1)</a:t>
            </a:r>
            <a:r>
              <a:rPr lang="ru-RU" i="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2400" i="0" dirty="0" smtClean="0">
                <a:solidFill>
                  <a:schemeClr val="accent1">
                    <a:lumMod val="50000"/>
                  </a:schemeClr>
                </a:solidFill>
              </a:rPr>
              <a:t>Амазонскую и </a:t>
            </a:r>
            <a:r>
              <a:rPr lang="ru-RU" sz="2400" i="0" dirty="0" err="1" smtClean="0">
                <a:solidFill>
                  <a:schemeClr val="accent1">
                    <a:lumMod val="50000"/>
                  </a:schemeClr>
                </a:solidFill>
              </a:rPr>
              <a:t>Ла-Платскую</a:t>
            </a:r>
            <a:r>
              <a:rPr lang="ru-RU" sz="2400" i="0" dirty="0" smtClean="0">
                <a:solidFill>
                  <a:schemeClr val="accent1">
                    <a:lumMod val="50000"/>
                  </a:schemeClr>
                </a:solidFill>
              </a:rPr>
              <a:t> низменности</a:t>
            </a:r>
          </a:p>
          <a:p>
            <a:pPr marL="0" indent="0">
              <a:buNone/>
            </a:pPr>
            <a:r>
              <a:rPr lang="ru-RU" sz="2400" i="0" dirty="0" smtClean="0">
                <a:solidFill>
                  <a:schemeClr val="accent1">
                    <a:lumMod val="50000"/>
                  </a:schemeClr>
                </a:solidFill>
              </a:rPr>
              <a:t>2) </a:t>
            </a:r>
            <a:r>
              <a:rPr lang="ru-RU" sz="2400" i="0" dirty="0" err="1" smtClean="0">
                <a:solidFill>
                  <a:schemeClr val="accent1">
                    <a:lumMod val="50000"/>
                  </a:schemeClr>
                </a:solidFill>
              </a:rPr>
              <a:t>Восточно-Африканское</a:t>
            </a:r>
            <a:r>
              <a:rPr lang="ru-RU" sz="2400" i="0" dirty="0" smtClean="0">
                <a:solidFill>
                  <a:schemeClr val="accent1">
                    <a:lumMod val="50000"/>
                  </a:schemeClr>
                </a:solidFill>
              </a:rPr>
              <a:t> плоскогорье и Эфиопское нагорье</a:t>
            </a:r>
          </a:p>
          <a:p>
            <a:pPr marL="0" indent="0">
              <a:buNone/>
            </a:pPr>
            <a:r>
              <a:rPr lang="ru-RU" sz="2400" i="0" dirty="0" smtClean="0">
                <a:solidFill>
                  <a:schemeClr val="accent1">
                    <a:lumMod val="50000"/>
                  </a:schemeClr>
                </a:solidFill>
              </a:rPr>
              <a:t>3) Восточно-Европейскую и </a:t>
            </a:r>
            <a:r>
              <a:rPr lang="ru-RU" sz="2400" i="0" dirty="0" err="1" smtClean="0">
                <a:solidFill>
                  <a:schemeClr val="accent1">
                    <a:lumMod val="50000"/>
                  </a:schemeClr>
                </a:solidFill>
              </a:rPr>
              <a:t>Западно-Сибирскую</a:t>
            </a:r>
            <a:r>
              <a:rPr lang="ru-RU" sz="2400" i="0" dirty="0" smtClean="0">
                <a:solidFill>
                  <a:schemeClr val="accent1">
                    <a:lumMod val="50000"/>
                  </a:schemeClr>
                </a:solidFill>
              </a:rPr>
              <a:t> равнины</a:t>
            </a:r>
          </a:p>
          <a:p>
            <a:pPr marL="0" indent="0">
              <a:buNone/>
            </a:pPr>
            <a:r>
              <a:rPr lang="ru-RU" sz="2400" i="0" dirty="0" smtClean="0">
                <a:solidFill>
                  <a:schemeClr val="accent1">
                    <a:lumMod val="50000"/>
                  </a:schemeClr>
                </a:solidFill>
              </a:rPr>
              <a:t>4) Среднесибирское плоскогорье и </a:t>
            </a:r>
            <a:r>
              <a:rPr lang="ru-RU" sz="2400" i="0" dirty="0" err="1" smtClean="0">
                <a:solidFill>
                  <a:schemeClr val="accent1">
                    <a:lumMod val="50000"/>
                  </a:schemeClr>
                </a:solidFill>
              </a:rPr>
              <a:t>Западно-Сибирскую</a:t>
            </a:r>
            <a:r>
              <a:rPr lang="ru-RU" sz="2400" i="0" dirty="0" smtClean="0">
                <a:solidFill>
                  <a:schemeClr val="accent1">
                    <a:lumMod val="50000"/>
                  </a:schemeClr>
                </a:solidFill>
              </a:rPr>
              <a:t> равнину</a:t>
            </a:r>
          </a:p>
          <a:p>
            <a:pPr marL="0" indent="0">
              <a:buNone/>
            </a:pPr>
            <a:r>
              <a:rPr lang="ru-RU" i="0" dirty="0" smtClean="0">
                <a:solidFill>
                  <a:srgbClr val="C00000"/>
                </a:solidFill>
              </a:rPr>
              <a:t>5. </a:t>
            </a:r>
            <a:r>
              <a:rPr lang="ru-RU" i="0" dirty="0" smtClean="0">
                <a:solidFill>
                  <a:schemeClr val="accent1">
                    <a:lumMod val="50000"/>
                  </a:schemeClr>
                </a:solidFill>
              </a:rPr>
              <a:t>Амазонская низменность расположена на </a:t>
            </a:r>
            <a:r>
              <a:rPr lang="ru-RU" i="0" dirty="0" smtClean="0">
                <a:solidFill>
                  <a:schemeClr val="accent1">
                    <a:lumMod val="50000"/>
                  </a:schemeClr>
                </a:solidFill>
              </a:rPr>
              <a:t>материке</a:t>
            </a:r>
          </a:p>
          <a:p>
            <a:pPr marL="0" indent="0">
              <a:buNone/>
            </a:pPr>
            <a:r>
              <a:rPr lang="ru-RU" sz="2800" i="0" dirty="0" smtClean="0">
                <a:solidFill>
                  <a:schemeClr val="accent1">
                    <a:lumMod val="50000"/>
                  </a:schemeClr>
                </a:solidFill>
              </a:rPr>
              <a:t>1) Африка</a:t>
            </a:r>
          </a:p>
          <a:p>
            <a:pPr marL="0" indent="0">
              <a:buNone/>
            </a:pPr>
            <a:r>
              <a:rPr lang="ru-RU" sz="2800" i="0" dirty="0" smtClean="0">
                <a:solidFill>
                  <a:schemeClr val="accent1">
                    <a:lumMod val="50000"/>
                  </a:schemeClr>
                </a:solidFill>
              </a:rPr>
              <a:t>2) Австралия</a:t>
            </a:r>
          </a:p>
          <a:p>
            <a:pPr marL="0" indent="0">
              <a:buNone/>
            </a:pPr>
            <a:r>
              <a:rPr lang="ru-RU" sz="2800" i="0" dirty="0" smtClean="0">
                <a:solidFill>
                  <a:schemeClr val="accent1">
                    <a:lumMod val="50000"/>
                  </a:schemeClr>
                </a:solidFill>
              </a:rPr>
              <a:t>3) Северная Америка</a:t>
            </a:r>
          </a:p>
          <a:p>
            <a:pPr marL="0" indent="0">
              <a:buNone/>
            </a:pPr>
            <a:r>
              <a:rPr lang="ru-RU" sz="2800" i="0" dirty="0" smtClean="0">
                <a:solidFill>
                  <a:schemeClr val="accent1">
                    <a:lumMod val="50000"/>
                  </a:schemeClr>
                </a:solidFill>
              </a:rPr>
              <a:t>4) Южная Америка</a:t>
            </a:r>
          </a:p>
          <a:p>
            <a:endParaRPr lang="ru-RU" dirty="0"/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42852"/>
            <a:ext cx="8929718" cy="6715148"/>
          </a:xfrm>
        </p:spPr>
        <p:txBody>
          <a:bodyPr/>
          <a:lstStyle/>
          <a:p>
            <a:pPr marL="0" indent="0">
              <a:buNone/>
            </a:pPr>
            <a:r>
              <a:rPr lang="ru-RU" i="0" dirty="0" smtClean="0">
                <a:solidFill>
                  <a:srgbClr val="C00000"/>
                </a:solidFill>
              </a:rPr>
              <a:t>6. </a:t>
            </a:r>
            <a:r>
              <a:rPr lang="ru-RU" i="0" dirty="0" err="1" smtClean="0">
                <a:solidFill>
                  <a:schemeClr val="accent1">
                    <a:lumMod val="50000"/>
                  </a:schemeClr>
                </a:solidFill>
              </a:rPr>
              <a:t>Западно-Сибирская</a:t>
            </a:r>
            <a:r>
              <a:rPr lang="ru-RU" i="0" dirty="0" smtClean="0">
                <a:solidFill>
                  <a:schemeClr val="accent1">
                    <a:lumMod val="50000"/>
                  </a:schemeClr>
                </a:solidFill>
              </a:rPr>
              <a:t> низменность расположена на </a:t>
            </a:r>
            <a:r>
              <a:rPr lang="ru-RU" i="0" dirty="0" smtClean="0">
                <a:solidFill>
                  <a:schemeClr val="accent1">
                    <a:lumMod val="50000"/>
                  </a:schemeClr>
                </a:solidFill>
              </a:rPr>
              <a:t>материке</a:t>
            </a:r>
          </a:p>
          <a:p>
            <a:pPr marL="0" indent="0">
              <a:buNone/>
            </a:pPr>
            <a:r>
              <a:rPr lang="ru-RU" i="0" dirty="0" smtClean="0">
                <a:solidFill>
                  <a:schemeClr val="accent1">
                    <a:lumMod val="50000"/>
                  </a:schemeClr>
                </a:solidFill>
              </a:rPr>
              <a:t>1) Африка</a:t>
            </a:r>
          </a:p>
          <a:p>
            <a:pPr marL="0" indent="0">
              <a:buNone/>
            </a:pPr>
            <a:r>
              <a:rPr lang="ru-RU" i="0" dirty="0" smtClean="0">
                <a:solidFill>
                  <a:schemeClr val="accent1">
                    <a:lumMod val="50000"/>
                  </a:schemeClr>
                </a:solidFill>
              </a:rPr>
              <a:t>2) Австралия</a:t>
            </a:r>
          </a:p>
          <a:p>
            <a:pPr marL="0" indent="0">
              <a:buNone/>
            </a:pPr>
            <a:r>
              <a:rPr lang="ru-RU" i="0" dirty="0" smtClean="0">
                <a:solidFill>
                  <a:schemeClr val="accent1">
                    <a:lumMod val="50000"/>
                  </a:schemeClr>
                </a:solidFill>
              </a:rPr>
              <a:t>3) Южная Америка</a:t>
            </a:r>
          </a:p>
          <a:p>
            <a:pPr marL="0" indent="0">
              <a:buNone/>
            </a:pPr>
            <a:r>
              <a:rPr lang="ru-RU" i="0" dirty="0" smtClean="0">
                <a:solidFill>
                  <a:schemeClr val="accent1">
                    <a:lumMod val="50000"/>
                  </a:schemeClr>
                </a:solidFill>
              </a:rPr>
              <a:t>4) Евразия</a:t>
            </a:r>
          </a:p>
          <a:p>
            <a:pPr marL="0" indent="0">
              <a:buNone/>
            </a:pPr>
            <a:r>
              <a:rPr lang="ru-RU" i="0" dirty="0" smtClean="0">
                <a:solidFill>
                  <a:srgbClr val="C00000"/>
                </a:solidFill>
              </a:rPr>
              <a:t>7. </a:t>
            </a:r>
            <a:r>
              <a:rPr lang="ru-RU" i="0" dirty="0" smtClean="0">
                <a:solidFill>
                  <a:schemeClr val="accent1">
                    <a:lumMod val="50000"/>
                  </a:schemeClr>
                </a:solidFill>
              </a:rPr>
              <a:t>Возвышенность - это равнина с </a:t>
            </a:r>
            <a:r>
              <a:rPr lang="ru-RU" i="0" dirty="0" smtClean="0">
                <a:solidFill>
                  <a:schemeClr val="accent1">
                    <a:lumMod val="50000"/>
                  </a:schemeClr>
                </a:solidFill>
              </a:rPr>
              <a:t>высотами</a:t>
            </a:r>
          </a:p>
          <a:p>
            <a:pPr marL="0" indent="0">
              <a:buNone/>
            </a:pPr>
            <a:r>
              <a:rPr lang="ru-RU" i="0" dirty="0" smtClean="0">
                <a:solidFill>
                  <a:schemeClr val="accent1">
                    <a:lumMod val="50000"/>
                  </a:schemeClr>
                </a:solidFill>
              </a:rPr>
              <a:t>1) Более 1000 м</a:t>
            </a:r>
          </a:p>
          <a:p>
            <a:pPr marL="0" indent="0">
              <a:buNone/>
            </a:pPr>
            <a:r>
              <a:rPr lang="ru-RU" i="0" dirty="0" smtClean="0">
                <a:solidFill>
                  <a:schemeClr val="accent1">
                    <a:lumMod val="50000"/>
                  </a:schemeClr>
                </a:solidFill>
              </a:rPr>
              <a:t>2) От 200 до 500 м</a:t>
            </a:r>
          </a:p>
          <a:p>
            <a:pPr marL="0" indent="0">
              <a:buNone/>
            </a:pPr>
            <a:r>
              <a:rPr lang="ru-RU" i="0" dirty="0" smtClean="0">
                <a:solidFill>
                  <a:schemeClr val="accent1">
                    <a:lumMod val="50000"/>
                  </a:schemeClr>
                </a:solidFill>
              </a:rPr>
              <a:t>3) Менее 200 м</a:t>
            </a:r>
          </a:p>
          <a:p>
            <a:pPr marL="0" indent="0">
              <a:buNone/>
            </a:pPr>
            <a:r>
              <a:rPr lang="ru-RU" i="0" dirty="0" smtClean="0">
                <a:solidFill>
                  <a:schemeClr val="accent1">
                    <a:lumMod val="50000"/>
                  </a:schemeClr>
                </a:solidFill>
              </a:rPr>
              <a:t>4) От 500 до 1000 м</a:t>
            </a:r>
          </a:p>
          <a:p>
            <a:endParaRPr lang="ru-RU" dirty="0"/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17638"/>
          </a:xfrm>
        </p:spPr>
        <p:txBody>
          <a:bodyPr>
            <a:noAutofit/>
          </a:bodyPr>
          <a:lstStyle/>
          <a:p>
            <a:r>
              <a:rPr lang="ru-RU" sz="4000" dirty="0" smtClean="0">
                <a:solidFill>
                  <a:schemeClr val="accent1">
                    <a:lumMod val="50000"/>
                  </a:schemeClr>
                </a:solidFill>
              </a:rPr>
              <a:t>Ключ к тесту </a:t>
            </a:r>
            <a:r>
              <a:rPr lang="ru-RU" sz="4000" dirty="0" smtClean="0">
                <a:solidFill>
                  <a:schemeClr val="accent1">
                    <a:lumMod val="50000"/>
                  </a:schemeClr>
                </a:solidFill>
              </a:rPr>
              <a:t/>
            </a:r>
            <a:br>
              <a:rPr lang="ru-RU" sz="4000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4000" dirty="0" smtClean="0">
                <a:solidFill>
                  <a:schemeClr val="accent1">
                    <a:lumMod val="50000"/>
                  </a:schemeClr>
                </a:solidFill>
              </a:rPr>
              <a:t>"Основные формы рельефа"</a:t>
            </a:r>
            <a:endParaRPr lang="ru-RU" sz="40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428736"/>
            <a:ext cx="1785950" cy="5043510"/>
          </a:xfrm>
        </p:spPr>
        <p:txBody>
          <a:bodyPr/>
          <a:lstStyle/>
          <a:p>
            <a:pPr>
              <a:buNone/>
            </a:pPr>
            <a:r>
              <a:rPr lang="ru-RU" sz="4000" i="0" dirty="0" smtClean="0">
                <a:solidFill>
                  <a:srgbClr val="C00000"/>
                </a:solidFill>
              </a:rPr>
              <a:t>1. - 4</a:t>
            </a:r>
          </a:p>
          <a:p>
            <a:pPr>
              <a:buNone/>
            </a:pPr>
            <a:r>
              <a:rPr lang="ru-RU" sz="4000" i="0" dirty="0" smtClean="0">
                <a:solidFill>
                  <a:srgbClr val="C00000"/>
                </a:solidFill>
              </a:rPr>
              <a:t>2. - 1 </a:t>
            </a:r>
          </a:p>
          <a:p>
            <a:pPr>
              <a:buNone/>
            </a:pPr>
            <a:r>
              <a:rPr lang="ru-RU" sz="4000" i="0" dirty="0" smtClean="0">
                <a:solidFill>
                  <a:srgbClr val="C00000"/>
                </a:solidFill>
              </a:rPr>
              <a:t>3. - 3</a:t>
            </a:r>
          </a:p>
          <a:p>
            <a:pPr>
              <a:buNone/>
            </a:pPr>
            <a:r>
              <a:rPr lang="ru-RU" sz="4000" i="0" dirty="0" smtClean="0">
                <a:solidFill>
                  <a:srgbClr val="C00000"/>
                </a:solidFill>
              </a:rPr>
              <a:t>4. - 3</a:t>
            </a:r>
          </a:p>
          <a:p>
            <a:pPr>
              <a:buNone/>
            </a:pPr>
            <a:r>
              <a:rPr lang="ru-RU" sz="4000" i="0" dirty="0" smtClean="0">
                <a:solidFill>
                  <a:srgbClr val="C00000"/>
                </a:solidFill>
              </a:rPr>
              <a:t>5. - 4</a:t>
            </a:r>
          </a:p>
          <a:p>
            <a:pPr>
              <a:buNone/>
            </a:pPr>
            <a:r>
              <a:rPr lang="ru-RU" sz="4000" i="0" dirty="0" smtClean="0">
                <a:solidFill>
                  <a:srgbClr val="C00000"/>
                </a:solidFill>
              </a:rPr>
              <a:t>6. - 4</a:t>
            </a:r>
          </a:p>
          <a:p>
            <a:pPr>
              <a:buNone/>
            </a:pPr>
            <a:r>
              <a:rPr lang="ru-RU" sz="4000" i="0" dirty="0" smtClean="0">
                <a:solidFill>
                  <a:srgbClr val="C00000"/>
                </a:solidFill>
              </a:rPr>
              <a:t>7. - 2 </a:t>
            </a:r>
          </a:p>
        </p:txBody>
      </p:sp>
      <p:pic>
        <p:nvPicPr>
          <p:cNvPr id="4" name="Рисунок 3" descr="1223359594_0_5285_9aa1eb0e_l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75496" y="1647581"/>
            <a:ext cx="6382744" cy="477996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/>
          <a:lstStyle/>
          <a:p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Горы суши</a:t>
            </a:r>
            <a:endParaRPr lang="ru-RU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285860"/>
            <a:ext cx="8786874" cy="1714512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>
              <a:buNone/>
            </a:pPr>
            <a:r>
              <a:rPr lang="ru-RU" sz="3900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Горы суши </a:t>
            </a:r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- это целые </a:t>
            </a:r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горные страны, протягивающиеся на сотни и тысячи километров</a:t>
            </a:r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.</a:t>
            </a:r>
            <a:endParaRPr lang="ru-RU" dirty="0" smtClean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28674" name="Picture 2" descr="http://900igr.net/datai/geografija/Zemnaja-kora/0018-019-Gory-sushi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3429000"/>
            <a:ext cx="4143372" cy="3107530"/>
          </a:xfrm>
          <a:prstGeom prst="rect">
            <a:avLst/>
          </a:prstGeom>
          <a:noFill/>
        </p:spPr>
      </p:pic>
      <p:pic>
        <p:nvPicPr>
          <p:cNvPr id="28676" name="Picture 4" descr="http://900igr.net/datai/geografija/Zemnaja-kora/0018-020-Gory-sushi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6314" y="3429000"/>
            <a:ext cx="4143372" cy="3107530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/>
          <a:lstStyle/>
          <a:p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Горы суши</a:t>
            </a:r>
            <a:endParaRPr lang="ru-RU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285860"/>
            <a:ext cx="8786874" cy="1214446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>
              <a:buNone/>
            </a:pPr>
            <a:r>
              <a:rPr lang="ru-RU" sz="3900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Горные </a:t>
            </a:r>
            <a:r>
              <a:rPr lang="ru-RU" sz="3900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страны </a:t>
            </a:r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– это горные хребты, разделенные межгорными долинами</a:t>
            </a:r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.</a:t>
            </a:r>
            <a:endParaRPr lang="ru-RU" dirty="0" smtClean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7170" name="AutoShape 2" descr="http://www.mdzol.com/tools/image.php?id=282921&amp;p=/files/image/282/282921/4e2060ae2e136.jpg&amp;w=&amp;h=292&amp;s=84116df11403e8ea86d79b1e1d204068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172" name="Picture 4" descr="http://www.mdzol.com/tools/image.php?id=282921&amp;p=/files/image/282/282921/4e2060ae2e136.jpg&amp;w=&amp;h=292&amp;s=84116df11403e8ea86d79b1e1d20406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2714620"/>
            <a:ext cx="7143800" cy="35719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857224" y="6286520"/>
            <a:ext cx="7143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Constantia" pitchFamily="18" charset="0"/>
              </a:rPr>
              <a:t>Самая большая горная страна - Анды</a:t>
            </a:r>
            <a:endParaRPr lang="ru-RU" sz="2000" b="1" dirty="0">
              <a:latin typeface="Constantia" pitchFamily="18" charset="0"/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/>
          <a:lstStyle/>
          <a:p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Горы суши</a:t>
            </a:r>
            <a:endParaRPr lang="ru-RU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285860"/>
            <a:ext cx="8786874" cy="1214446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>
              <a:buNone/>
            </a:pPr>
            <a:r>
              <a:rPr lang="ru-RU" sz="3900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Горный </a:t>
            </a:r>
            <a:r>
              <a:rPr lang="ru-RU" sz="3900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хребет </a:t>
            </a:r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– это вытянутое поднятие, ограниченное склонами</a:t>
            </a:r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.</a:t>
            </a:r>
            <a:endParaRPr lang="ru-RU" dirty="0" smtClean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4" name="Picture 4" descr="эверест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597794"/>
            <a:ext cx="4892857" cy="3260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</p:pic>
      <p:pic>
        <p:nvPicPr>
          <p:cNvPr id="5" name="Picture 10" descr="алтай"/>
          <p:cNvPicPr>
            <a:picLocks noChangeAspect="1" noChangeArrowheads="1"/>
          </p:cNvPicPr>
          <p:nvPr/>
        </p:nvPicPr>
        <p:blipFill>
          <a:blip r:embed="rId3" cstate="print"/>
          <a:srcRect b="6551"/>
          <a:stretch>
            <a:fillRect/>
          </a:stretch>
        </p:blipFill>
        <p:spPr bwMode="auto">
          <a:xfrm>
            <a:off x="4643406" y="2571744"/>
            <a:ext cx="4500594" cy="3375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/>
          <a:lstStyle/>
          <a:p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Горы суши</a:t>
            </a:r>
            <a:endParaRPr lang="ru-RU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285860"/>
            <a:ext cx="8786874" cy="1285884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>
              <a:buNone/>
            </a:pPr>
            <a:r>
              <a:rPr lang="ru-RU" sz="3900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Межгорная </a:t>
            </a:r>
            <a:r>
              <a:rPr lang="ru-RU" sz="3900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долина </a:t>
            </a:r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– это вытянутое понижение, ограниченное склонами</a:t>
            </a:r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.</a:t>
            </a:r>
            <a:endParaRPr lang="ru-RU" dirty="0" smtClean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5122" name="Picture 2" descr="http://photo-ur.narod.ru/index_files/pr-ural/foto/pr-ural2/prur_8652-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3714752"/>
            <a:ext cx="4393437" cy="2928958"/>
          </a:xfrm>
          <a:prstGeom prst="rect">
            <a:avLst/>
          </a:prstGeom>
          <a:noFill/>
        </p:spPr>
      </p:pic>
      <p:pic>
        <p:nvPicPr>
          <p:cNvPr id="5124" name="Picture 4" descr="http://navegador.narod.ru/zup29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2714620"/>
            <a:ext cx="4386273" cy="3286087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rd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/>
          <a:lstStyle/>
          <a:p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Горы суши</a:t>
            </a:r>
            <a:endParaRPr lang="ru-RU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285860"/>
            <a:ext cx="8786874" cy="1143008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3900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Гребень</a:t>
            </a:r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– это линия пересечения склонов горного хребта.</a:t>
            </a:r>
            <a:endParaRPr lang="ru-RU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4" name="Picture 5" descr="Image6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57356" y="2571744"/>
            <a:ext cx="5500726" cy="4125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/>
          <a:lstStyle/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Группы гор </a:t>
            </a:r>
            <a:r>
              <a:rPr lang="ru-RU" sz="3600" i="1" dirty="0" smtClean="0">
                <a:solidFill>
                  <a:schemeClr val="accent1">
                    <a:lumMod val="50000"/>
                  </a:schemeClr>
                </a:solidFill>
              </a:rPr>
              <a:t>(по высоте)</a:t>
            </a:r>
            <a:endParaRPr lang="ru-RU" sz="3600" i="1" dirty="0">
              <a:solidFill>
                <a:schemeClr val="accent1">
                  <a:lumMod val="50000"/>
                </a:schemeClr>
              </a:solidFill>
            </a:endParaRPr>
          </a:p>
        </p:txBody>
      </p:sp>
      <p:graphicFrame>
        <p:nvGraphicFramePr>
          <p:cNvPr id="7" name="Содержимое 6"/>
          <p:cNvGraphicFramePr>
            <a:graphicFrameLocks noGrp="1"/>
          </p:cNvGraphicFramePr>
          <p:nvPr>
            <p:ph idx="1"/>
          </p:nvPr>
        </p:nvGraphicFramePr>
        <p:xfrm>
          <a:off x="214282" y="1285860"/>
          <a:ext cx="8715438" cy="4900634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2905146"/>
                <a:gridCol w="2905146"/>
                <a:gridCol w="2905146"/>
              </a:tblGrid>
              <a:tr h="1250126">
                <a:tc>
                  <a:txBody>
                    <a:bodyPr/>
                    <a:lstStyle/>
                    <a:p>
                      <a:pPr algn="ctr" rtl="0"/>
                      <a:r>
                        <a:rPr lang="ru-RU" sz="3200" b="1" dirty="0"/>
                        <a:t>Тип гор</a:t>
                      </a: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ru-RU" sz="3200" b="1" dirty="0"/>
                        <a:t>Высота гор</a:t>
                      </a: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ru-RU" sz="3200" b="1"/>
                        <a:t>Примеры (названия)</a:t>
                      </a:r>
                    </a:p>
                  </a:txBody>
                  <a:tcPr marL="66675" marR="66675" marT="66675" marB="66675"/>
                </a:tc>
              </a:tr>
              <a:tr h="1200191">
                <a:tc>
                  <a:txBody>
                    <a:bodyPr/>
                    <a:lstStyle/>
                    <a:p>
                      <a:pPr algn="ctr" rtl="0"/>
                      <a:r>
                        <a:rPr lang="ru-RU" sz="3200" b="1"/>
                        <a:t>Низкие</a:t>
                      </a: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ru-RU" sz="3200" b="1" dirty="0" smtClean="0"/>
                        <a:t>до </a:t>
                      </a:r>
                      <a:r>
                        <a:rPr lang="ru-RU" sz="3200" b="1" dirty="0"/>
                        <a:t>1000 </a:t>
                      </a:r>
                      <a:r>
                        <a:rPr lang="ru-RU" sz="3200" b="1" dirty="0" smtClean="0"/>
                        <a:t>м </a:t>
                      </a:r>
                      <a:endParaRPr lang="ru-RU" sz="3200" b="1" dirty="0"/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ru-RU" sz="3200" b="1"/>
                        <a:t>Средний Урал</a:t>
                      </a:r>
                    </a:p>
                  </a:txBody>
                  <a:tcPr marL="66675" marR="66675" marT="66675" marB="66675"/>
                </a:tc>
              </a:tr>
              <a:tr h="1250126">
                <a:tc>
                  <a:txBody>
                    <a:bodyPr/>
                    <a:lstStyle/>
                    <a:p>
                      <a:pPr algn="ctr" rtl="0"/>
                      <a:r>
                        <a:rPr lang="ru-RU" sz="3200" b="1"/>
                        <a:t>Средние</a:t>
                      </a: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ru-RU" sz="3200" b="1" dirty="0" smtClean="0"/>
                        <a:t>от </a:t>
                      </a:r>
                      <a:r>
                        <a:rPr lang="ru-RU" sz="3200" b="1" dirty="0"/>
                        <a:t>1000 </a:t>
                      </a:r>
                      <a:endParaRPr lang="ru-RU" sz="3200" b="1" dirty="0" smtClean="0"/>
                    </a:p>
                    <a:p>
                      <a:pPr algn="ctr" rtl="0"/>
                      <a:r>
                        <a:rPr lang="ru-RU" sz="3200" b="1" dirty="0" smtClean="0"/>
                        <a:t>до </a:t>
                      </a:r>
                      <a:r>
                        <a:rPr lang="ru-RU" sz="3200" b="1" dirty="0"/>
                        <a:t>2000 </a:t>
                      </a:r>
                      <a:r>
                        <a:rPr lang="ru-RU" sz="3200" b="1" dirty="0" smtClean="0"/>
                        <a:t>м </a:t>
                      </a:r>
                      <a:endParaRPr lang="ru-RU" sz="3200" b="1" dirty="0"/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ru-RU" sz="3200" b="1"/>
                        <a:t>Урал</a:t>
                      </a:r>
                    </a:p>
                  </a:txBody>
                  <a:tcPr marL="66675" marR="66675" marT="66675" marB="66675"/>
                </a:tc>
              </a:tr>
              <a:tr h="1200191">
                <a:tc>
                  <a:txBody>
                    <a:bodyPr/>
                    <a:lstStyle/>
                    <a:p>
                      <a:pPr algn="ctr" rtl="0"/>
                      <a:r>
                        <a:rPr lang="ru-RU" sz="3200" b="1"/>
                        <a:t>Высокие</a:t>
                      </a: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ru-RU" sz="3200" b="1" dirty="0" smtClean="0"/>
                        <a:t>выше </a:t>
                      </a:r>
                      <a:r>
                        <a:rPr lang="ru-RU" sz="3200" b="1" dirty="0"/>
                        <a:t>2000 </a:t>
                      </a:r>
                      <a:r>
                        <a:rPr lang="ru-RU" sz="3200" b="1" dirty="0" smtClean="0"/>
                        <a:t>м</a:t>
                      </a:r>
                      <a:endParaRPr lang="ru-RU" sz="3200" b="1" dirty="0"/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ru-RU" sz="3200" b="1" dirty="0"/>
                        <a:t>Кавказ, Альпы</a:t>
                      </a:r>
                    </a:p>
                  </a:txBody>
                  <a:tcPr marL="66675" marR="66675" marT="66675" marB="66675"/>
                </a:tc>
              </a:tr>
            </a:tbl>
          </a:graphicData>
        </a:graphic>
      </p:graphicFrame>
    </p:spTree>
  </p:cSld>
  <p:clrMapOvr>
    <a:masterClrMapping/>
  </p:clrMapOvr>
  <p:transition>
    <p:strips dir="rd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285720" y="0"/>
            <a:ext cx="836295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Группы гор </a:t>
            </a:r>
            <a:r>
              <a:rPr lang="ru-RU" sz="3600" i="1" dirty="0" smtClean="0">
                <a:solidFill>
                  <a:schemeClr val="accent1">
                    <a:lumMod val="50000"/>
                  </a:schemeClr>
                </a:solidFill>
              </a:rPr>
              <a:t>(по строению)</a:t>
            </a:r>
            <a:endParaRPr lang="ru-RU" sz="3600" i="1" dirty="0" smtClean="0">
              <a:solidFill>
                <a:schemeClr val="accent1">
                  <a:lumMod val="50000"/>
                </a:schemeClr>
              </a:solidFill>
            </a:endParaRPr>
          </a:p>
        </p:txBody>
      </p:sp>
      <p:grpSp>
        <p:nvGrpSpPr>
          <p:cNvPr id="2" name="Group 22"/>
          <p:cNvGrpSpPr>
            <a:grpSpLocks/>
          </p:cNvGrpSpPr>
          <p:nvPr/>
        </p:nvGrpSpPr>
        <p:grpSpPr bwMode="auto">
          <a:xfrm>
            <a:off x="468313" y="1000126"/>
            <a:ext cx="8353425" cy="5094288"/>
            <a:chOff x="249" y="539"/>
            <a:chExt cx="5262" cy="3209"/>
          </a:xfrm>
        </p:grpSpPr>
        <p:sp>
          <p:nvSpPr>
            <p:cNvPr id="12293" name="Oval 10">
              <a:hlinkClick r:id="rId2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1519" y="2840"/>
              <a:ext cx="2450" cy="908"/>
            </a:xfrm>
            <a:prstGeom prst="roundRect">
              <a:avLst/>
            </a:prstGeom>
            <a:ln>
              <a:headEnd/>
              <a:tailEnd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endParaRPr lang="ru-RU" b="1" dirty="0"/>
            </a:p>
          </p:txBody>
        </p:sp>
        <p:sp>
          <p:nvSpPr>
            <p:cNvPr id="12294" name="Text Box 12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529" y="3150"/>
              <a:ext cx="2430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sz="3600" b="1" dirty="0"/>
                <a:t>Складчатые</a:t>
              </a:r>
            </a:p>
          </p:txBody>
        </p:sp>
        <p:sp>
          <p:nvSpPr>
            <p:cNvPr id="12295" name="Oval 14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061" y="1616"/>
              <a:ext cx="2450" cy="908"/>
            </a:xfrm>
            <a:prstGeom prst="roundRect">
              <a:avLst/>
            </a:prstGeom>
            <a:ln>
              <a:headEnd/>
              <a:tailEnd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endParaRPr lang="ru-RU"/>
            </a:p>
          </p:txBody>
        </p:sp>
        <p:sp>
          <p:nvSpPr>
            <p:cNvPr id="12296" name="Text Box 15">
              <a:hlinkClick r:id="rId3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059" y="1709"/>
              <a:ext cx="2430" cy="7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sz="3600" b="1" dirty="0"/>
                <a:t>Складчато-глыбовые</a:t>
              </a:r>
            </a:p>
          </p:txBody>
        </p:sp>
        <p:sp>
          <p:nvSpPr>
            <p:cNvPr id="12297" name="Oval 16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249" y="1616"/>
              <a:ext cx="2450" cy="908"/>
            </a:xfrm>
            <a:prstGeom prst="roundRect">
              <a:avLst/>
            </a:prstGeom>
            <a:ln>
              <a:headEnd/>
              <a:tailEnd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endParaRPr lang="ru-RU"/>
            </a:p>
          </p:txBody>
        </p:sp>
        <p:sp>
          <p:nvSpPr>
            <p:cNvPr id="12298" name="Text Box 17">
              <a:hlinkClick r:id="rId4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269" y="1844"/>
              <a:ext cx="2430" cy="4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sz="4000" b="1" dirty="0"/>
                <a:t>Глыбовые</a:t>
              </a:r>
            </a:p>
          </p:txBody>
        </p:sp>
        <p:sp>
          <p:nvSpPr>
            <p:cNvPr id="12299" name="Line 18"/>
            <p:cNvSpPr>
              <a:spLocks noChangeShapeType="1"/>
            </p:cNvSpPr>
            <p:nvPr/>
          </p:nvSpPr>
          <p:spPr bwMode="auto">
            <a:xfrm flipH="1">
              <a:off x="1394" y="539"/>
              <a:ext cx="540" cy="1041"/>
            </a:xfrm>
            <a:prstGeom prst="line">
              <a:avLst/>
            </a:prstGeom>
            <a:ln>
              <a:headEnd/>
              <a:tailEnd type="triangle" w="med" len="med"/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/>
            <a:lstStyle/>
            <a:p>
              <a:endParaRPr lang="ru-RU"/>
            </a:p>
          </p:txBody>
        </p:sp>
        <p:sp>
          <p:nvSpPr>
            <p:cNvPr id="12300" name="Line 19"/>
            <p:cNvSpPr>
              <a:spLocks noChangeShapeType="1"/>
            </p:cNvSpPr>
            <p:nvPr/>
          </p:nvSpPr>
          <p:spPr bwMode="auto">
            <a:xfrm>
              <a:off x="3689" y="584"/>
              <a:ext cx="643" cy="1077"/>
            </a:xfrm>
            <a:prstGeom prst="line">
              <a:avLst/>
            </a:prstGeom>
            <a:ln>
              <a:headEnd/>
              <a:tailEnd type="triangle" w="med" len="med"/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/>
            <a:lstStyle/>
            <a:p>
              <a:endParaRPr lang="ru-RU"/>
            </a:p>
          </p:txBody>
        </p:sp>
        <p:sp>
          <p:nvSpPr>
            <p:cNvPr id="12301" name="Line 20"/>
            <p:cNvSpPr>
              <a:spLocks noChangeShapeType="1"/>
            </p:cNvSpPr>
            <p:nvPr/>
          </p:nvSpPr>
          <p:spPr bwMode="auto">
            <a:xfrm>
              <a:off x="2879" y="584"/>
              <a:ext cx="46" cy="2256"/>
            </a:xfrm>
            <a:prstGeom prst="line">
              <a:avLst/>
            </a:prstGeom>
            <a:ln>
              <a:headEnd/>
              <a:tailEnd type="triangle" w="med" len="med"/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/>
            <a:lstStyle/>
            <a:p>
              <a:endParaRPr lang="ru-RU"/>
            </a:p>
          </p:txBody>
        </p:sp>
      </p:grp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revo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derevo</Template>
  <TotalTime>177</TotalTime>
  <Words>452</Words>
  <Application>Microsoft Office PowerPoint</Application>
  <PresentationFormat>Экран (4:3)</PresentationFormat>
  <Paragraphs>110</Paragraphs>
  <Slides>24</Slides>
  <Notes>0</Notes>
  <HiddenSlides>6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derevo</vt:lpstr>
      <vt:lpstr>Главные формы рельефа</vt:lpstr>
      <vt:lpstr>Горы</vt:lpstr>
      <vt:lpstr>Горы суши</vt:lpstr>
      <vt:lpstr>Горы суши</vt:lpstr>
      <vt:lpstr>Горы суши</vt:lpstr>
      <vt:lpstr>Горы суши</vt:lpstr>
      <vt:lpstr>Горы суши</vt:lpstr>
      <vt:lpstr>Группы гор (по высоте)</vt:lpstr>
      <vt:lpstr>Группы гор (по строению)</vt:lpstr>
      <vt:lpstr>НИЗКИЕ ГОРЫ  - (глыбовые)</vt:lpstr>
      <vt:lpstr>СРЕДНИЕ ГОРЫ - (складчато-глыбовые)</vt:lpstr>
      <vt:lpstr>ВЫСОКИЕ ГОРЫ - (складчатые)</vt:lpstr>
      <vt:lpstr>Равнины</vt:lpstr>
      <vt:lpstr>Виды равнин   (по характеру рельефа)</vt:lpstr>
      <vt:lpstr>Виды равнин (по высоте)</vt:lpstr>
      <vt:lpstr>Низменности</vt:lpstr>
      <vt:lpstr>Возвышенности</vt:lpstr>
      <vt:lpstr>Плоскогорья</vt:lpstr>
      <vt:lpstr>Игра "Самые - самые"</vt:lpstr>
      <vt:lpstr>Тест "Основные формы рельефа"</vt:lpstr>
      <vt:lpstr>Слайд 21</vt:lpstr>
      <vt:lpstr>Слайд 22</vt:lpstr>
      <vt:lpstr>Слайд 23</vt:lpstr>
      <vt:lpstr>Ключ к тесту  "Основные формы рельефа"</vt:lpstr>
    </vt:vector>
  </TitlesOfParts>
  <Company>школа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Главные формы рельефа</dc:title>
  <dc:creator>Учитель</dc:creator>
  <cp:lastModifiedBy>Дмитрий Каленюк</cp:lastModifiedBy>
  <cp:revision>15</cp:revision>
  <dcterms:created xsi:type="dcterms:W3CDTF">2012-12-15T08:21:17Z</dcterms:created>
  <dcterms:modified xsi:type="dcterms:W3CDTF">2012-12-15T12:19:13Z</dcterms:modified>
</cp:coreProperties>
</file>