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2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>
          <a:xfrm>
            <a:off x="0" y="3268345"/>
            <a:ext cx="9144000" cy="146304"/>
            <a:chOff x="0" y="3268345"/>
            <a:chExt cx="9144000" cy="146304"/>
          </a:xfrm>
        </p:grpSpPr>
        <p:sp>
          <p:nvSpPr>
            <p:cNvPr id="13" name="Rectangle 12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924800" cy="1470025"/>
          </a:xfrm>
          <a:prstGeom prst="rect">
            <a:avLst/>
          </a:prstGeom>
        </p:spPr>
        <p:txBody>
          <a:bodyPr anchor="b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вертикальный текст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7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1722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39712" y="6356350"/>
            <a:ext cx="1868424" cy="365125"/>
          </a:xfrm>
        </p:spPr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 rot="5400000" flipH="1">
            <a:off x="3332988" y="3384804"/>
            <a:ext cx="6867144" cy="73152"/>
            <a:chOff x="0" y="3268345"/>
            <a:chExt cx="9144000" cy="146304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99616"/>
            <a:ext cx="8229600" cy="462654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3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split orient="vert"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7512" y="4406900"/>
            <a:ext cx="78272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2667000"/>
            <a:ext cx="78272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12"/>
          <p:cNvGrpSpPr/>
          <p:nvPr/>
        </p:nvGrpSpPr>
        <p:grpSpPr>
          <a:xfrm flipH="1">
            <a:off x="0" y="4228465"/>
            <a:ext cx="9144000" cy="146304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4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971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00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971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6"/>
          <p:cNvGrpSpPr/>
          <p:nvPr/>
        </p:nvGrpSpPr>
        <p:grpSpPr>
          <a:xfrm>
            <a:off x="0" y="1371600"/>
            <a:ext cx="9144000" cy="73152"/>
            <a:chOff x="0" y="3268345"/>
            <a:chExt cx="9144000" cy="146304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2" name="Group 12"/>
          <p:cNvGrpSpPr/>
          <p:nvPr/>
        </p:nvGrpSpPr>
        <p:grpSpPr>
          <a:xfrm flipH="1">
            <a:off x="0" y="1371600"/>
            <a:ext cx="9144000" cy="73152"/>
            <a:chOff x="0" y="3268345"/>
            <a:chExt cx="9144000" cy="146304"/>
          </a:xfrm>
        </p:grpSpPr>
        <p:sp>
          <p:nvSpPr>
            <p:cNvPr id="14" name="Rectangle 13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5" name="Group 10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937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71600"/>
            <a:ext cx="5111750" cy="4754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1600"/>
            <a:ext cx="3008313" cy="4754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13"/>
          <p:cNvGrpSpPr/>
          <p:nvPr/>
        </p:nvGrpSpPr>
        <p:grpSpPr>
          <a:xfrm flipH="1">
            <a:off x="0" y="1143000"/>
            <a:ext cx="9144000" cy="73152"/>
            <a:chOff x="0" y="3268345"/>
            <a:chExt cx="9144000" cy="146304"/>
          </a:xfrm>
        </p:grpSpPr>
        <p:sp>
          <p:nvSpPr>
            <p:cNvPr id="1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1801368" y="685800"/>
            <a:ext cx="5495544" cy="3886200"/>
          </a:xfrm>
          <a:solidFill>
            <a:schemeClr val="accent1"/>
          </a:solidFill>
          <a:effectLst>
            <a:reflection blurRad="6350" stA="52000" endA="300" endPos="35000" dir="5400000" sy="-100000" algn="bl" rotWithShape="0"/>
          </a:effectLst>
          <a:scene3d>
            <a:camera prst="orthographicFront"/>
            <a:lightRig rig="contrasting" dir="t"/>
          </a:scene3d>
          <a:sp3d contourW="12700" prstMaterial="softEdge">
            <a:bevelT prst="cross"/>
            <a:contourClr>
              <a:srgbClr val="FFFFFF"/>
            </a:contourClr>
          </a:sp3d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3" name="Group 15"/>
          <p:cNvGrpSpPr/>
          <p:nvPr/>
        </p:nvGrpSpPr>
        <p:grpSpPr>
          <a:xfrm>
            <a:off x="-9144" y="-18288"/>
            <a:ext cx="9144000" cy="146304"/>
            <a:chOff x="0" y="3268345"/>
            <a:chExt cx="9144000" cy="146304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5495544" y="3268345"/>
              <a:ext cx="1097280" cy="1463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>
              <a:off x="6592824" y="3268345"/>
              <a:ext cx="1097280" cy="1463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7690104" y="3268345"/>
              <a:ext cx="1097280" cy="14630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>
    <p:split orient="vert"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26" y="0"/>
            <a:ext cx="9144000" cy="6286520"/>
          </a:xfrm>
          <a:prstGeom prst="rect">
            <a:avLst/>
          </a:prstGeom>
          <a:gradFill flip="none" rotWithShape="1">
            <a:gsLst>
              <a:gs pos="1000">
                <a:schemeClr val="bg2">
                  <a:alpha val="0"/>
                </a:schemeClr>
              </a:gs>
              <a:gs pos="100000">
                <a:schemeClr val="bg1">
                  <a:alpha val="92000"/>
                </a:schemeClr>
              </a:gs>
            </a:gsLst>
            <a:lin ang="16200000" scaled="1"/>
            <a:tileRect/>
          </a:gradFill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4536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ysClr val="windowText" lastClr="000000"/>
                </a:solidFill>
              </a:defRPr>
            </a:lvl1pPr>
          </a:lstStyle>
          <a:p>
            <a:fld id="{DA5AED2D-CB83-462B-9730-F6ACD5B432A2}" type="datetimeFigureOut">
              <a:rPr lang="ru-RU" smtClean="0"/>
              <a:pPr/>
              <a:t>14.12.2012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ysClr val="windowText" lastClr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024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ysClr val="windowText" lastClr="000000"/>
                </a:solidFill>
              </a:defRPr>
            </a:lvl1pPr>
          </a:lstStyle>
          <a:p>
            <a:fld id="{26AF9EF4-DCDF-4D28-BE83-C4B7E124317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 dir="in"/>
  </p:transition>
  <p:txStyles>
    <p:titleStyle>
      <a:lvl1pPr algn="l" defTabSz="914400" rtl="0" eaLnBrk="1" latinLnBrk="0" hangingPunct="1">
        <a:spcBef>
          <a:spcPct val="0"/>
        </a:spcBef>
        <a:buNone/>
        <a:defRPr sz="4400" kern="1200">
          <a:ln>
            <a:noFill/>
          </a:ln>
          <a:solidFill>
            <a:srgbClr val="FFFFFF"/>
          </a:solidFill>
          <a:effectLst>
            <a:glow rad="101600">
              <a:schemeClr val="tx2"/>
            </a:glo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0000"/>
        <a:buFont typeface="Wingdings 2" pitchFamily="18" charset="2"/>
        <a:buChar char="¥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/>
        </a:buClr>
        <a:buSzPct val="60000"/>
        <a:buFont typeface="Wingdings 2" pitchFamily="18" charset="2"/>
        <a:buChar char="¥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SzPct val="57000"/>
        <a:buFont typeface="Wingdings 2" pitchFamily="18" charset="2"/>
        <a:buChar char="¥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6"/>
        </a:buClr>
        <a:buSzPct val="55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2"/>
        </a:buClr>
        <a:buSzPct val="50000"/>
        <a:buFont typeface="Wingdings 2" pitchFamily="18" charset="2"/>
        <a:buChar char="¥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643050"/>
            <a:ext cx="8715436" cy="1579575"/>
          </a:xfrm>
        </p:spPr>
        <p:txBody>
          <a:bodyPr>
            <a:noAutofit/>
          </a:bodyPr>
          <a:lstStyle/>
          <a:p>
            <a:r>
              <a:rPr lang="ru-RU" sz="5400" dirty="0" smtClean="0"/>
              <a:t>Работа текучих вод, ледников и ветра</a:t>
            </a:r>
            <a:endParaRPr lang="ru-RU" sz="5400" dirty="0"/>
          </a:p>
        </p:txBody>
      </p:sp>
    </p:spTree>
  </p:cSld>
  <p:clrMapOvr>
    <a:masterClrMapping/>
  </p:clrMapOvr>
  <p:transition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1"/>
            <a:ext cx="8715436" cy="1328734"/>
          </a:xfrm>
        </p:spPr>
        <p:txBody>
          <a:bodyPr/>
          <a:lstStyle/>
          <a:p>
            <a:r>
              <a:rPr lang="ru-RU" dirty="0" smtClean="0"/>
              <a:t>Создаются промоины, овраги, речные долины.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текучих вод</a:t>
            </a:r>
            <a:endParaRPr lang="ru-RU" dirty="0"/>
          </a:p>
        </p:txBody>
      </p:sp>
      <p:pic>
        <p:nvPicPr>
          <p:cNvPr id="5" name="Picture 2" descr="F:\Документы\Фотобанк\Природа\рельеф\парк штата юта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496"/>
            <a:ext cx="3857652" cy="2893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3" descr="F:\Документы\Фотобанк\Природа\рельеф\каньон реки Колорад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571876"/>
            <a:ext cx="3995730" cy="29967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 orient="vert"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текучих вод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1643050"/>
            <a:ext cx="8786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Речные долины </a:t>
            </a:r>
            <a:r>
              <a:rPr lang="ru-RU" sz="3200" dirty="0" smtClean="0"/>
              <a:t>– это вытянутые понижения в рельефе, образованные длительной работой рек. </a:t>
            </a:r>
            <a:endParaRPr lang="ru-RU" sz="3200" dirty="0"/>
          </a:p>
        </p:txBody>
      </p:sp>
      <p:pic>
        <p:nvPicPr>
          <p:cNvPr id="17410" name="Picture 2" descr="http://gamma-aspirin.narod.ru/Yaroslav/images/JPG/Geografiya/Scheme_re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4429156" cy="34162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412" name="Picture 4" descr="http://www.aquaexpert.ru/pict/img_11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000372"/>
            <a:ext cx="3894889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1"/>
            <a:ext cx="9001156" cy="1114420"/>
          </a:xfrm>
        </p:spPr>
        <p:txBody>
          <a:bodyPr/>
          <a:lstStyle/>
          <a:p>
            <a:r>
              <a:rPr lang="ru-RU" b="1" i="1" dirty="0" smtClean="0"/>
              <a:t>Ледники</a:t>
            </a:r>
            <a:r>
              <a:rPr lang="ru-RU" dirty="0" smtClean="0"/>
              <a:t> – это скопления льда, движущиеся по земной поверхности.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ледников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857496"/>
            <a:ext cx="87868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 результате образуются холмы, </a:t>
            </a:r>
            <a:r>
              <a:rPr lang="ru-RU" sz="3200" dirty="0" smtClean="0"/>
              <a:t>гряды, морены, зандровые равнины.</a:t>
            </a:r>
            <a:endParaRPr lang="ru-RU" sz="3200" dirty="0"/>
          </a:p>
        </p:txBody>
      </p:sp>
      <p:pic>
        <p:nvPicPr>
          <p:cNvPr id="5" name="Picture 2" descr="F:\Документы\Фотобанк\Природа\рельеф\кавказ ледник Каяр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4071942"/>
            <a:ext cx="3429025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4" descr="F:\Документы\Фотобанк\Природа\пустыня (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071942"/>
            <a:ext cx="3429024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1"/>
            <a:ext cx="8786874" cy="757230"/>
          </a:xfrm>
        </p:spPr>
        <p:txBody>
          <a:bodyPr/>
          <a:lstStyle/>
          <a:p>
            <a:r>
              <a:rPr lang="ru-RU" dirty="0" smtClean="0"/>
              <a:t>Создают барханы, дюны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ветра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357430"/>
            <a:ext cx="8715436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/>
              <a:t>Бархан</a:t>
            </a:r>
            <a:r>
              <a:rPr lang="ru-RU" sz="3200" dirty="0" smtClean="0"/>
              <a:t> – </a:t>
            </a:r>
            <a:r>
              <a:rPr lang="ru-RU" sz="3200" dirty="0" smtClean="0"/>
              <a:t>это </a:t>
            </a:r>
            <a:r>
              <a:rPr lang="ru-RU" sz="3200" dirty="0" smtClean="0"/>
              <a:t>подвижное скопление сыпучего песка, навеянное ветром и слабо закрепленное (либо не закреплённое) растительностью.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6" name="Picture 2" descr="F:\Документы\Фотобанк\Природа\рельеф\пустыня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572008"/>
            <a:ext cx="2857487" cy="21431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3" descr="F:\Документы\Фотобанк\Природа\рельеф\работа ветра 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4572008"/>
            <a:ext cx="3266126" cy="21272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ветра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1643050"/>
            <a:ext cx="8715436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i="1" dirty="0" smtClean="0"/>
              <a:t>Дюны</a:t>
            </a:r>
            <a:r>
              <a:rPr lang="ru-RU" sz="3200" dirty="0" smtClean="0"/>
              <a:t> – </a:t>
            </a:r>
            <a:r>
              <a:rPr lang="ru-RU" sz="3200" dirty="0" smtClean="0"/>
              <a:t>это п</a:t>
            </a:r>
            <a:r>
              <a:rPr lang="ru-RU" sz="3200" dirty="0" smtClean="0"/>
              <a:t>есчаные </a:t>
            </a:r>
            <a:r>
              <a:rPr lang="ru-RU" sz="3200" dirty="0" smtClean="0"/>
              <a:t>холмы, образующиеся на низких берегах морей, </a:t>
            </a:r>
            <a:r>
              <a:rPr lang="ru-RU" sz="3200" dirty="0" smtClean="0"/>
              <a:t>рек</a:t>
            </a:r>
            <a:r>
              <a:rPr lang="ru-RU" sz="3200" dirty="0" smtClean="0"/>
              <a:t>, озер под действием ветра и непрерывно им передвигаемые.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9458" name="Picture 2" descr="http://avemir.ru/ppr1/duni2_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071942"/>
            <a:ext cx="3857652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60" name="Picture 4" descr="http://megalife.com.ua/uploads/posts/2011-07/thumbs/1309687546_samaja_bolshaja_peschanaja_djuna_evropy_20_foto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071942"/>
            <a:ext cx="3428994" cy="25679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1"/>
            <a:ext cx="8715436" cy="2400304"/>
          </a:xfrm>
        </p:spPr>
        <p:txBody>
          <a:bodyPr/>
          <a:lstStyle/>
          <a:p>
            <a:r>
              <a:rPr lang="ru-RU" dirty="0" smtClean="0"/>
              <a:t>Засыпает понижения</a:t>
            </a:r>
          </a:p>
          <a:p>
            <a:r>
              <a:rPr lang="ru-RU" dirty="0" smtClean="0"/>
              <a:t>Срезает холмы</a:t>
            </a:r>
          </a:p>
          <a:p>
            <a:r>
              <a:rPr lang="ru-RU" dirty="0" smtClean="0"/>
              <a:t>Создает каналы, карьеры, котловины</a:t>
            </a:r>
          </a:p>
          <a:p>
            <a:r>
              <a:rPr lang="ru-RU" dirty="0" smtClean="0"/>
              <a:t>Создает насыпи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Деятельность человека</a:t>
            </a:r>
            <a:endParaRPr lang="ru-RU" dirty="0"/>
          </a:p>
        </p:txBody>
      </p:sp>
      <p:pic>
        <p:nvPicPr>
          <p:cNvPr id="5" name="Picture 4" descr="Ново - Черемшанский карь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00504"/>
            <a:ext cx="7620000" cy="2590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 orient="vert"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://cdn.wn.com/pd/a5/ca/59e51a13fe903bd8456a05adbaab_gran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071942"/>
            <a:ext cx="3429024" cy="25717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Деятельность человека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44" y="1571612"/>
            <a:ext cx="885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Особые формы рельефа </a:t>
            </a:r>
            <a:r>
              <a:rPr lang="ru-RU" sz="3200" dirty="0" smtClean="0"/>
              <a:t>– здания, башни, плотины, мосты.</a:t>
            </a:r>
            <a:endParaRPr lang="ru-RU" sz="3200" dirty="0"/>
          </a:p>
        </p:txBody>
      </p:sp>
      <p:pic>
        <p:nvPicPr>
          <p:cNvPr id="20484" name="Picture 4" descr="http://upload.wikimedia.org/wikipedia/commons/f/f5/Akashi-kaikyo_bridge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143380"/>
            <a:ext cx="3853811" cy="2527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2" name="Picture 2" descr="http://bodryashka.info/wp-content/uploads/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214554"/>
            <a:ext cx="3357586" cy="2286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plit orient="vert" dir="in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untain">
  <a:themeElements>
    <a:clrScheme name="Panels">
      <a:dk1>
        <a:srgbClr val="340B07"/>
      </a:dk1>
      <a:lt1>
        <a:srgbClr val="FFFFFF"/>
      </a:lt1>
      <a:dk2>
        <a:srgbClr val="182912"/>
      </a:dk2>
      <a:lt2>
        <a:srgbClr val="FBF0F2"/>
      </a:lt2>
      <a:accent1>
        <a:srgbClr val="694F36"/>
      </a:accent1>
      <a:accent2>
        <a:srgbClr val="98604A"/>
      </a:accent2>
      <a:accent3>
        <a:srgbClr val="8E3B4D"/>
      </a:accent3>
      <a:accent4>
        <a:srgbClr val="837954"/>
      </a:accent4>
      <a:accent5>
        <a:srgbClr val="4E3B28"/>
      </a:accent5>
      <a:accent6>
        <a:srgbClr val="AC7A0C"/>
      </a:accent6>
      <a:hlink>
        <a:srgbClr val="A03849"/>
      </a:hlink>
      <a:folHlink>
        <a:srgbClr val="AA845D"/>
      </a:folHlink>
    </a:clrScheme>
    <a:fontScheme name="Mountain">
      <a:maj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HY 헤드라인 M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ill Sans MT"/>
        <a:ea typeface=""/>
        <a:cs typeface=""/>
        <a:font script="Cyrl" typeface="Arial"/>
        <a:font script="Grek" typeface="Arial"/>
        <a:font script="Jpan" typeface="HG丸ｺﾞｼｯｸM-PRO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untain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0000"/>
              </a:schemeClr>
            </a:gs>
            <a:gs pos="50000">
              <a:schemeClr val="phClr">
                <a:tint val="2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4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68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40000"/>
                <a:shade val="100000"/>
                <a:hueMod val="100000"/>
                <a:sat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a:effectStyle>
        <a:effectStyle>
          <a:effectLst>
            <a:outerShdw blurRad="38100" dist="25400" dir="5400000" algn="ctr" rotWithShape="0">
              <a:srgbClr val="EBE9ED">
                <a:alpha val="0"/>
              </a:srgbClr>
            </a:outerShdw>
          </a:effectLst>
          <a:scene3d>
            <a:camera prst="orthographicFront">
              <a:rot lat="0" lon="0" rev="0"/>
            </a:camera>
            <a:lightRig rig="glow" dir="b"/>
          </a:scene3d>
          <a:sp3d contourW="6350" prstMaterial="softEdge">
            <a:bevelT w="25400" h="25400"/>
            <a:contourClr>
              <a:schemeClr val="phClr">
                <a:tint val="9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reflection blurRad="12700" stA="40000" endPos="40000" dist="25400" dir="5400000" sy="-100000" rotWithShape="0"/>
          </a:effectLst>
          <a:scene3d>
            <a:camera prst="perspectiveFront"/>
            <a:lightRig rig="glow" dir="b"/>
          </a:scene3d>
          <a:sp3d contourW="6350" prstMaterial="softEdge">
            <a:bevelT w="50800" h="25400"/>
            <a:contourClr>
              <a:schemeClr val="phClr">
                <a:tint val="100000"/>
                <a:shade val="8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95000"/>
                <a:satMod val="100000"/>
              </a:schemeClr>
            </a:gs>
            <a:gs pos="100000">
              <a:schemeClr val="phClr">
                <a:tint val="10000"/>
                <a:satMod val="300000"/>
              </a:schemeClr>
            </a:gs>
          </a:gsLst>
          <a:lin ang="130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</a:schemeClr>
              <a:schemeClr val="phClr">
                <a:tint val="55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</Template>
  <TotalTime>24</TotalTime>
  <Words>139</Words>
  <Application>Microsoft Office PowerPoint</Application>
  <PresentationFormat>Экран (4:3)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Mountain</vt:lpstr>
      <vt:lpstr>Работа текучих вод, ледников и ветра</vt:lpstr>
      <vt:lpstr>Работа текучих вод</vt:lpstr>
      <vt:lpstr>Работа текучих вод</vt:lpstr>
      <vt:lpstr>Работа ледников</vt:lpstr>
      <vt:lpstr>Работа ветра</vt:lpstr>
      <vt:lpstr>Работа ветра</vt:lpstr>
      <vt:lpstr>Деятельность человека</vt:lpstr>
      <vt:lpstr>Деятельность человека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текучих вод, ледников и ветра</dc:title>
  <dc:creator>Учитель</dc:creator>
  <cp:lastModifiedBy>Дмитрий Каленюк</cp:lastModifiedBy>
  <cp:revision>3</cp:revision>
  <dcterms:created xsi:type="dcterms:W3CDTF">2012-12-14T12:31:14Z</dcterms:created>
  <dcterms:modified xsi:type="dcterms:W3CDTF">2012-12-14T15:47:09Z</dcterms:modified>
</cp:coreProperties>
</file>