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5400000" scaled="0"/>
          </a:gradFill>
          <a:ln w="76200">
            <a:gradFill>
              <a:gsLst>
                <a:gs pos="0">
                  <a:schemeClr val="bg2">
                    <a:lumMod val="60000"/>
                    <a:lumOff val="40000"/>
                    <a:alpha val="90000"/>
                  </a:schemeClr>
                </a:gs>
                <a:gs pos="50000">
                  <a:schemeClr val="bg2">
                    <a:lumMod val="60000"/>
                    <a:lumOff val="40000"/>
                    <a:alpha val="80000"/>
                  </a:schemeClr>
                </a:gs>
                <a:gs pos="100000">
                  <a:schemeClr val="bg2">
                    <a:alpha val="70000"/>
                  </a:schemeClr>
                </a:gs>
              </a:gsLst>
              <a:lin ang="5400000" scaled="0"/>
            </a:gradFill>
            <a:miter lim="800000"/>
          </a:ln>
          <a:scene3d>
            <a:camera prst="orthographicFront"/>
            <a:lightRig rig="contrasting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8503920" cy="243840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6600" b="0" kern="1200" spc="25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>
                  <a:outerShdw blurRad="50800" dist="101600" dir="30000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760" y="2971800"/>
            <a:ext cx="4267200" cy="1725706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gradFill>
                  <a:gsLst>
                    <a:gs pos="1000">
                      <a:schemeClr val="tx2">
                        <a:lumMod val="40000"/>
                        <a:lumOff val="60000"/>
                      </a:schemeClr>
                    </a:gs>
                    <a:gs pos="50000">
                      <a:schemeClr val="tx2"/>
                    </a:gs>
                  </a:gsLst>
                  <a:lin ang="5400000" scaled="0"/>
                </a:gra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CA6484-D479-40F4-9DA9-93CC339F00C7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FEA1BC-2BA6-446E-BA1A-F70CE98F6D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Diagonal Stripe 12"/>
          <p:cNvSpPr/>
          <p:nvPr/>
        </p:nvSpPr>
        <p:spPr>
          <a:xfrm rot="21321315" flipH="1">
            <a:off x="481841" y="2629969"/>
            <a:ext cx="8419617" cy="685800"/>
          </a:xfrm>
          <a:prstGeom prst="diagStripe">
            <a:avLst>
              <a:gd name="adj" fmla="val 50001"/>
            </a:avLst>
          </a:prstGeom>
          <a:solidFill>
            <a:schemeClr val="tx2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ACCB31-25E4-43E0-86D7-6B64582BD1F5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211DF5-F030-48F9-BD06-BF170AAFF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8BA771-D32F-4772-90C1-9D1120EF7F0C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AE38D2-A323-472A-A147-651344C266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4868D4-B77C-4D22-8ED6-E65805E2AEAA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F0D40F-3B66-4833-A6ED-665A9F7D52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8063" y="1676400"/>
            <a:ext cx="7315200" cy="1362075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b="0" kern="1200" spc="25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>
                  <a:outerShdw blurRad="50800" dist="101600" dir="30000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8063" y="3148013"/>
            <a:ext cx="7315200" cy="11191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Wingdings" pitchFamily="2" charset="2"/>
              <a:buNone/>
              <a:defRPr sz="1800" kern="1200">
                <a:ln>
                  <a:noFill/>
                </a:ln>
                <a:gradFill>
                  <a:gsLst>
                    <a:gs pos="1000">
                      <a:schemeClr val="tx2">
                        <a:lumMod val="40000"/>
                        <a:lumOff val="60000"/>
                      </a:schemeClr>
                    </a:gs>
                    <a:gs pos="5000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A0A4B0-3CBD-4AA6-9171-7789E6876122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1F187-EC59-442D-8859-DBD22EA5B8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" y="228600"/>
            <a:ext cx="85039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8062" y="1922463"/>
            <a:ext cx="3429000" cy="3954462"/>
          </a:xfrm>
        </p:spPr>
        <p:txBody>
          <a:bodyPr>
            <a:normAutofit/>
          </a:bodyPr>
          <a:lstStyle>
            <a:lvl1pPr>
              <a:defRPr sz="2000" baseline="0"/>
            </a:lvl1pPr>
            <a:lvl2pPr>
              <a:defRPr sz="1800" baseline="0"/>
            </a:lvl2pPr>
            <a:lvl3pPr>
              <a:defRPr sz="18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22463"/>
            <a:ext cx="3429000" cy="3954462"/>
          </a:xfrm>
        </p:spPr>
        <p:txBody>
          <a:bodyPr>
            <a:normAutofit/>
          </a:bodyPr>
          <a:lstStyle>
            <a:lvl1pPr>
              <a:defRPr sz="2000" baseline="0"/>
            </a:lvl1pPr>
            <a:lvl2pPr>
              <a:defRPr sz="1800" baseline="0"/>
            </a:lvl2pPr>
            <a:lvl3pPr>
              <a:defRPr sz="18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33F777-EBBB-43C5-9FD5-FFD3D2894449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434E5-81F4-46CA-8766-A795142648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600" y="1676400"/>
            <a:ext cx="3429000" cy="639762"/>
          </a:xfrm>
        </p:spPr>
        <p:txBody>
          <a:bodyPr anchor="ctr" anchorCtr="0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0600" y="2590800"/>
            <a:ext cx="3429000" cy="32861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1676400"/>
            <a:ext cx="3429000" cy="639762"/>
          </a:xfrm>
        </p:spPr>
        <p:txBody>
          <a:bodyPr anchor="ctr" anchorCtr="0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6800" y="2590800"/>
            <a:ext cx="3429000" cy="32861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244D0E-8460-43D1-83D0-4502C19A972D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DB676F-9812-432E-B816-C1019D5047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1D106A-CD54-4012-9209-AD232291DC3B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DB1E8D-5ECD-4654-90EE-0D5348519C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AAF0FE-6C41-449D-93CC-CD26F2DA1E70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DAA083-B436-460E-ADF4-83ADF83D17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8063" y="457200"/>
            <a:ext cx="2834640" cy="13271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  <a:defRPr sz="3200" b="0" kern="1200" spc="25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>
                  <a:outerShdw blurRad="50800" dist="101600" dir="30000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457200"/>
            <a:ext cx="3751263" cy="54197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8062" y="1922463"/>
            <a:ext cx="2834640" cy="196373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EEC6DC-9EB1-4F98-A10B-5A64F572C3F3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C6E87-7ED0-4B1E-9F7E-C8B4939497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0" y="457200"/>
            <a:ext cx="2834640" cy="132588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  <a:defRPr sz="3200" b="0" kern="1200" spc="250" normalizeH="0" baseline="0">
                <a:ln>
                  <a:noFill/>
                </a:ln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>
                  <a:outerShdw blurRad="50800" dist="101600" dir="30000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5840" y="1920240"/>
            <a:ext cx="2834640" cy="196596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031496-057F-4CF3-8A9C-BCEF76E9BCC8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0F3B89-FB2C-4B5A-B54E-C05CB041F2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82308" y="413004"/>
            <a:ext cx="3749040" cy="5422392"/>
          </a:xfrm>
          <a:ln w="38100">
            <a:noFill/>
          </a:ln>
          <a:effectLst>
            <a:innerShdw blurRad="381000">
              <a:schemeClr val="bg2">
                <a:lumMod val="75000"/>
              </a:scheme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4468905" y="304800"/>
            <a:ext cx="3975847" cy="56388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0" y="6710082"/>
              <a:ext cx="9144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 rot="16200000" flipV="1">
              <a:off x="5641041" y="3355041"/>
              <a:ext cx="6858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 rot="5400000" flipH="1" flipV="1">
              <a:off x="-3355041" y="3355041"/>
              <a:ext cx="6858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040" y="228600"/>
            <a:ext cx="850392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600" y="1905001"/>
            <a:ext cx="73152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44235"/>
            <a:ext cx="21336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0B30E651-3D41-4D1E-9B01-EBCEFECA629D}" type="datetimeFigureOut">
              <a:rPr lang="ru-RU" smtClean="0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44235"/>
            <a:ext cx="28956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44235"/>
            <a:ext cx="21336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CF090C1A-60BD-45F4-ABD0-7C1C7E8A60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7" name="Group 1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0" y="6710082"/>
              <a:ext cx="9144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 rot="16200000" flipV="1">
              <a:off x="5641041" y="3355041"/>
              <a:ext cx="6858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 rot="5400000" flipH="1" flipV="1">
              <a:off x="-3355041" y="3355041"/>
              <a:ext cx="6858000" cy="147918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bg2">
                    <a:alpha val="2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  <a:scene3d>
              <a:camera prst="orthographicFront"/>
              <a:lightRig rig="morning" dir="t"/>
            </a:scene3d>
            <a:sp3d>
              <a:bevelT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l" defTabSz="914400" rtl="0" eaLnBrk="1" latinLnBrk="0" hangingPunct="1">
        <a:spcBef>
          <a:spcPct val="0"/>
        </a:spcBef>
        <a:buNone/>
        <a:defRPr sz="4000" b="0" kern="1200" spc="250" normalizeH="0" baseline="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100000">
                <a:schemeClr val="tx1"/>
              </a:gs>
            </a:gsLst>
            <a:lin ang="5400000" scaled="0"/>
          </a:gradFill>
          <a:effectLst>
            <a:outerShdw blurRad="50800" dist="101600" dir="30000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200"/>
        </a:spcBef>
        <a:buFont typeface="Wingdings" pitchFamily="2" charset="2"/>
        <a:buChar char=""/>
        <a:defRPr sz="20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spcBef>
          <a:spcPts val="1200"/>
        </a:spcBef>
        <a:buClr>
          <a:schemeClr val="tx1">
            <a:lumMod val="75000"/>
          </a:schemeClr>
        </a:buClr>
        <a:buFont typeface="Wingdings" pitchFamily="2" charset="2"/>
        <a:buChar char=""/>
        <a:defRPr sz="18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200"/>
        </a:spcBef>
        <a:buFont typeface="Wingdings" pitchFamily="2" charset="2"/>
        <a:buChar char="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200"/>
        </a:spcBef>
        <a:buClr>
          <a:schemeClr val="tx1">
            <a:lumMod val="75000"/>
          </a:schemeClr>
        </a:buClr>
        <a:buFont typeface="Wingdings" pitchFamily="2" charset="2"/>
        <a:buChar char="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200"/>
        </a:spcBef>
        <a:buFont typeface="Wingdings" pitchFamily="2" charset="2"/>
        <a:buChar char="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200"/>
        </a:spcBef>
        <a:buClr>
          <a:schemeClr val="tx1">
            <a:lumMod val="75000"/>
          </a:schemeClr>
        </a:buClr>
        <a:buFont typeface="Wingdings" pitchFamily="2" charset="2"/>
        <a:buChar char="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200"/>
        </a:spcBef>
        <a:buFont typeface="Wingdings" pitchFamily="2" charset="2"/>
        <a:buChar char="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200"/>
        </a:spcBef>
        <a:buClr>
          <a:schemeClr val="tx1">
            <a:lumMod val="75000"/>
          </a:schemeClr>
        </a:buClr>
        <a:buFont typeface="Wingdings" pitchFamily="2" charset="2"/>
        <a:buChar char="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200"/>
        </a:spcBef>
        <a:buFont typeface="Wingdings" pitchFamily="2" charset="2"/>
        <a:buChar char=""/>
        <a:defRPr sz="1600" kern="1200">
          <a:ln>
            <a:noFill/>
          </a:ln>
          <a:gradFill>
            <a:gsLst>
              <a:gs pos="0">
                <a:schemeClr val="tx1">
                  <a:lumMod val="85000"/>
                </a:schemeClr>
              </a:gs>
              <a:gs pos="50000">
                <a:schemeClr val="tx1"/>
              </a:gs>
            </a:gsLst>
            <a:lin ang="5400000" scaled="0"/>
          </a:gradFill>
          <a:effectLst>
            <a:outerShdw blurRad="50800" dist="50800" dir="3000000" algn="ctr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8786842" cy="1470025"/>
          </a:xfrm>
        </p:spPr>
        <p:txBody>
          <a:bodyPr/>
          <a:lstStyle/>
          <a:p>
            <a:pPr algn="l"/>
            <a:r>
              <a:rPr lang="ru-RU" dirty="0" smtClean="0"/>
              <a:t>Внешние силы, изменяющие рельеф. Выветривание.</a:t>
            </a: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5000660"/>
          </a:xfrm>
        </p:spPr>
        <p:txBody>
          <a:bodyPr>
            <a:noAutofit/>
          </a:bodyPr>
          <a:lstStyle/>
          <a:p>
            <a:r>
              <a:rPr lang="ru-RU" sz="4000" dirty="0" smtClean="0"/>
              <a:t> Физическое</a:t>
            </a:r>
            <a:r>
              <a:rPr lang="ru-RU" sz="4000" dirty="0" smtClean="0"/>
              <a:t>, химическое и биологическое выветривание происходит везде и постоянно. </a:t>
            </a:r>
          </a:p>
          <a:p>
            <a:r>
              <a:rPr lang="ru-RU" sz="4000" dirty="0" smtClean="0"/>
              <a:t> Под </a:t>
            </a:r>
            <a:r>
              <a:rPr lang="ru-RU" sz="4000" dirty="0" smtClean="0"/>
              <a:t>его воздействием горные породы превращаются в рыхлый материал.</a:t>
            </a:r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35732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/>
              <a:t>Как внешние силы воздействуют на </a:t>
            </a:r>
            <a:r>
              <a:rPr lang="ru-RU" sz="4400" b="1" dirty="0" smtClean="0"/>
              <a:t>рельеф</a:t>
            </a:r>
            <a:endParaRPr lang="ru-RU" sz="4400" b="1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357158" y="2143116"/>
            <a:ext cx="8572560" cy="157163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Сглаживание </a:t>
            </a:r>
            <a:r>
              <a:rPr lang="ru-RU" sz="3600" dirty="0" smtClean="0"/>
              <a:t>поверхности</a:t>
            </a:r>
          </a:p>
          <a:p>
            <a:r>
              <a:rPr lang="ru-RU" sz="3600" dirty="0" smtClean="0"/>
              <a:t> Выравнивание </a:t>
            </a:r>
            <a:r>
              <a:rPr lang="ru-RU" sz="3600" dirty="0" smtClean="0"/>
              <a:t>поверхности</a:t>
            </a:r>
          </a:p>
        </p:txBody>
      </p:sp>
      <p:pic>
        <p:nvPicPr>
          <p:cNvPr id="3077" name="Picture 5" descr="http://www.donfisher.ru/assets/galleries/2573/4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86198"/>
            <a:ext cx="4095736" cy="307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http://dic.academic.ru/pictures/wiki/files/51/300px-27_-_Le_mont_Araga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04049"/>
            <a:ext cx="4071935" cy="305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Основные внешние силы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7315200" cy="39624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Выветривание</a:t>
            </a:r>
            <a:endParaRPr lang="ru-RU" sz="3600" dirty="0" smtClean="0"/>
          </a:p>
          <a:p>
            <a:r>
              <a:rPr lang="ru-RU" sz="3600" dirty="0" smtClean="0"/>
              <a:t> Работа </a:t>
            </a:r>
            <a:r>
              <a:rPr lang="ru-RU" sz="3600" dirty="0" smtClean="0"/>
              <a:t>текучих вод</a:t>
            </a:r>
          </a:p>
          <a:p>
            <a:r>
              <a:rPr lang="ru-RU" sz="3600" dirty="0" smtClean="0"/>
              <a:t> Работа </a:t>
            </a:r>
            <a:r>
              <a:rPr lang="ru-RU" sz="3600" dirty="0" smtClean="0"/>
              <a:t>ветра</a:t>
            </a:r>
          </a:p>
          <a:p>
            <a:r>
              <a:rPr lang="ru-RU" sz="3600" dirty="0" smtClean="0"/>
              <a:t> Работа </a:t>
            </a:r>
            <a:r>
              <a:rPr lang="ru-RU" sz="3600" dirty="0" smtClean="0"/>
              <a:t>ледников</a:t>
            </a:r>
          </a:p>
          <a:p>
            <a:r>
              <a:rPr lang="ru-RU" sz="3600" dirty="0" smtClean="0"/>
              <a:t> Работа </a:t>
            </a:r>
            <a:r>
              <a:rPr lang="ru-RU" sz="3600" dirty="0" smtClean="0"/>
              <a:t>морей</a:t>
            </a:r>
          </a:p>
        </p:txBody>
      </p:sp>
      <p:pic>
        <p:nvPicPr>
          <p:cNvPr id="4101" name="Picture 5" descr="http://nospe.ucoz.ru/485161_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214422"/>
            <a:ext cx="3837613" cy="2552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http://foto.academ.org/data/r/media/420/pc_CRW_9763.jpg?w=5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9131" y="4000504"/>
            <a:ext cx="3860957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/>
              <a:t>Выветривание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472518" cy="1685925"/>
          </a:xfrm>
        </p:spPr>
        <p:txBody>
          <a:bodyPr>
            <a:noAutofit/>
          </a:bodyPr>
          <a:lstStyle/>
          <a:p>
            <a:r>
              <a:rPr lang="ru-RU" sz="3600" dirty="0" smtClean="0"/>
              <a:t> Это </a:t>
            </a:r>
            <a:r>
              <a:rPr lang="ru-RU" sz="3600" dirty="0" smtClean="0"/>
              <a:t>разрушение и изменение горных пород на поверхности суши под влиянием условий природной среды.</a:t>
            </a:r>
          </a:p>
        </p:txBody>
      </p:sp>
      <p:pic>
        <p:nvPicPr>
          <p:cNvPr id="5125" name="Picture 5" descr="http://www.tutoronline.ru/media/125929/_____________2_287x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500570"/>
            <a:ext cx="2860841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7" name="Picture 7" descr="http://www.globalchange.umich.edu/globalchange1/current/lectures/soils/soils.chimneyroc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214686"/>
            <a:ext cx="3009891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9" name="Picture 9" descr="http://www.ux1.eiu.edu/~cfjps/1300/doub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929066"/>
            <a:ext cx="3238486" cy="2166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Выветривание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905000"/>
          <a:ext cx="8501121" cy="3684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707"/>
                <a:gridCol w="2833707"/>
                <a:gridCol w="2833707"/>
              </a:tblGrid>
              <a:tr h="7843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Типы выветривания</a:t>
                      </a:r>
                      <a:endParaRPr lang="ru-RU" sz="28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Причина</a:t>
                      </a:r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Результат </a:t>
                      </a:r>
                      <a:endParaRPr lang="ru-RU" sz="2800" dirty="0"/>
                    </a:p>
                  </a:txBody>
                  <a:tcPr marL="81280" marR="81280"/>
                </a:tc>
              </a:tr>
              <a:tr h="2739929"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81280" marR="81280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Физическое выветривание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2357453"/>
          </a:xfrm>
        </p:spPr>
        <p:txBody>
          <a:bodyPr>
            <a:noAutofit/>
          </a:bodyPr>
          <a:lstStyle/>
          <a:p>
            <a:r>
              <a:rPr lang="ru-RU" sz="3200" dirty="0" smtClean="0"/>
              <a:t> Главная </a:t>
            </a:r>
            <a:r>
              <a:rPr lang="ru-RU" sz="3200" dirty="0" smtClean="0"/>
              <a:t>причина – колебания температуры</a:t>
            </a:r>
          </a:p>
          <a:p>
            <a:r>
              <a:rPr lang="ru-RU" sz="3200" dirty="0" smtClean="0"/>
              <a:t> Характерно </a:t>
            </a:r>
            <a:r>
              <a:rPr lang="ru-RU" sz="3200" dirty="0" smtClean="0"/>
              <a:t>для районов с большими и резкими перепадами температур и сухим воздухом (пустыни, горные вершины).</a:t>
            </a:r>
          </a:p>
        </p:txBody>
      </p:sp>
      <p:pic>
        <p:nvPicPr>
          <p:cNvPr id="7173" name="Picture 5" descr="http://dic.academic.ru/pictures/wiki/files/50/220px-Delicate_Arch_USA_Uta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3643314"/>
            <a:ext cx="2667017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5" name="Picture 7" descr="http://umeda.ru/sites/default/files/umeda/chemical_weather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643446"/>
            <a:ext cx="3097947" cy="2066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7" name="Picture 9" descr="http://www.allgeology.ru/ckfinder/userfiles/images/sf23f36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714752"/>
            <a:ext cx="2790546" cy="1928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Химическое выветривание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715436" cy="2286016"/>
          </a:xfrm>
        </p:spPr>
        <p:txBody>
          <a:bodyPr>
            <a:noAutofit/>
          </a:bodyPr>
          <a:lstStyle/>
          <a:p>
            <a:r>
              <a:rPr lang="ru-RU" sz="3200" dirty="0" smtClean="0"/>
              <a:t> Это </a:t>
            </a:r>
            <a:r>
              <a:rPr lang="ru-RU" sz="3200" dirty="0" smtClean="0"/>
              <a:t>растворение, разложение одних минералов и образование других минералов и горных пород.</a:t>
            </a:r>
          </a:p>
          <a:p>
            <a:r>
              <a:rPr lang="ru-RU" sz="3200" dirty="0" smtClean="0"/>
              <a:t> Главный </a:t>
            </a:r>
            <a:r>
              <a:rPr lang="ru-RU" sz="3200" dirty="0" smtClean="0"/>
              <a:t>результат – образование глины.</a:t>
            </a:r>
          </a:p>
        </p:txBody>
      </p:sp>
      <p:pic>
        <p:nvPicPr>
          <p:cNvPr id="8197" name="Picture 5" descr="http://www.bestreferat.ru/images/paper/98/20/434209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857628"/>
            <a:ext cx="3105150" cy="2333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9" name="Picture 7" descr="http://www.stroika.su/upload/iblock/679/679667947ce310f288d1e8bb6f5237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071" y="3857628"/>
            <a:ext cx="3061627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201" name="Picture 9" descr="http://www.onegeology.org/extra/kids/images/chemicalWeather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643446"/>
            <a:ext cx="2952744" cy="2022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228748"/>
          </a:xfrm>
        </p:spPr>
        <p:txBody>
          <a:bodyPr/>
          <a:lstStyle/>
          <a:p>
            <a:pPr algn="ctr"/>
            <a:r>
              <a:rPr lang="ru-RU" sz="4800" b="1" dirty="0" smtClean="0"/>
              <a:t>Биологическое выветривание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257176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Происходит </a:t>
            </a:r>
            <a:r>
              <a:rPr lang="ru-RU" sz="3600" dirty="0" smtClean="0"/>
              <a:t>под воздействием растительных и животных организмов.</a:t>
            </a:r>
          </a:p>
          <a:p>
            <a:r>
              <a:rPr lang="ru-RU" sz="3600" dirty="0" smtClean="0"/>
              <a:t> Они </a:t>
            </a:r>
            <a:r>
              <a:rPr lang="ru-RU" sz="3600" dirty="0" smtClean="0"/>
              <a:t>поставляют в почву органические </a:t>
            </a:r>
            <a:r>
              <a:rPr lang="ru-RU" sz="3600" dirty="0" smtClean="0"/>
              <a:t>вещества</a:t>
            </a:r>
            <a:r>
              <a:rPr lang="ru-RU" sz="3600" dirty="0" smtClean="0"/>
              <a:t>.</a:t>
            </a:r>
          </a:p>
        </p:txBody>
      </p:sp>
      <p:pic>
        <p:nvPicPr>
          <p:cNvPr id="9221" name="Picture 5" descr="http://thextremenutrition.com/blog/biological-weathering-definition-8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3952866" cy="287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3" name="Picture 7" descr="http://thextremenutrition.com/blog/biological-weathering-definition-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286124"/>
            <a:ext cx="4286240" cy="3214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Выветривание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357298"/>
          <a:ext cx="8501121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1"/>
                <a:gridCol w="3000396"/>
                <a:gridCol w="3071834"/>
              </a:tblGrid>
              <a:tr h="81406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Типы выветривания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Причина</a:t>
                      </a:r>
                      <a:r>
                        <a:rPr lang="ru-RU" sz="2400" baseline="0" dirty="0" smtClean="0"/>
                        <a:t> 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Результат </a:t>
                      </a:r>
                      <a:endParaRPr lang="ru-RU" sz="2400" dirty="0"/>
                    </a:p>
                  </a:txBody>
                  <a:tcPr marL="81280" marR="81280"/>
                </a:tc>
              </a:tr>
              <a:tr h="151182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Физическое 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Суточные и годовые амплитуды (перепады) температур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Механическое разрушение горных пород</a:t>
                      </a:r>
                      <a:endParaRPr lang="ru-RU" sz="2400" dirty="0"/>
                    </a:p>
                  </a:txBody>
                  <a:tcPr marL="81280" marR="81280"/>
                </a:tc>
              </a:tr>
              <a:tr h="116294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Химическое 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Воздействие воды, кислот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Изменение</a:t>
                      </a:r>
                      <a:r>
                        <a:rPr lang="ru-RU" sz="2400" baseline="0" dirty="0" smtClean="0"/>
                        <a:t> химического состава горных пород</a:t>
                      </a:r>
                      <a:endParaRPr lang="ru-RU" sz="2400" dirty="0"/>
                    </a:p>
                  </a:txBody>
                  <a:tcPr marL="81280" marR="81280"/>
                </a:tc>
              </a:tr>
              <a:tr h="151182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Биологическое 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Воздействие</a:t>
                      </a:r>
                      <a:r>
                        <a:rPr lang="ru-RU" sz="2400" baseline="0" dirty="0" smtClean="0"/>
                        <a:t> растительных и животных организмов</a:t>
                      </a:r>
                      <a:endParaRPr lang="ru-RU" sz="2400" dirty="0"/>
                    </a:p>
                  </a:txBody>
                  <a:tcPr marL="81280" marR="8128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Механическое и химическое разрушение горных</a:t>
                      </a:r>
                      <a:r>
                        <a:rPr lang="ru-RU" sz="2400" baseline="0" dirty="0" smtClean="0"/>
                        <a:t> пород</a:t>
                      </a:r>
                      <a:endParaRPr lang="ru-RU" sz="2400" dirty="0"/>
                    </a:p>
                  </a:txBody>
                  <a:tcPr marL="81280" marR="81280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Slate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3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5000"/>
              </a:schemeClr>
              <a:schemeClr val="phClr">
                <a:tint val="80000"/>
                <a:satMod val="115000"/>
              </a:schemeClr>
            </a:duotone>
          </a:blip>
          <a:stretch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>
              <a:srgbClr val="151515">
                <a:alpha val="90000"/>
              </a:srgbClr>
            </a:innerShdw>
          </a:effectLst>
          <a:scene3d>
            <a:camera prst="orthographicFront">
              <a:rot lat="0" lon="0" rev="0"/>
            </a:camera>
            <a:lightRig rig="glow" dir="tl"/>
          </a:scene3d>
          <a:sp3d prstMaterial="softmetal">
            <a:bevelT w="0" h="0"/>
          </a:sp3d>
        </a:effectStyle>
        <a:effectStyle>
          <a:effectLst>
            <a:outerShdw blurRad="63500" dist="101600" dir="3000000" sx="101000" sy="101000" rotWithShape="0">
              <a:srgbClr val="252525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morning" dir="tr">
              <a:rot lat="0" lon="0" rev="1500000"/>
            </a:lightRig>
          </a:scene3d>
          <a:sp3d prstMaterial="translucentPowder">
            <a:bevelT w="38100" h="12700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15000"/>
              </a:schemeClr>
              <a:schemeClr val="phClr">
                <a:tint val="70000"/>
                <a:satMod val="135000"/>
              </a:schemeClr>
            </a:duotone>
          </a:blip>
          <a:stretch/>
        </a:blip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70000"/>
                <a:satMod val="135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75000"/>
                <a:satMod val="115000"/>
              </a:schemeClr>
              <a:schemeClr val="phClr">
                <a:tint val="80000"/>
                <a:satMod val="125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Theme_Slate_theme</Template>
  <TotalTime>107</TotalTime>
  <Words>193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Calibri</vt:lpstr>
      <vt:lpstr>Arial</vt:lpstr>
      <vt:lpstr>Slate</vt:lpstr>
      <vt:lpstr>Внешние силы, изменяющие рельеф. Выветривание.</vt:lpstr>
      <vt:lpstr>Как внешние силы воздействуют на рельеф</vt:lpstr>
      <vt:lpstr>Основные внешние силы</vt:lpstr>
      <vt:lpstr>Выветривание </vt:lpstr>
      <vt:lpstr>Выветривание </vt:lpstr>
      <vt:lpstr>Физическое выветривание</vt:lpstr>
      <vt:lpstr>Химическое выветривание</vt:lpstr>
      <vt:lpstr>Биологическое выветривание</vt:lpstr>
      <vt:lpstr>Выветривание </vt:lpstr>
      <vt:lpstr>Слайд 10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Внешние силы, изменяющие рельеф. Выветривание.</dc:title>
  <dc:creator>Учитель</dc:creator>
  <cp:lastModifiedBy>Дмитрий Каленюк</cp:lastModifiedBy>
  <cp:revision>8</cp:revision>
  <dcterms:created xsi:type="dcterms:W3CDTF">2012-12-14T11:12:27Z</dcterms:created>
  <dcterms:modified xsi:type="dcterms:W3CDTF">2012-12-14T15:31:17Z</dcterms:modified>
</cp:coreProperties>
</file>