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4" r:id="rId3"/>
    <p:sldId id="265" r:id="rId4"/>
    <p:sldId id="259" r:id="rId5"/>
    <p:sldId id="257" r:id="rId6"/>
    <p:sldId id="258" r:id="rId7"/>
    <p:sldId id="262" r:id="rId8"/>
    <p:sldId id="263" r:id="rId9"/>
    <p:sldId id="268" r:id="rId10"/>
    <p:sldId id="269" r:id="rId11"/>
    <p:sldId id="261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9B3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5" name="Group 46"/>
          <p:cNvGrpSpPr>
            <a:grpSpLocks/>
          </p:cNvGrpSpPr>
          <p:nvPr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6" name="Picture 47" descr="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8" descr="0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10" descr="1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" name="Picture 34" descr="water_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0" descr="fire1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1" descr="B_Fly26"/>
          <p:cNvPicPr>
            <a:picLocks noChangeAspect="1" noChangeArrowheads="1" noCrop="1"/>
          </p:cNvPicPr>
          <p:nvPr/>
        </p:nvPicPr>
        <p:blipFill>
          <a:blip r:embed="rId7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2" descr="B_Fly26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3" descr="bupestrid beetl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4" name="Picture 55" descr="WB01292_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5" name="Rectangle 4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0B7E2-F2F2-44AA-9EE2-C1C7166CE5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F7E67-C59A-46C5-9B4D-A72258FA5C37}" type="datetimeFigureOut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A35CA-03D5-47DB-97AD-5995BDFAD9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D9518-F7D9-4A73-8317-3EE4C9D2872F}" type="datetimeFigureOut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2CC2A-7DE4-4EE3-824C-A6F408543C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CB0BE-BCF4-41EC-A2A4-3E0C9A09DD53}" type="datetimeFigureOut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E2A86-2942-4E98-A908-7F16464D00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6568B-CBEE-4833-A651-358AD2570D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2555F-E926-4113-844C-2C3C17279C22}" type="datetimeFigureOut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8CFD7-5265-46B7-B26B-B4DAD67CC2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5F033-061B-4C94-BF96-D7B4D494C727}" type="datetimeFigureOut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C0A15-3A14-423C-B7AD-001B07CD50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C974D-1B01-40A7-8220-5E9B60722751}" type="datetimeFigureOut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28317-625E-4DDE-9B28-69E1ED11D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79D60-778C-469F-AD45-81DD15E5291B}" type="datetimeFigureOut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4DB68-9714-40FA-B32F-A48F3E5D70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9CDE0-E8C7-4629-82F2-EA4A062D598D}" type="datetimeFigureOut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B1A81-6698-4DFA-9051-65D460F6E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BD356-20AA-4027-97F2-F80C0E9B36F0}" type="datetimeFigureOut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AAF585-F624-4DBF-A714-C33C9325CB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pic>
        <p:nvPicPr>
          <p:cNvPr id="1034" name="Picture 10" descr="12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28" name="Picture 11" descr="water_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951DDDC7-567B-477B-A9EE-566A3CF9EE86}" type="datetimeFigureOut">
              <a:rPr lang="ru-RU"/>
              <a:pPr>
                <a:defRPr/>
              </a:pPr>
              <a:t>23.11.2012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CE4DB868-0C08-4212-86C4-DBC197F80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 rot="10800000">
            <a:off x="0" y="6629400"/>
            <a:ext cx="9144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pic>
        <p:nvPicPr>
          <p:cNvPr id="1036" name="Picture 12" descr="butterfly 19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4" r:id="rId2"/>
    <p:sldLayoutId id="214748374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ransition>
    <p:diamond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0" y="1500174"/>
            <a:ext cx="9144000" cy="2184961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8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Ткани растений </a:t>
            </a:r>
            <a:br>
              <a:rPr lang="ru-RU" sz="8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8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 животных</a:t>
            </a:r>
            <a:endParaRPr lang="ru-RU" sz="8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857375" y="4286250"/>
            <a:ext cx="4357688" cy="714375"/>
          </a:xfrm>
        </p:spPr>
        <p:txBody>
          <a:bodyPr/>
          <a:lstStyle/>
          <a:p>
            <a:r>
              <a:rPr lang="ru-RU" i="1" smtClean="0"/>
              <a:t>Проверочная работа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idx="1"/>
          </p:nvPr>
        </p:nvSpPr>
        <p:spPr>
          <a:xfrm>
            <a:off x="214313" y="2428875"/>
            <a:ext cx="8715375" cy="4429125"/>
          </a:xfrm>
        </p:spPr>
        <p:txBody>
          <a:bodyPr/>
          <a:lstStyle/>
          <a:p>
            <a:pPr>
              <a:buFontTx/>
              <a:buNone/>
            </a:pPr>
            <a:r>
              <a:rPr lang="ru-RU" b="1" i="1" smtClean="0"/>
              <a:t>ТИПЫ ТКАНЕЙ</a:t>
            </a:r>
            <a:r>
              <a:rPr lang="ru-RU" smtClean="0"/>
              <a:t>			</a:t>
            </a:r>
            <a:r>
              <a:rPr lang="ru-RU" b="1" i="1" smtClean="0"/>
              <a:t>ОРГАНИЗМЫ</a:t>
            </a:r>
          </a:p>
          <a:p>
            <a:pPr>
              <a:buFontTx/>
              <a:buNone/>
            </a:pPr>
            <a:r>
              <a:rPr lang="ru-RU" smtClean="0"/>
              <a:t>А) эпителиальная			1) животные</a:t>
            </a:r>
          </a:p>
          <a:p>
            <a:pPr>
              <a:buFontTx/>
              <a:buNone/>
            </a:pPr>
            <a:r>
              <a:rPr lang="ru-RU" smtClean="0"/>
              <a:t>Б) мышечная				2) растения</a:t>
            </a:r>
          </a:p>
          <a:p>
            <a:pPr>
              <a:buFontTx/>
              <a:buNone/>
            </a:pPr>
            <a:r>
              <a:rPr lang="ru-RU" smtClean="0"/>
              <a:t>В) механическая</a:t>
            </a:r>
          </a:p>
          <a:p>
            <a:pPr>
              <a:buFontTx/>
              <a:buNone/>
            </a:pPr>
            <a:r>
              <a:rPr lang="ru-RU" smtClean="0"/>
              <a:t>Г) нервная</a:t>
            </a:r>
          </a:p>
          <a:p>
            <a:pPr>
              <a:buFontTx/>
              <a:buNone/>
            </a:pPr>
            <a:r>
              <a:rPr lang="ru-RU" smtClean="0"/>
              <a:t>Д) проводящая</a:t>
            </a:r>
          </a:p>
          <a:p>
            <a:pPr>
              <a:buFontTx/>
              <a:buNone/>
            </a:pPr>
            <a:r>
              <a:rPr lang="ru-RU" smtClean="0"/>
              <a:t>Е) соединительная</a:t>
            </a:r>
          </a:p>
          <a:p>
            <a:endParaRPr lang="ru-RU" sz="360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928794" y="0"/>
            <a:ext cx="7215206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40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9.</a:t>
            </a:r>
            <a:r>
              <a:rPr lang="ru-RU" sz="40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Установите соответствие между организмами </a:t>
            </a:r>
          </a:p>
          <a:p>
            <a:pPr>
              <a:defRPr/>
            </a:pPr>
            <a:r>
              <a:rPr lang="ru-RU" sz="40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и типами их тканей</a:t>
            </a:r>
            <a:endParaRPr lang="ru-RU" sz="4000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428750"/>
            <a:ext cx="8643938" cy="5000625"/>
          </a:xfrm>
        </p:spPr>
        <p:txBody>
          <a:bodyPr/>
          <a:lstStyle/>
          <a:p>
            <a:pPr marL="514350" indent="-514350">
              <a:buClr>
                <a:srgbClr val="FF0000"/>
              </a:buClr>
              <a:buFontTx/>
              <a:buAutoNum type="arabicPeriod"/>
            </a:pPr>
            <a:r>
              <a:rPr lang="ru-RU" sz="3600" b="1" smtClean="0">
                <a:cs typeface="Times New Roman" pitchFamily="18" charset="0"/>
              </a:rPr>
              <a:t>Как органы состоят из тканей, так ткани состоят из...</a:t>
            </a:r>
          </a:p>
          <a:p>
            <a:pPr marL="514350" indent="-514350">
              <a:buClr>
                <a:srgbClr val="FF0000"/>
              </a:buClr>
              <a:buFontTx/>
              <a:buAutoNum type="arabicPeriod"/>
            </a:pPr>
            <a:r>
              <a:rPr lang="ru-RU" sz="3600" b="1" smtClean="0">
                <a:cs typeface="Times New Roman" pitchFamily="18" charset="0"/>
              </a:rPr>
              <a:t>Ткань – это группы…</a:t>
            </a:r>
          </a:p>
          <a:p>
            <a:pPr marL="514350" indent="-514350">
              <a:buClr>
                <a:srgbClr val="FF0000"/>
              </a:buClr>
              <a:buFontTx/>
              <a:buAutoNum type="arabicPeriod"/>
            </a:pPr>
            <a:r>
              <a:rPr lang="ru-RU" sz="3600" b="1" smtClean="0">
                <a:cs typeface="Times New Roman" pitchFamily="18" charset="0"/>
              </a:rPr>
              <a:t>Механическая ткань обеспечивает…</a:t>
            </a:r>
          </a:p>
          <a:p>
            <a:pPr marL="514350" indent="-514350">
              <a:buClr>
                <a:srgbClr val="FF0000"/>
              </a:buClr>
              <a:buFontTx/>
              <a:buAutoNum type="arabicPeriod"/>
            </a:pPr>
            <a:r>
              <a:rPr lang="ru-RU" sz="3600" b="1" smtClean="0">
                <a:cs typeface="Times New Roman" pitchFamily="18" charset="0"/>
              </a:rPr>
              <a:t>Наличие хлоропластов в клетках характерно для … ткани.</a:t>
            </a:r>
          </a:p>
          <a:p>
            <a:pPr marL="514350" indent="-514350">
              <a:buClr>
                <a:srgbClr val="FF0000"/>
              </a:buClr>
              <a:buFontTx/>
              <a:buNone/>
            </a:pPr>
            <a:endParaRPr lang="ru-RU" sz="4000" b="1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Clr>
                <a:srgbClr val="FF0000"/>
              </a:buClr>
              <a:buFontTx/>
              <a:buAutoNum type="arabicPeriod"/>
            </a:pPr>
            <a:endParaRPr lang="ru-RU" sz="4000" b="1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Clr>
                <a:srgbClr val="FF0000"/>
              </a:buClr>
            </a:pPr>
            <a:endParaRPr lang="ru-RU" sz="40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428604"/>
            <a:ext cx="7715272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II</a:t>
            </a:r>
            <a:r>
              <a:rPr lang="ru-RU" sz="4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. Закончите предложения</a:t>
            </a:r>
            <a:endParaRPr lang="ru-RU" sz="4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2857499" cy="2143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63" name="TextBox 5"/>
          <p:cNvSpPr txBox="1">
            <a:spLocks noChangeArrowheads="1"/>
          </p:cNvSpPr>
          <p:nvPr/>
        </p:nvSpPr>
        <p:spPr bwMode="auto">
          <a:xfrm>
            <a:off x="1214438" y="3643313"/>
            <a:ext cx="928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pic>
        <p:nvPicPr>
          <p:cNvPr id="8" name="Picture 7" descr="U19_09_00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6500826" y="1500174"/>
            <a:ext cx="2364733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65" name="TextBox 8"/>
          <p:cNvSpPr txBox="1">
            <a:spLocks noChangeArrowheads="1"/>
          </p:cNvSpPr>
          <p:nvPr/>
        </p:nvSpPr>
        <p:spPr bwMode="auto">
          <a:xfrm>
            <a:off x="7286625" y="4929188"/>
            <a:ext cx="928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pic>
        <p:nvPicPr>
          <p:cNvPr id="10" name="Picture 5" descr="Scan0006"/>
          <p:cNvPicPr>
            <a:picLocks noChangeAspect="1" noChangeArrowheads="1"/>
          </p:cNvPicPr>
          <p:nvPr/>
        </p:nvPicPr>
        <p:blipFill>
          <a:blip r:embed="rId4" cstate="print">
            <a:lum bright="-8000" contrast="20000"/>
          </a:blip>
          <a:srcRect/>
          <a:stretch>
            <a:fillRect/>
          </a:stretch>
        </p:blipFill>
        <p:spPr bwMode="auto">
          <a:xfrm>
            <a:off x="357158" y="4286256"/>
            <a:ext cx="3071834" cy="18049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67" name="TextBox 10"/>
          <p:cNvSpPr txBox="1">
            <a:spLocks noChangeArrowheads="1"/>
          </p:cNvSpPr>
          <p:nvPr/>
        </p:nvSpPr>
        <p:spPr bwMode="auto">
          <a:xfrm>
            <a:off x="1785938" y="6072188"/>
            <a:ext cx="928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pic>
        <p:nvPicPr>
          <p:cNvPr id="12" name="Picture 3" descr="Scan0005"/>
          <p:cNvPicPr>
            <a:picLocks noChangeAspect="1" noChangeArrowheads="1"/>
          </p:cNvPicPr>
          <p:nvPr/>
        </p:nvPicPr>
        <p:blipFill>
          <a:blip r:embed="rId5">
            <a:lum bright="-16000" contrast="38000"/>
          </a:blip>
          <a:srcRect/>
          <a:stretch>
            <a:fillRect/>
          </a:stretch>
        </p:blipFill>
        <p:spPr bwMode="auto">
          <a:xfrm>
            <a:off x="3786182" y="2357430"/>
            <a:ext cx="2275978" cy="3117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69" name="TextBox 12"/>
          <p:cNvSpPr txBox="1">
            <a:spLocks noChangeArrowheads="1"/>
          </p:cNvSpPr>
          <p:nvPr/>
        </p:nvSpPr>
        <p:spPr bwMode="auto">
          <a:xfrm>
            <a:off x="4572000" y="5715000"/>
            <a:ext cx="928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57356" y="214290"/>
            <a:ext cx="7286644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III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. Какие виды тканей животных показаны на рисунках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000108"/>
            <a:ext cx="9001156" cy="1643074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Ткани растений различаются…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500063" y="2643188"/>
            <a:ext cx="8229600" cy="3768725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smtClean="0"/>
              <a:t>а) строением клеток	</a:t>
            </a:r>
          </a:p>
          <a:p>
            <a:pPr>
              <a:buFontTx/>
              <a:buNone/>
            </a:pPr>
            <a:r>
              <a:rPr lang="ru-RU" sz="3600" smtClean="0"/>
              <a:t>б) размерами клеток	</a:t>
            </a:r>
          </a:p>
          <a:p>
            <a:pPr>
              <a:buFontTx/>
              <a:buNone/>
            </a:pPr>
            <a:r>
              <a:rPr lang="ru-RU" sz="3600" smtClean="0"/>
              <a:t>в) функциями</a:t>
            </a:r>
          </a:p>
          <a:p>
            <a:pPr>
              <a:buFontTx/>
              <a:buNone/>
            </a:pPr>
            <a:r>
              <a:rPr lang="ru-RU" sz="3600" smtClean="0"/>
              <a:t>г) местоположением</a:t>
            </a:r>
          </a:p>
          <a:p>
            <a:endParaRPr lang="ru-RU" sz="3600" smtClean="0"/>
          </a:p>
        </p:txBody>
      </p:sp>
      <p:sp>
        <p:nvSpPr>
          <p:cNvPr id="4" name="TextBox 3"/>
          <p:cNvSpPr txBox="1"/>
          <p:nvPr/>
        </p:nvSpPr>
        <p:spPr>
          <a:xfrm>
            <a:off x="2071638" y="0"/>
            <a:ext cx="707236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I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. Выполните тест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0"/>
            <a:ext cx="7429520" cy="114300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Ткань, как и клетка…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457200" y="1857375"/>
            <a:ext cx="8472488" cy="4268788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smtClean="0"/>
              <a:t>а) живая</a:t>
            </a:r>
          </a:p>
          <a:p>
            <a:pPr>
              <a:buFontTx/>
              <a:buNone/>
            </a:pPr>
            <a:r>
              <a:rPr lang="ru-RU" sz="3600" smtClean="0"/>
              <a:t>б) не живая</a:t>
            </a:r>
          </a:p>
          <a:p>
            <a:pPr>
              <a:buFontTx/>
              <a:buNone/>
            </a:pPr>
            <a:r>
              <a:rPr lang="ru-RU" sz="3600" smtClean="0"/>
              <a:t>в) развивается</a:t>
            </a:r>
          </a:p>
          <a:p>
            <a:pPr>
              <a:buFontTx/>
              <a:buNone/>
            </a:pPr>
            <a:r>
              <a:rPr lang="ru-RU" sz="3600" smtClean="0"/>
              <a:t>г) выполняет определенные функции</a:t>
            </a:r>
          </a:p>
          <a:p>
            <a:endParaRPr lang="ru-RU" sz="3600" smtClean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7358082" cy="114300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Ткани растений…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214438"/>
            <a:ext cx="8858250" cy="4911725"/>
          </a:xfrm>
        </p:spPr>
        <p:txBody>
          <a:bodyPr/>
          <a:lstStyle/>
          <a:p>
            <a:pPr marL="447675" indent="-447675">
              <a:buFontTx/>
              <a:buNone/>
              <a:defRPr/>
            </a:pPr>
            <a:r>
              <a:rPr lang="ru-RU" sz="3600" dirty="0" smtClean="0"/>
              <a:t>а)	 выполняют разные функции</a:t>
            </a:r>
          </a:p>
          <a:p>
            <a:pPr marL="447675" indent="-447675">
              <a:buFontTx/>
              <a:buNone/>
              <a:defRPr/>
            </a:pPr>
            <a:r>
              <a:rPr lang="ru-RU" sz="3600" dirty="0" smtClean="0"/>
              <a:t>б) состоят из клеток, сходных по строению</a:t>
            </a:r>
          </a:p>
          <a:p>
            <a:pPr marL="447675" indent="-447675">
              <a:buFontTx/>
              <a:buNone/>
              <a:defRPr/>
            </a:pPr>
            <a:r>
              <a:rPr lang="ru-RU" sz="3600" dirty="0" smtClean="0"/>
              <a:t>в)	 выполняют одинаковую функцию</a:t>
            </a:r>
          </a:p>
          <a:p>
            <a:pPr marL="447675" indent="-447675">
              <a:buFontTx/>
              <a:buNone/>
              <a:defRPr/>
            </a:pPr>
            <a:r>
              <a:rPr lang="ru-RU" sz="3600" dirty="0" smtClean="0"/>
              <a:t>г)	 тесно взаимосвязаны друг с другом</a:t>
            </a:r>
          </a:p>
          <a:p>
            <a:pPr>
              <a:defRPr/>
            </a:pPr>
            <a:endParaRPr lang="ru-RU" sz="36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7215238" cy="2571744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Способность клеток делиться в течение всей жизни характерно</a:t>
            </a:r>
            <a:b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для ткани…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2714625"/>
            <a:ext cx="8229600" cy="3411538"/>
          </a:xfrm>
        </p:spPr>
        <p:txBody>
          <a:bodyPr/>
          <a:lstStyle/>
          <a:p>
            <a:pPr>
              <a:buFontTx/>
              <a:buNone/>
            </a:pPr>
            <a:r>
              <a:rPr lang="ru-RU" sz="4000" smtClean="0"/>
              <a:t>а) образовательной	</a:t>
            </a:r>
          </a:p>
          <a:p>
            <a:pPr>
              <a:buFontTx/>
              <a:buNone/>
            </a:pPr>
            <a:r>
              <a:rPr lang="ru-RU" sz="4000" smtClean="0"/>
              <a:t>б) основной	</a:t>
            </a:r>
          </a:p>
          <a:p>
            <a:pPr>
              <a:buFontTx/>
              <a:buNone/>
            </a:pPr>
            <a:r>
              <a:rPr lang="ru-RU" sz="4000" smtClean="0"/>
              <a:t>в) покровной</a:t>
            </a:r>
          </a:p>
          <a:p>
            <a:pPr>
              <a:buFontTx/>
              <a:buNone/>
            </a:pPr>
            <a:r>
              <a:rPr lang="ru-RU" sz="4000" smtClean="0"/>
              <a:t>г) проводящей</a:t>
            </a:r>
          </a:p>
          <a:p>
            <a:pPr>
              <a:buFontTx/>
              <a:buNone/>
            </a:pPr>
            <a:endParaRPr lang="ru-RU" sz="4000" smtClean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142852"/>
            <a:ext cx="7429520" cy="1274786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5.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Проводящая ткань представлена клетками…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357313"/>
            <a:ext cx="8858250" cy="4768850"/>
          </a:xfrm>
        </p:spPr>
        <p:txBody>
          <a:bodyPr/>
          <a:lstStyle/>
          <a:p>
            <a:pPr>
              <a:buFontTx/>
              <a:buNone/>
              <a:defRPr/>
            </a:pPr>
            <a:endParaRPr lang="ru-RU" sz="3600" dirty="0" smtClean="0"/>
          </a:p>
          <a:p>
            <a:pPr marL="0" indent="0">
              <a:buFontTx/>
              <a:buNone/>
              <a:defRPr/>
            </a:pPr>
            <a:r>
              <a:rPr lang="ru-RU" sz="3600" dirty="0" smtClean="0"/>
              <a:t>а) с очень прочной оболочкой</a:t>
            </a:r>
          </a:p>
          <a:p>
            <a:pPr marL="536575" indent="-536575">
              <a:buFontTx/>
              <a:buNone/>
              <a:defRPr/>
            </a:pPr>
            <a:r>
              <a:rPr lang="ru-RU" sz="3600" dirty="0" smtClean="0"/>
              <a:t>б) превратившимися в проводящие сосуды</a:t>
            </a:r>
          </a:p>
          <a:p>
            <a:pPr marL="0" indent="0">
              <a:buFontTx/>
              <a:buNone/>
              <a:defRPr/>
            </a:pPr>
            <a:r>
              <a:rPr lang="ru-RU" sz="3600" dirty="0" smtClean="0"/>
              <a:t>в) делящимися в течение жизни</a:t>
            </a:r>
          </a:p>
          <a:p>
            <a:pPr marL="0" indent="0">
              <a:buFontTx/>
              <a:buNone/>
              <a:defRPr/>
            </a:pPr>
            <a:r>
              <a:rPr lang="ru-RU" sz="3600" dirty="0" smtClean="0"/>
              <a:t>г) содержащими хлорофилл</a:t>
            </a:r>
          </a:p>
          <a:p>
            <a:pPr>
              <a:defRPr/>
            </a:pPr>
            <a:endParaRPr lang="ru-RU" sz="36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0"/>
            <a:ext cx="7143800" cy="2500306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Плотно сомкнутые клетки с прозрачной оболочкой, пропускающей свет, характерны для ткани…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500063" y="2857500"/>
            <a:ext cx="8229600" cy="3500438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smtClean="0"/>
              <a:t>а) проводящей	</a:t>
            </a:r>
          </a:p>
          <a:p>
            <a:pPr>
              <a:buFontTx/>
              <a:buNone/>
            </a:pPr>
            <a:r>
              <a:rPr lang="ru-RU" sz="3600" smtClean="0"/>
              <a:t>б) образовательной</a:t>
            </a:r>
          </a:p>
          <a:p>
            <a:pPr>
              <a:buFontTx/>
              <a:buNone/>
            </a:pPr>
            <a:r>
              <a:rPr lang="ru-RU" sz="3600" smtClean="0"/>
              <a:t>в) основной	</a:t>
            </a:r>
          </a:p>
          <a:p>
            <a:pPr>
              <a:buFontTx/>
              <a:buNone/>
            </a:pPr>
            <a:r>
              <a:rPr lang="ru-RU" sz="3600" smtClean="0"/>
              <a:t>г) покровной</a:t>
            </a:r>
          </a:p>
          <a:p>
            <a:endParaRPr lang="ru-RU" sz="3600" smtClean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6929486" cy="164305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Основная ткань представлена клетками…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785938"/>
            <a:ext cx="8715375" cy="3400425"/>
          </a:xfrm>
        </p:spPr>
        <p:txBody>
          <a:bodyPr/>
          <a:lstStyle/>
          <a:p>
            <a:pPr marL="179388" indent="-179388">
              <a:buFontTx/>
              <a:buNone/>
              <a:tabLst>
                <a:tab pos="179388" algn="l"/>
              </a:tabLst>
              <a:defRPr/>
            </a:pPr>
            <a:r>
              <a:rPr lang="ru-RU" sz="3600" dirty="0" smtClean="0"/>
              <a:t>а) делящимися в течение жизни</a:t>
            </a:r>
          </a:p>
          <a:p>
            <a:pPr marL="179388" indent="-179388">
              <a:buFontTx/>
              <a:buNone/>
              <a:tabLst>
                <a:tab pos="179388" algn="l"/>
              </a:tabLst>
              <a:defRPr/>
            </a:pPr>
            <a:r>
              <a:rPr lang="ru-RU" sz="3600" dirty="0" smtClean="0"/>
              <a:t>б) содержащими хлорофилл</a:t>
            </a:r>
          </a:p>
          <a:p>
            <a:pPr marL="179388" indent="-179388">
              <a:buFontTx/>
              <a:buNone/>
              <a:tabLst>
                <a:tab pos="179388" algn="l"/>
              </a:tabLst>
              <a:defRPr/>
            </a:pPr>
            <a:r>
              <a:rPr lang="ru-RU" sz="3600" dirty="0" smtClean="0"/>
              <a:t>в) с очень прочными оболочками</a:t>
            </a:r>
          </a:p>
          <a:p>
            <a:pPr marL="179388" indent="-179388">
              <a:buFontTx/>
              <a:buNone/>
              <a:tabLst>
                <a:tab pos="179388" algn="l"/>
              </a:tabLst>
              <a:defRPr/>
            </a:pPr>
            <a:r>
              <a:rPr lang="ru-RU" sz="3600" dirty="0" smtClean="0"/>
              <a:t>г) превратившимися в проводящие сосуды</a:t>
            </a:r>
          </a:p>
          <a:p>
            <a:pPr>
              <a:defRPr/>
            </a:pPr>
            <a:endParaRPr lang="ru-RU" sz="36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>
          <a:xfrm>
            <a:off x="214313" y="1785938"/>
            <a:ext cx="8715375" cy="3400425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smtClean="0"/>
              <a:t>а) только сократимость				</a:t>
            </a:r>
          </a:p>
          <a:p>
            <a:pPr>
              <a:buFontTx/>
              <a:buNone/>
            </a:pPr>
            <a:r>
              <a:rPr lang="ru-RU" sz="3600" smtClean="0"/>
              <a:t>б) сократимость и проводимость</a:t>
            </a:r>
          </a:p>
          <a:p>
            <a:pPr>
              <a:buFontTx/>
              <a:buNone/>
            </a:pPr>
            <a:r>
              <a:rPr lang="ru-RU" sz="3600" smtClean="0"/>
              <a:t>в) только возбудимость				</a:t>
            </a:r>
          </a:p>
          <a:p>
            <a:pPr>
              <a:buFontTx/>
              <a:buNone/>
            </a:pPr>
            <a:r>
              <a:rPr lang="ru-RU" sz="3600" smtClean="0"/>
              <a:t>г) возбудимость и сократимость</a:t>
            </a:r>
          </a:p>
          <a:p>
            <a:endParaRPr lang="ru-RU" sz="360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000232" y="0"/>
            <a:ext cx="6929486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40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8.</a:t>
            </a:r>
            <a:r>
              <a:rPr lang="ru-RU" sz="40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Свойством мышечной ткани является (-</a:t>
            </a:r>
            <a:r>
              <a:rPr lang="ru-RU" sz="4000" kern="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ются</a:t>
            </a:r>
            <a:r>
              <a:rPr lang="ru-RU" sz="40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)…</a:t>
            </a:r>
            <a:endParaRPr lang="ru-RU" sz="4000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экология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экология</Template>
  <TotalTime>86</TotalTime>
  <Words>209</Words>
  <Application>Microsoft Office PowerPoint</Application>
  <PresentationFormat>Экран (4:3)</PresentationFormat>
  <Paragraphs>64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экология</vt:lpstr>
      <vt:lpstr>Ткани растений  и животных</vt:lpstr>
      <vt:lpstr>1. Ткани растений различаются…</vt:lpstr>
      <vt:lpstr>2. Ткань, как и клетка…</vt:lpstr>
      <vt:lpstr>3. Ткани растений…</vt:lpstr>
      <vt:lpstr>4. Способность клеток делиться в течение всей жизни характерно для ткани…</vt:lpstr>
      <vt:lpstr>5. Проводящая ткань представлена клетками…</vt:lpstr>
      <vt:lpstr>6. Плотно сомкнутые клетки с прозрачной оболочкой, пропускающей свет, характерны для ткани…</vt:lpstr>
      <vt:lpstr>7. Основная ткань представлена клетками…</vt:lpstr>
      <vt:lpstr>Слайд 9</vt:lpstr>
      <vt:lpstr>Слайд 10</vt:lpstr>
      <vt:lpstr>Слайд 11</vt:lpstr>
      <vt:lpstr>Слайд 12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Ткани растений</dc:title>
  <dc:creator>Дмитрий Каленюк</dc:creator>
  <cp:lastModifiedBy>учитель</cp:lastModifiedBy>
  <cp:revision>10</cp:revision>
  <dcterms:created xsi:type="dcterms:W3CDTF">2012-11-08T18:44:02Z</dcterms:created>
  <dcterms:modified xsi:type="dcterms:W3CDTF">2012-11-23T11:05:30Z</dcterms:modified>
</cp:coreProperties>
</file>