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4" r:id="rId3"/>
    <p:sldId id="265" r:id="rId4"/>
    <p:sldId id="259" r:id="rId5"/>
    <p:sldId id="257" r:id="rId6"/>
    <p:sldId id="258" r:id="rId7"/>
    <p:sldId id="262" r:id="rId8"/>
    <p:sldId id="263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B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2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7ca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1875"/>
            <a:ext cx="9144000" cy="328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8662" y="1029725"/>
            <a:ext cx="7772400" cy="1470025"/>
          </a:xfrm>
        </p:spPr>
        <p:txBody>
          <a:bodyPr/>
          <a:lstStyle>
            <a:lvl1pPr>
              <a:defRPr sz="54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500306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43313"/>
            <a:ext cx="9144000" cy="321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357430"/>
            <a:ext cx="7772400" cy="1362075"/>
          </a:xfrm>
        </p:spPr>
        <p:txBody>
          <a:bodyPr anchor="t"/>
          <a:lstStyle>
            <a:lvl1pPr algn="l">
              <a:defRPr sz="40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857232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b9d6b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572250" y="4500563"/>
            <a:ext cx="2438400" cy="2265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3DDCD28F-CA2E-460E-933F-FD8BBE077EB0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8E4E405A-7FF8-4DBF-A473-E09D226A03C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amond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7C6B4D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7C6B4D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534733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534733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534733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534733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534733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029725"/>
            <a:ext cx="8572560" cy="2184961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549B3B"/>
                </a:solidFill>
              </a:rPr>
              <a:t>Ткани растений</a:t>
            </a:r>
            <a:endParaRPr lang="ru-RU" sz="8000" dirty="0">
              <a:solidFill>
                <a:srgbClr val="549B3B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3714752"/>
            <a:ext cx="4357718" cy="714380"/>
          </a:xfrm>
        </p:spPr>
        <p:txBody>
          <a:bodyPr/>
          <a:lstStyle/>
          <a:p>
            <a:r>
              <a:rPr lang="ru-RU" b="0" i="1" dirty="0" smtClean="0"/>
              <a:t>Проверочная работа</a:t>
            </a:r>
            <a:endParaRPr lang="ru-RU" b="0" i="1" dirty="0"/>
          </a:p>
        </p:txBody>
      </p:sp>
    </p:spTree>
  </p:cSld>
  <p:clrMapOvr>
    <a:masterClrMapping/>
  </p:clrMapOvr>
  <p:transition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000108"/>
            <a:ext cx="9001156" cy="1643074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Ткани растений различаются…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643182"/>
            <a:ext cx="8229600" cy="3768733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а) строением </a:t>
            </a:r>
            <a:r>
              <a:rPr lang="ru-RU" sz="3600" dirty="0" smtClean="0"/>
              <a:t>клеток	</a:t>
            </a:r>
          </a:p>
          <a:p>
            <a:pPr>
              <a:buNone/>
            </a:pPr>
            <a:r>
              <a:rPr lang="ru-RU" sz="3600" dirty="0" smtClean="0"/>
              <a:t>б) размерами </a:t>
            </a:r>
            <a:r>
              <a:rPr lang="ru-RU" sz="3600" dirty="0" smtClean="0"/>
              <a:t>клеток	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в) функциями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г</a:t>
            </a:r>
            <a:r>
              <a:rPr lang="ru-RU" sz="3600" dirty="0" smtClean="0"/>
              <a:t>) местоположением</a:t>
            </a:r>
          </a:p>
          <a:p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0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Выполните тест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Ткань, как и клетка…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472518" cy="4268799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а) живая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б) не </a:t>
            </a:r>
            <a:r>
              <a:rPr lang="ru-RU" sz="3600" dirty="0" smtClean="0"/>
              <a:t>живая</a:t>
            </a:r>
          </a:p>
          <a:p>
            <a:pPr>
              <a:buNone/>
            </a:pPr>
            <a:r>
              <a:rPr lang="ru-RU" sz="3600" dirty="0" smtClean="0"/>
              <a:t>в) развивается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г) выполняет </a:t>
            </a:r>
            <a:r>
              <a:rPr lang="ru-RU" sz="3600" dirty="0" smtClean="0"/>
              <a:t>определенные функции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Ткани растений…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858280" cy="4911741"/>
          </a:xfrm>
        </p:spPr>
        <p:txBody>
          <a:bodyPr/>
          <a:lstStyle/>
          <a:p>
            <a:pPr marL="447675" indent="-447675">
              <a:buNone/>
            </a:pPr>
            <a:r>
              <a:rPr lang="ru-RU" sz="3600" dirty="0" smtClean="0"/>
              <a:t>а</a:t>
            </a:r>
            <a:r>
              <a:rPr lang="ru-RU" sz="3600" dirty="0" smtClean="0"/>
              <a:t>)	</a:t>
            </a:r>
            <a:r>
              <a:rPr lang="ru-RU" sz="3600" dirty="0" smtClean="0"/>
              <a:t> выполняют </a:t>
            </a:r>
            <a:r>
              <a:rPr lang="ru-RU" sz="3600" dirty="0" smtClean="0"/>
              <a:t>разные функции</a:t>
            </a:r>
          </a:p>
          <a:p>
            <a:pPr marL="447675" indent="-447675">
              <a:buNone/>
            </a:pPr>
            <a:r>
              <a:rPr lang="ru-RU" sz="3600" dirty="0" smtClean="0"/>
              <a:t>б) состоят </a:t>
            </a:r>
            <a:r>
              <a:rPr lang="ru-RU" sz="3600" dirty="0" smtClean="0"/>
              <a:t>из клеток, сходных по строению</a:t>
            </a:r>
          </a:p>
          <a:p>
            <a:pPr marL="447675" indent="-447675">
              <a:buNone/>
            </a:pPr>
            <a:r>
              <a:rPr lang="ru-RU" sz="3600" dirty="0" smtClean="0"/>
              <a:t>в)	</a:t>
            </a:r>
            <a:r>
              <a:rPr lang="ru-RU" sz="3600" dirty="0" smtClean="0"/>
              <a:t> выполняют </a:t>
            </a:r>
            <a:r>
              <a:rPr lang="ru-RU" sz="3600" dirty="0" smtClean="0"/>
              <a:t>одинаковую функцию</a:t>
            </a:r>
          </a:p>
          <a:p>
            <a:pPr marL="447675" indent="-447675">
              <a:buNone/>
            </a:pPr>
            <a:r>
              <a:rPr lang="ru-RU" sz="3600" dirty="0" smtClean="0"/>
              <a:t>г)	</a:t>
            </a:r>
            <a:r>
              <a:rPr lang="ru-RU" sz="3600" dirty="0" smtClean="0"/>
              <a:t> тесно </a:t>
            </a:r>
            <a:r>
              <a:rPr lang="ru-RU" sz="3600" dirty="0" smtClean="0"/>
              <a:t>взаимосвязаны друг с другом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2285992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Способность клеток делиться в течение всей жизни характерно</a:t>
            </a:r>
            <a:b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ткани…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а) образовательной</a:t>
            </a:r>
            <a:r>
              <a:rPr lang="ru-RU" sz="4000" dirty="0"/>
              <a:t>	</a:t>
            </a:r>
          </a:p>
          <a:p>
            <a:pPr>
              <a:buNone/>
            </a:pPr>
            <a:r>
              <a:rPr lang="ru-RU" sz="4000" dirty="0" smtClean="0"/>
              <a:t>б) основной</a:t>
            </a:r>
            <a:r>
              <a:rPr lang="ru-RU" sz="4000" dirty="0"/>
              <a:t>	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в) покровной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г</a:t>
            </a:r>
            <a:r>
              <a:rPr lang="ru-RU" sz="4000" dirty="0"/>
              <a:t>) проводящей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127478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Проводящая ткань представлена клетками…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858280" cy="4768865"/>
          </a:xfrm>
        </p:spPr>
        <p:txBody>
          <a:bodyPr/>
          <a:lstStyle/>
          <a:p>
            <a:pPr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а) с </a:t>
            </a:r>
            <a:r>
              <a:rPr lang="ru-RU" sz="3600" dirty="0" smtClean="0"/>
              <a:t>очень прочной оболочкой</a:t>
            </a:r>
          </a:p>
          <a:p>
            <a:pPr marL="536575" indent="-536575">
              <a:buNone/>
            </a:pPr>
            <a:r>
              <a:rPr lang="ru-RU" sz="3600" dirty="0" smtClean="0"/>
              <a:t>б) превратившимися </a:t>
            </a:r>
            <a:r>
              <a:rPr lang="ru-RU" sz="3600" dirty="0" smtClean="0"/>
              <a:t>в проводящие сосуды</a:t>
            </a:r>
          </a:p>
          <a:p>
            <a:pPr marL="0" indent="0">
              <a:buNone/>
            </a:pPr>
            <a:r>
              <a:rPr lang="ru-RU" sz="3600" dirty="0" smtClean="0"/>
              <a:t>в) делящимися </a:t>
            </a:r>
            <a:r>
              <a:rPr lang="ru-RU" sz="3600" dirty="0" smtClean="0"/>
              <a:t>в течение жизни</a:t>
            </a:r>
          </a:p>
          <a:p>
            <a:pPr marL="0" indent="0">
              <a:buNone/>
            </a:pPr>
            <a:r>
              <a:rPr lang="ru-RU" sz="3600" dirty="0" smtClean="0"/>
              <a:t>г) содержащими </a:t>
            </a:r>
            <a:r>
              <a:rPr lang="ru-RU" sz="3600" dirty="0" smtClean="0"/>
              <a:t>хлорофилл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2500306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Плотно сомкнутые клетки с прозрачной оболочкой, пропускающей свет, характерны для ткани…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496"/>
            <a:ext cx="8229600" cy="3500462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а) проводящей</a:t>
            </a:r>
            <a:r>
              <a:rPr lang="ru-RU" sz="3600" dirty="0" smtClean="0"/>
              <a:t>	</a:t>
            </a:r>
          </a:p>
          <a:p>
            <a:pPr>
              <a:buNone/>
            </a:pPr>
            <a:r>
              <a:rPr lang="ru-RU" sz="3600" dirty="0" smtClean="0"/>
              <a:t>б) образовательной</a:t>
            </a:r>
          </a:p>
          <a:p>
            <a:pPr>
              <a:buNone/>
            </a:pPr>
            <a:r>
              <a:rPr lang="ru-RU" sz="3600" dirty="0" smtClean="0"/>
              <a:t>в) основной</a:t>
            </a:r>
            <a:r>
              <a:rPr lang="ru-RU" sz="3600" dirty="0" smtClean="0"/>
              <a:t>	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г</a:t>
            </a:r>
            <a:r>
              <a:rPr lang="ru-RU" sz="3600" dirty="0" smtClean="0"/>
              <a:t>) покровной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643050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Основная ткань представлена клетками…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8715436" cy="3400435"/>
          </a:xfrm>
        </p:spPr>
        <p:txBody>
          <a:bodyPr/>
          <a:lstStyle/>
          <a:p>
            <a:pPr marL="179388" indent="-179388">
              <a:buNone/>
              <a:tabLst>
                <a:tab pos="179388" algn="l"/>
              </a:tabLst>
            </a:pPr>
            <a:r>
              <a:rPr lang="ru-RU" sz="3600" dirty="0" smtClean="0"/>
              <a:t>а) делящимися </a:t>
            </a:r>
            <a:r>
              <a:rPr lang="ru-RU" sz="3600" dirty="0" smtClean="0"/>
              <a:t>в течение жизни</a:t>
            </a:r>
          </a:p>
          <a:p>
            <a:pPr marL="179388" indent="-179388">
              <a:buNone/>
              <a:tabLst>
                <a:tab pos="179388" algn="l"/>
              </a:tabLst>
            </a:pPr>
            <a:r>
              <a:rPr lang="ru-RU" sz="3600" dirty="0" smtClean="0"/>
              <a:t>б) содержащими </a:t>
            </a:r>
            <a:r>
              <a:rPr lang="ru-RU" sz="3600" dirty="0" smtClean="0"/>
              <a:t>хлорофилл</a:t>
            </a:r>
          </a:p>
          <a:p>
            <a:pPr marL="179388" indent="-179388">
              <a:buNone/>
              <a:tabLst>
                <a:tab pos="179388" algn="l"/>
              </a:tabLst>
            </a:pPr>
            <a:r>
              <a:rPr lang="ru-RU" sz="3600" dirty="0" smtClean="0"/>
              <a:t>в) с </a:t>
            </a:r>
            <a:r>
              <a:rPr lang="ru-RU" sz="3600" dirty="0" smtClean="0"/>
              <a:t>очень прочными оболочками</a:t>
            </a:r>
          </a:p>
          <a:p>
            <a:pPr marL="179388" indent="-179388">
              <a:buNone/>
              <a:tabLst>
                <a:tab pos="179388" algn="l"/>
              </a:tabLst>
            </a:pPr>
            <a:r>
              <a:rPr lang="ru-RU" sz="3600" dirty="0" smtClean="0"/>
              <a:t>г) превратившимися </a:t>
            </a:r>
            <a:r>
              <a:rPr lang="ru-RU" sz="3600" dirty="0" smtClean="0"/>
              <a:t>в проводящие сосуды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Autofit/>
          </a:bodyPr>
          <a:lstStyle/>
          <a:p>
            <a:r>
              <a:rPr lang="en-US" sz="5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II. </a:t>
            </a:r>
            <a:r>
              <a:rPr lang="ru-RU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Закончите </a:t>
            </a:r>
            <a:r>
              <a:rPr lang="ru-RU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предложения</a:t>
            </a:r>
            <a:endParaRPr lang="ru-RU" sz="4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643998" cy="4697427"/>
          </a:xfrm>
        </p:spPr>
        <p:txBody>
          <a:bodyPr/>
          <a:lstStyle/>
          <a:p>
            <a:pPr marL="514350" lvl="0" indent="-514350">
              <a:buClr>
                <a:srgbClr val="FF0000"/>
              </a:buClr>
              <a:buFont typeface="+mj-lt"/>
              <a:buAutoNum type="arabicPeriod"/>
            </a:pPr>
            <a:r>
              <a:rPr lang="ru-RU" sz="3600" dirty="0" smtClean="0"/>
              <a:t>Как органы состоят из тканей, так ткани состоят из</a:t>
            </a:r>
            <a:r>
              <a:rPr lang="ru-RU" sz="3600" dirty="0" smtClean="0"/>
              <a:t>...</a:t>
            </a:r>
          </a:p>
          <a:p>
            <a:pPr marL="514350" lvl="0" indent="-514350">
              <a:buClr>
                <a:srgbClr val="FF0000"/>
              </a:buClr>
              <a:buFont typeface="+mj-lt"/>
              <a:buAutoNum type="arabicPeriod"/>
            </a:pPr>
            <a:r>
              <a:rPr lang="ru-RU" sz="3600" dirty="0" smtClean="0"/>
              <a:t>Ткань – это группы…</a:t>
            </a:r>
          </a:p>
          <a:p>
            <a:pPr marL="514350" lvl="0" indent="-514350">
              <a:buClr>
                <a:srgbClr val="FF0000"/>
              </a:buClr>
              <a:buFont typeface="+mj-lt"/>
              <a:buAutoNum type="arabicPeriod"/>
            </a:pPr>
            <a:r>
              <a:rPr lang="ru-RU" sz="3600" dirty="0" smtClean="0"/>
              <a:t>Механическая ткань обеспечивает…</a:t>
            </a:r>
          </a:p>
          <a:p>
            <a:pPr marL="514350" lvl="0" indent="-514350">
              <a:buClr>
                <a:srgbClr val="FF0000"/>
              </a:buClr>
              <a:buFont typeface="+mj-lt"/>
              <a:buAutoNum type="arabicPeriod"/>
            </a:pPr>
            <a:r>
              <a:rPr lang="ru-RU" sz="3600" dirty="0" smtClean="0"/>
              <a:t>Наличие хлоропластов в клетках характерно для … ткани.</a:t>
            </a:r>
          </a:p>
          <a:p>
            <a:pPr marL="514350" lvl="0" indent="-514350">
              <a:buClr>
                <a:srgbClr val="FF0000"/>
              </a:buClr>
              <a:buNone/>
            </a:pPr>
            <a:endParaRPr lang="ru-RU" sz="3600" dirty="0" smtClean="0"/>
          </a:p>
          <a:p>
            <a:pPr marL="514350" lvl="0" indent="-514350">
              <a:buClr>
                <a:srgbClr val="FF0000"/>
              </a:buClr>
              <a:buFont typeface="+mj-lt"/>
              <a:buAutoNum type="arabicPeriod"/>
            </a:pPr>
            <a:endParaRPr lang="ru-RU" sz="3600" dirty="0" smtClean="0"/>
          </a:p>
          <a:p>
            <a:pPr>
              <a:buClr>
                <a:srgbClr val="FF0000"/>
              </a:buClr>
            </a:pPr>
            <a:endParaRPr lang="ru-RU" sz="3600" dirty="0"/>
          </a:p>
        </p:txBody>
      </p:sp>
    </p:spTree>
  </p:cSld>
  <p:clrMapOvr>
    <a:masterClrMapping/>
  </p:clrMapOvr>
  <p:transition>
    <p:diamond/>
  </p:transition>
</p:sld>
</file>

<file path=ppt/theme/theme1.xml><?xml version="1.0" encoding="utf-8"?>
<a:theme xmlns:a="http://schemas.openxmlformats.org/drawingml/2006/main" name="romahka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Листья</Template>
  <TotalTime>26</TotalTime>
  <Words>171</Words>
  <Application>Microsoft Office PowerPoint</Application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romahka</vt:lpstr>
      <vt:lpstr>Ткани растений</vt:lpstr>
      <vt:lpstr>1. Ткани растений различаются…</vt:lpstr>
      <vt:lpstr>2. Ткань, как и клетка…</vt:lpstr>
      <vt:lpstr>3. Ткани растений…</vt:lpstr>
      <vt:lpstr>4. Способность клеток делиться в течение всей жизни характерно для ткани…</vt:lpstr>
      <vt:lpstr>5. Проводящая ткань представлена клетками…</vt:lpstr>
      <vt:lpstr>6. Плотно сомкнутые клетки с прозрачной оболочкой, пропускающей свет, характерны для ткани…</vt:lpstr>
      <vt:lpstr>7. Основная ткань представлена клетками…</vt:lpstr>
      <vt:lpstr>II. Закончите предложения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Ткани растений</dc:title>
  <dc:creator>Дмитрий Каленюк</dc:creator>
  <cp:lastModifiedBy>Дмитрий Каленюк</cp:lastModifiedBy>
  <cp:revision>3</cp:revision>
  <dcterms:created xsi:type="dcterms:W3CDTF">2012-11-08T18:44:02Z</dcterms:created>
  <dcterms:modified xsi:type="dcterms:W3CDTF">2012-11-08T19:10:53Z</dcterms:modified>
</cp:coreProperties>
</file>