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33" d="100"/>
          <a:sy n="33" d="100"/>
        </p:scale>
        <p:origin x="-1482" y="-2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1"/>
          <p:cNvGrpSpPr/>
          <p:nvPr/>
        </p:nvGrpSpPr>
        <p:grpSpPr>
          <a:xfrm>
            <a:off x="0" y="0"/>
            <a:ext cx="9144000" cy="6400800"/>
            <a:chOff x="0" y="0"/>
            <a:chExt cx="9144000" cy="6400800"/>
          </a:xfrm>
        </p:grpSpPr>
        <p:sp>
          <p:nvSpPr>
            <p:cNvPr id="16" name="Rectangle 15"/>
            <p:cNvSpPr/>
            <p:nvPr/>
          </p:nvSpPr>
          <p:spPr>
            <a:xfrm>
              <a:off x="1828800" y="4572000"/>
              <a:ext cx="6858000" cy="1828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grpSp>
          <p:nvGrpSpPr>
            <p:cNvPr id="8" name="Group 10"/>
            <p:cNvGrpSpPr/>
            <p:nvPr/>
          </p:nvGrpSpPr>
          <p:grpSpPr>
            <a:xfrm>
              <a:off x="0" y="0"/>
              <a:ext cx="9144000" cy="6400800"/>
              <a:chOff x="0" y="0"/>
              <a:chExt cx="9144000" cy="6400800"/>
            </a:xfrm>
          </p:grpSpPr>
          <p:sp>
            <p:nvSpPr>
              <p:cNvPr id="15" name="Rectangle 14"/>
              <p:cNvSpPr/>
              <p:nvPr/>
            </p:nvSpPr>
            <p:spPr>
              <a:xfrm>
                <a:off x="0" y="0"/>
                <a:ext cx="1828800" cy="6400800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0" name="Rectangle 9"/>
              <p:cNvSpPr/>
              <p:nvPr/>
            </p:nvSpPr>
            <p:spPr>
              <a:xfrm>
                <a:off x="0" y="4572000"/>
                <a:ext cx="9144000" cy="18288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>
                <a:reflection blurRad="6350" stA="50000" endA="300" endPos="38500" dist="50800" dir="5400000" sy="-100000" algn="bl" rotWithShape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</p:grpSp>
        <p:sp>
          <p:nvSpPr>
            <p:cNvPr id="13" name="Rectangle 12"/>
            <p:cNvSpPr/>
            <p:nvPr/>
          </p:nvSpPr>
          <p:spPr>
            <a:xfrm>
              <a:off x="0" y="4572000"/>
              <a:ext cx="1828800" cy="1828800"/>
            </a:xfrm>
            <a:prstGeom prst="rect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34200" y="6553200"/>
            <a:ext cx="1676400" cy="228600"/>
          </a:xfrm>
        </p:spPr>
        <p:txBody>
          <a:bodyPr vert="horz" lIns="91440" tIns="45720" rIns="91440" bIns="45720" rtlCol="0" anchor="t" anchorCtr="0"/>
          <a:lstStyle>
            <a:lvl1pPr marL="0" algn="r" defTabSz="914400" rtl="0" eaLnBrk="1" latinLnBrk="0" hangingPunct="1">
              <a:defRPr sz="900" kern="1200" cap="small" baseline="0">
                <a:solidFill>
                  <a:sysClr val="windowText" lastClr="000000"/>
                </a:solidFill>
                <a:latin typeface="+mj-lt"/>
                <a:ea typeface="+mn-ea"/>
                <a:cs typeface="+mn-cs"/>
              </a:defRPr>
            </a:lvl1pPr>
          </a:lstStyle>
          <a:p>
            <a:fld id="{A92C0C19-7576-44DB-B6BB-17318AD235F6}" type="datetimeFigureOut">
              <a:rPr lang="ru-RU" smtClean="0"/>
              <a:t>21.10.2012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91553" y="6553200"/>
            <a:ext cx="1676400" cy="228600"/>
          </a:xfrm>
        </p:spPr>
        <p:txBody>
          <a:bodyPr anchor="t" anchorCtr="0"/>
          <a:lstStyle>
            <a:lvl1pPr>
              <a:defRPr>
                <a:solidFill>
                  <a:sysClr val="windowText" lastClr="000000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870076" y="6553200"/>
            <a:ext cx="762000" cy="228600"/>
          </a:xfrm>
          <a:noFill/>
          <a:ln>
            <a:noFill/>
          </a:ln>
          <a:effectLst/>
        </p:spPr>
        <p:txBody>
          <a:bodyPr/>
          <a:lstStyle>
            <a:lvl1pPr algn="ctr">
              <a:defRPr sz="900" kern="1200" cap="small" baseline="0">
                <a:solidFill>
                  <a:sysClr val="windowText" lastClr="000000"/>
                </a:solidFill>
                <a:latin typeface="+mj-lt"/>
                <a:ea typeface="+mn-ea"/>
                <a:cs typeface="+mn-cs"/>
              </a:defRPr>
            </a:lvl1pPr>
          </a:lstStyle>
          <a:p>
            <a:fld id="{6A502289-22B9-4507-964C-45B3C8FB03E3}" type="slidenum">
              <a:rPr lang="ru-RU" smtClean="0"/>
              <a:t>‹#›</a:t>
            </a:fld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5000" y="5867400"/>
            <a:ext cx="6570722" cy="457200"/>
          </a:xfrm>
        </p:spPr>
        <p:txBody>
          <a:bodyPr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>
                    <a:alpha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000" y="4648200"/>
            <a:ext cx="6553200" cy="1219200"/>
          </a:xfrm>
        </p:spPr>
        <p:txBody>
          <a:bodyPr anchor="b" anchorCtr="0">
            <a:noAutofit/>
          </a:bodyPr>
          <a:lstStyle>
            <a:lvl1pPr algn="l">
              <a:defRPr sz="360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</p:spTree>
  </p:cSld>
  <p:clrMapOvr>
    <a:masterClrMapping/>
  </p:clrMapOvr>
  <p:transition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C0C19-7576-44DB-B6BB-17318AD235F6}" type="datetimeFigureOut">
              <a:rPr lang="ru-RU" smtClean="0"/>
              <a:t>21.10.2012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02289-22B9-4507-964C-45B3C8FB03E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0"/>
          <p:cNvGrpSpPr/>
          <p:nvPr/>
        </p:nvGrpSpPr>
        <p:grpSpPr>
          <a:xfrm>
            <a:off x="0" y="0"/>
            <a:ext cx="9144000" cy="6858000"/>
            <a:chOff x="-442912" y="457200"/>
            <a:chExt cx="9144000" cy="6858000"/>
          </a:xfrm>
        </p:grpSpPr>
        <p:sp>
          <p:nvSpPr>
            <p:cNvPr id="18" name="Rectangle 17"/>
            <p:cNvSpPr/>
            <p:nvPr/>
          </p:nvSpPr>
          <p:spPr>
            <a:xfrm>
              <a:off x="-442912" y="457200"/>
              <a:ext cx="9129712" cy="16764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reflection blurRad="6350" stA="50000" endA="300" endPos="38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6872288" y="457200"/>
              <a:ext cx="1828800" cy="685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6872288" y="457200"/>
              <a:ext cx="1828800" cy="1676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1" name="Oval 20"/>
            <p:cNvSpPr/>
            <p:nvPr/>
          </p:nvSpPr>
          <p:spPr>
            <a:xfrm>
              <a:off x="7367588" y="876300"/>
              <a:ext cx="838200" cy="838200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67600" y="2298700"/>
            <a:ext cx="1447800" cy="38274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2286000"/>
            <a:ext cx="5943600" cy="38401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C0C19-7576-44DB-B6BB-17318AD235F6}" type="datetimeFigureOut">
              <a:rPr lang="ru-RU" smtClean="0"/>
              <a:t>21.10.2012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48600" y="533400"/>
            <a:ext cx="762000" cy="609600"/>
          </a:xfrm>
        </p:spPr>
        <p:txBody>
          <a:bodyPr/>
          <a:lstStyle/>
          <a:p>
            <a:fld id="{6A502289-22B9-4507-964C-45B3C8FB03E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C0C19-7576-44DB-B6BB-17318AD235F6}" type="datetimeFigureOut">
              <a:rPr lang="ru-RU" smtClean="0"/>
              <a:t>21.10.2012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02289-22B9-4507-964C-45B3C8FB03E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10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828800" cy="6858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2514600"/>
              <a:ext cx="1828800" cy="1828800"/>
            </a:xfrm>
            <a:prstGeom prst="rect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9" name="Rectangle 8"/>
            <p:cNvSpPr/>
            <p:nvPr/>
          </p:nvSpPr>
          <p:spPr>
            <a:xfrm>
              <a:off x="1828800" y="2514600"/>
              <a:ext cx="7315200" cy="1828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reflection blurRad="6350" stA="50000" endA="300" endPos="38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2667000"/>
            <a:ext cx="6629400" cy="1143000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cap="small" spc="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" y="4495800"/>
            <a:ext cx="1524000" cy="205740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lnSpc>
                <a:spcPct val="200000"/>
              </a:lnSpc>
              <a:buNone/>
              <a:defRPr sz="1600" b="1" kern="1200">
                <a:solidFill>
                  <a:srgbClr val="000000">
                    <a:alpha val="50196"/>
                  </a:srgb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l" defTabSz="914400" rtl="0" eaLnBrk="1" latinLnBrk="0" hangingPunct="1">
              <a:lnSpc>
                <a:spcPct val="15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" pitchFamily="2" charset="2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31152" y="6556248"/>
            <a:ext cx="1673352" cy="228600"/>
          </a:xfrm>
        </p:spPr>
        <p:txBody>
          <a:bodyPr/>
          <a:lstStyle/>
          <a:p>
            <a:fld id="{A92C0C19-7576-44DB-B6BB-17318AD235F6}" type="datetimeFigureOut">
              <a:rPr lang="ru-RU" smtClean="0"/>
              <a:t>21.10.2012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92808" y="6556248"/>
            <a:ext cx="1673352" cy="2286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867656" y="6556248"/>
            <a:ext cx="762000" cy="228600"/>
          </a:xfrm>
          <a:noFill/>
          <a:ln>
            <a:noFill/>
          </a:ln>
          <a:effectLst/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sz="900" kern="1200" cap="small" baseline="0">
                <a:solidFill>
                  <a:sysClr val="windowText" lastClr="000000"/>
                </a:solidFill>
                <a:latin typeface="+mj-lt"/>
                <a:ea typeface="+mn-ea"/>
                <a:cs typeface="+mn-cs"/>
              </a:defRPr>
            </a:lvl1pPr>
          </a:lstStyle>
          <a:p>
            <a:fld id="{6A502289-22B9-4507-964C-45B3C8FB03E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8400" y="228600"/>
            <a:ext cx="6248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38400" y="2298700"/>
            <a:ext cx="2971800" cy="3827463"/>
          </a:xfrm>
        </p:spPr>
        <p:txBody>
          <a:bodyPr>
            <a:normAutofit/>
          </a:bodyPr>
          <a:lstStyle>
            <a:lvl1pPr marL="228600" indent="-228600">
              <a:defRPr sz="1800"/>
            </a:lvl1pPr>
            <a:lvl2pPr marL="457200" indent="-228600">
              <a:defRPr sz="1800"/>
            </a:lvl2pPr>
            <a:lvl3pPr marL="685800" indent="-228600">
              <a:defRPr sz="1800"/>
            </a:lvl3pPr>
            <a:lvl4pPr marL="914400" indent="-228600">
              <a:defRPr sz="1800"/>
            </a:lvl4pPr>
            <a:lvl5pPr marL="1143000" indent="-228600"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15000" y="2298700"/>
            <a:ext cx="2971800" cy="3827463"/>
          </a:xfrm>
        </p:spPr>
        <p:txBody>
          <a:bodyPr>
            <a:normAutofit/>
          </a:bodyPr>
          <a:lstStyle>
            <a:lvl1pPr marL="228600" indent="-228600">
              <a:defRPr sz="1800"/>
            </a:lvl1pPr>
            <a:lvl2pPr marL="457200" indent="-228600">
              <a:defRPr sz="1800"/>
            </a:lvl2pPr>
            <a:lvl3pPr marL="685800" indent="-228600">
              <a:defRPr sz="1800"/>
            </a:lvl3pPr>
            <a:lvl4pPr marL="914400" indent="-228600">
              <a:defRPr sz="1800"/>
            </a:lvl4pPr>
            <a:lvl5pPr marL="1143000" indent="-228600"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C0C19-7576-44DB-B6BB-17318AD235F6}" type="datetimeFigureOut">
              <a:rPr lang="ru-RU" smtClean="0"/>
              <a:t>21.10.2012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02289-22B9-4507-964C-45B3C8FB03E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8400" y="228600"/>
            <a:ext cx="6248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38400" y="2291697"/>
            <a:ext cx="2971800" cy="639762"/>
          </a:xfrm>
        </p:spPr>
        <p:txBody>
          <a:bodyPr vert="horz" lIns="91440" tIns="45720" rIns="91440" bIns="45720" rtlCol="0" anchor="ctr" anchorCtr="0">
            <a:noAutofit/>
          </a:bodyPr>
          <a:lstStyle>
            <a:lvl1pPr marL="0" indent="0">
              <a:buNone/>
              <a:defRPr sz="2200" b="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ts val="1800"/>
              </a:spcBef>
              <a:buClr>
                <a:schemeClr val="accent1"/>
              </a:buClr>
              <a:buSzPct val="80000"/>
              <a:buFont typeface="Wingdings" pitchFamily="2" charset="2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447925" y="3137647"/>
            <a:ext cx="2971800" cy="2999232"/>
          </a:xfr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buSzPct val="80000"/>
              <a:buFont typeface="Wingdings" pitchFamily="2" charset="2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buSzPct val="80000"/>
              <a:buFont typeface="Wingdings" pitchFamily="2" charset="2"/>
              <a:tabLst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buSzPct val="80000"/>
              <a:buFont typeface="Wingdings" pitchFamily="2" charset="2"/>
              <a:tabLst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buSzPct val="80000"/>
              <a:buFont typeface="Wingdings" pitchFamily="2" charset="2"/>
              <a:tabLst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buSzPct val="80000"/>
              <a:buFont typeface="Wingdings" pitchFamily="2" charset="2"/>
              <a:tabLst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715000" y="2291697"/>
            <a:ext cx="2971800" cy="639762"/>
          </a:xfrm>
        </p:spPr>
        <p:txBody>
          <a:bodyPr anchor="ctr" anchorCtr="0">
            <a:noAutofit/>
          </a:bodyPr>
          <a:lstStyle>
            <a:lvl1pPr marL="0" indent="0">
              <a:buNone/>
              <a:defRPr sz="22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715000" y="3137647"/>
            <a:ext cx="2971800" cy="3001962"/>
          </a:xfr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buSzPct val="80000"/>
              <a:buFont typeface="Wingdings" pitchFamily="2" charset="2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buSzPct val="80000"/>
              <a:buFont typeface="Wingdings" pitchFamily="2" charset="2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buSzPct val="80000"/>
              <a:buFont typeface="Wingdings" pitchFamily="2" charset="2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buSzPct val="80000"/>
              <a:buFont typeface="Wingdings" pitchFamily="2" charset="2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buSzPct val="80000"/>
              <a:buFont typeface="Wingdings" pitchFamily="2" charset="2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C0C19-7576-44DB-B6BB-17318AD235F6}" type="datetimeFigureOut">
              <a:rPr lang="ru-RU" smtClean="0"/>
              <a:t>21.10.2012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02289-22B9-4507-964C-45B3C8FB03E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10"/>
          <p:cNvGrpSpPr/>
          <p:nvPr/>
        </p:nvGrpSpPr>
        <p:grpSpPr>
          <a:xfrm>
            <a:off x="0" y="0"/>
            <a:ext cx="9144000" cy="1676400"/>
            <a:chOff x="0" y="0"/>
            <a:chExt cx="9144000" cy="16764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9144000" cy="16764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reflection blurRad="6350" stA="50000" endA="300" endPos="38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0" y="0"/>
              <a:ext cx="1828800" cy="1676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Oval 9"/>
            <p:cNvSpPr/>
            <p:nvPr/>
          </p:nvSpPr>
          <p:spPr>
            <a:xfrm>
              <a:off x="495300" y="419100"/>
              <a:ext cx="838200" cy="838200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C0C19-7576-44DB-B6BB-17318AD235F6}" type="datetimeFigureOut">
              <a:rPr lang="ru-RU" smtClean="0"/>
              <a:t>21.10.2012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02289-22B9-4507-964C-45B3C8FB03E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9"/>
          <p:cNvGrpSpPr/>
          <p:nvPr/>
        </p:nvGrpSpPr>
        <p:grpSpPr>
          <a:xfrm>
            <a:off x="0" y="0"/>
            <a:ext cx="1828800" cy="1676400"/>
            <a:chOff x="457200" y="457200"/>
            <a:chExt cx="1828800" cy="1676400"/>
          </a:xfrm>
        </p:grpSpPr>
        <p:sp>
          <p:nvSpPr>
            <p:cNvPr id="8" name="Rectangle 7"/>
            <p:cNvSpPr/>
            <p:nvPr/>
          </p:nvSpPr>
          <p:spPr>
            <a:xfrm>
              <a:off x="457200" y="457200"/>
              <a:ext cx="1828800" cy="1676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reflection blurRad="6350" stA="50000" endA="300" endPos="38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9" name="Oval 8"/>
            <p:cNvSpPr/>
            <p:nvPr/>
          </p:nvSpPr>
          <p:spPr>
            <a:xfrm>
              <a:off x="952500" y="876300"/>
              <a:ext cx="838200" cy="838200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C0C19-7576-44DB-B6BB-17318AD235F6}" type="datetimeFigureOut">
              <a:rPr lang="ru-RU" smtClean="0"/>
              <a:t>21.10.2012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02289-22B9-4507-964C-45B3C8FB03E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41448" y="228600"/>
            <a:ext cx="6245352" cy="1143000"/>
          </a:xfr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400" kern="1200" cap="small" spc="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06624" y="2446991"/>
            <a:ext cx="5715000" cy="353119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3031490"/>
            <a:ext cx="1524000" cy="2362200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 sz="1400" b="1">
                <a:solidFill>
                  <a:srgbClr val="000000">
                    <a:alpha val="50196"/>
                  </a:srgb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C0C19-7576-44DB-B6BB-17318AD235F6}" type="datetimeFigureOut">
              <a:rPr lang="ru-RU" smtClean="0"/>
              <a:t>21.10.2012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02289-22B9-4507-964C-45B3C8FB03E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41448" y="228600"/>
            <a:ext cx="6245352" cy="1143000"/>
          </a:xfr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400" kern="1200" cap="small" spc="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706624" y="2450592"/>
            <a:ext cx="5715000" cy="3529584"/>
          </a:xfrm>
          <a:noFill/>
          <a:ln w="101600" cmpd="sng">
            <a:miter lim="800000"/>
          </a:ln>
          <a:effectLst>
            <a:outerShdw blurRad="63500" sx="102000" sy="102000" algn="ctr" rotWithShape="0">
              <a:prstClr val="black">
                <a:alpha val="30000"/>
              </a:prst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3031489"/>
            <a:ext cx="1527048" cy="2359152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lnSpc>
                <a:spcPct val="150000"/>
              </a:lnSpc>
              <a:buNone/>
              <a:defRPr sz="1400" b="1" kern="1200">
                <a:solidFill>
                  <a:srgbClr val="000000">
                    <a:alpha val="50196"/>
                  </a:srgb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lnSpc>
                <a:spcPct val="15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" pitchFamily="2" charset="2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C0C19-7576-44DB-B6BB-17318AD235F6}" type="datetimeFigureOut">
              <a:rPr lang="ru-RU" smtClean="0"/>
              <a:t>21.10.2012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02289-22B9-4507-964C-45B3C8FB03E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11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7" name="Rectangle 6"/>
            <p:cNvSpPr/>
            <p:nvPr/>
          </p:nvSpPr>
          <p:spPr>
            <a:xfrm>
              <a:off x="457200" y="0"/>
              <a:ext cx="8686800" cy="16764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reflection blurRad="6350" stA="50000" endA="300" endPos="38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0"/>
              <a:ext cx="1828800" cy="6858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9" name="Rectangle 8"/>
            <p:cNvSpPr/>
            <p:nvPr/>
          </p:nvSpPr>
          <p:spPr>
            <a:xfrm>
              <a:off x="0" y="0"/>
              <a:ext cx="1828800" cy="1676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Oval 10"/>
            <p:cNvSpPr/>
            <p:nvPr/>
          </p:nvSpPr>
          <p:spPr>
            <a:xfrm>
              <a:off x="495300" y="419100"/>
              <a:ext cx="838200" cy="838200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38400" y="2286000"/>
            <a:ext cx="6248400" cy="3840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438400" y="228600"/>
            <a:ext cx="6248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149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cap="small" baseline="0">
                <a:solidFill>
                  <a:schemeClr val="tx1"/>
                </a:solidFill>
                <a:latin typeface="+mj-lt"/>
              </a:defRPr>
            </a:lvl1pPr>
          </a:lstStyle>
          <a:p>
            <a:fld id="{A92C0C19-7576-44DB-B6BB-17318AD235F6}" type="datetimeFigureOut">
              <a:rPr lang="ru-RU" smtClean="0"/>
              <a:t>21.10.2012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4384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small" baseline="0">
                <a:solidFill>
                  <a:schemeClr val="tx1"/>
                </a:solidFill>
                <a:latin typeface="+mj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400" y="533400"/>
            <a:ext cx="762000" cy="609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cap="small" baseline="0">
                <a:solidFill>
                  <a:schemeClr val="tx1"/>
                </a:solidFill>
                <a:latin typeface="+mj-lt"/>
              </a:defRPr>
            </a:lvl1pPr>
          </a:lstStyle>
          <a:p>
            <a:fld id="{6A502289-22B9-4507-964C-45B3C8FB03E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wedge/>
  </p:transition>
  <p:txStyles>
    <p:titleStyle>
      <a:lvl1pPr algn="r" defTabSz="914400" rtl="0" eaLnBrk="1" latinLnBrk="0" hangingPunct="1">
        <a:spcBef>
          <a:spcPct val="0"/>
        </a:spcBef>
        <a:buNone/>
        <a:defRPr sz="4400" kern="1200" cap="small" spc="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914400" rtl="0" eaLnBrk="1" latinLnBrk="0" hangingPunct="1">
        <a:spcBef>
          <a:spcPts val="1800"/>
        </a:spcBef>
        <a:buClr>
          <a:schemeClr val="accent1"/>
        </a:buClr>
        <a:buSzPct val="80000"/>
        <a:buFont typeface="Wingdings" pitchFamily="2" charset="2"/>
        <a:buChar char="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457200" algn="l" defTabSz="914400" rtl="0" eaLnBrk="1" latinLnBrk="0" hangingPunct="1">
        <a:spcBef>
          <a:spcPts val="1800"/>
        </a:spcBef>
        <a:buClr>
          <a:schemeClr val="accent2"/>
        </a:buClr>
        <a:buSzPct val="80000"/>
        <a:buFont typeface="Wingdings" pitchFamily="2" charset="2"/>
        <a:buChar char="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indent="-457200" algn="l" defTabSz="914400" rtl="0" eaLnBrk="1" latinLnBrk="0" hangingPunct="1">
        <a:spcBef>
          <a:spcPts val="1200"/>
        </a:spcBef>
        <a:buClr>
          <a:schemeClr val="accent3"/>
        </a:buClr>
        <a:buSzPct val="80000"/>
        <a:buFont typeface="Wingdings" pitchFamily="2" charset="2"/>
        <a:buChar char="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indent="-457200" algn="l" defTabSz="914400" rtl="0" eaLnBrk="1" latinLnBrk="0" hangingPunct="1">
        <a:spcBef>
          <a:spcPts val="1200"/>
        </a:spcBef>
        <a:buClr>
          <a:schemeClr val="accent4"/>
        </a:buClr>
        <a:buSzPct val="80000"/>
        <a:buFont typeface="Wingdings" pitchFamily="2" charset="2"/>
        <a:buChar char="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286000" indent="-457200" algn="l" defTabSz="914400" rtl="0" eaLnBrk="1" latinLnBrk="0" hangingPunct="1">
        <a:spcBef>
          <a:spcPts val="1200"/>
        </a:spcBef>
        <a:buClr>
          <a:schemeClr val="accent5"/>
        </a:buClr>
        <a:buSzPct val="80000"/>
        <a:buFont typeface="Wingdings" pitchFamily="2" charset="2"/>
        <a:buChar char="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indent="-457200" algn="l" defTabSz="914400" rtl="0" eaLnBrk="1" latinLnBrk="0" hangingPunct="1">
        <a:spcBef>
          <a:spcPts val="1200"/>
        </a:spcBef>
        <a:buClr>
          <a:schemeClr val="accent6"/>
        </a:buClr>
        <a:buSzPct val="90000"/>
        <a:buFont typeface="Wingdings" pitchFamily="2" charset="2"/>
        <a:buChar char="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3200400" indent="-457200" algn="l" defTabSz="914400" rtl="0" eaLnBrk="1" latinLnBrk="0" hangingPunct="1">
        <a:spcBef>
          <a:spcPts val="1200"/>
        </a:spcBef>
        <a:buClr>
          <a:schemeClr val="accent1"/>
        </a:buClr>
        <a:buSzPct val="70000"/>
        <a:buFont typeface="Wingdings" pitchFamily="2" charset="2"/>
        <a:buChar char="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657600" indent="-457200" algn="l" defTabSz="914400" rtl="0" eaLnBrk="1" latinLnBrk="0" hangingPunct="1">
        <a:spcBef>
          <a:spcPts val="1200"/>
        </a:spcBef>
        <a:buClr>
          <a:schemeClr val="accent3"/>
        </a:buClr>
        <a:buFont typeface="Courier New" pitchFamily="49" charset="0"/>
        <a:buChar char="o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4114800" indent="-457200" algn="l" defTabSz="914400" rtl="0" eaLnBrk="1" latinLnBrk="0" hangingPunct="1">
        <a:spcBef>
          <a:spcPts val="12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05000" y="4648200"/>
            <a:ext cx="7239000" cy="1709758"/>
          </a:xfrm>
        </p:spPr>
        <p:txBody>
          <a:bodyPr/>
          <a:lstStyle/>
          <a:p>
            <a:r>
              <a:rPr lang="ru-RU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Строение и деление клеток</a:t>
            </a:r>
            <a:endParaRPr lang="ru-RU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1028" name="Picture 4" descr="C:\Users\Елена\AppData\Local\Microsoft\Windows\Temporary Internet Files\Content.IE5\M56IYIRC\MC900438793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0"/>
            <a:ext cx="7286644" cy="457200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edg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7356" y="228600"/>
            <a:ext cx="7000924" cy="1143000"/>
          </a:xfrm>
        </p:spPr>
        <p:txBody>
          <a:bodyPr>
            <a:noAutofit/>
          </a:bodyPr>
          <a:lstStyle/>
          <a:p>
            <a:r>
              <a:rPr lang="en-US" b="1" dirty="0" err="1" smtClean="0"/>
              <a:t>i</a:t>
            </a:r>
            <a:r>
              <a:rPr lang="ru-RU" b="1" dirty="0" smtClean="0"/>
              <a:t>. Что обозначено под цифрами?</a:t>
            </a:r>
            <a:endParaRPr lang="ru-RU" b="1" dirty="0"/>
          </a:p>
        </p:txBody>
      </p:sp>
      <p:pic>
        <p:nvPicPr>
          <p:cNvPr id="4" name="Содержимое 3" descr="kletka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29058" y="1890713"/>
            <a:ext cx="3357586" cy="4759013"/>
          </a:xfrm>
        </p:spPr>
      </p:pic>
      <p:cxnSp>
        <p:nvCxnSpPr>
          <p:cNvPr id="6" name="Прямая со стрелкой 5"/>
          <p:cNvCxnSpPr/>
          <p:nvPr/>
        </p:nvCxnSpPr>
        <p:spPr>
          <a:xfrm>
            <a:off x="2714612" y="2500306"/>
            <a:ext cx="2428892" cy="142876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V="1">
            <a:off x="3143240" y="4929198"/>
            <a:ext cx="2071702" cy="642942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V="1">
            <a:off x="3143240" y="3643314"/>
            <a:ext cx="2857520" cy="285752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rot="10800000" flipV="1">
            <a:off x="6786578" y="3714752"/>
            <a:ext cx="1571636" cy="214314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rot="10800000" flipV="1">
            <a:off x="6429388" y="2428868"/>
            <a:ext cx="2071702" cy="35719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10800000">
            <a:off x="6357950" y="4643446"/>
            <a:ext cx="1928826" cy="928694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2357422" y="2143116"/>
            <a:ext cx="3571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1</a:t>
            </a:r>
            <a:endParaRPr lang="ru-RU" sz="36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2714612" y="3571876"/>
            <a:ext cx="3571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2</a:t>
            </a:r>
            <a:endParaRPr lang="ru-RU" sz="36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2786050" y="5286388"/>
            <a:ext cx="3571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3</a:t>
            </a:r>
            <a:endParaRPr lang="ru-RU" sz="3600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8429652" y="2071678"/>
            <a:ext cx="3571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4</a:t>
            </a:r>
            <a:endParaRPr lang="ru-RU" sz="3600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8358214" y="3357562"/>
            <a:ext cx="3571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5</a:t>
            </a:r>
            <a:endParaRPr lang="ru-RU" sz="3600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8286776" y="5286388"/>
            <a:ext cx="3571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6</a:t>
            </a:r>
            <a:endParaRPr lang="ru-RU" sz="3600" b="1" dirty="0"/>
          </a:p>
        </p:txBody>
      </p:sp>
    </p:spTree>
  </p:cSld>
  <p:clrMapOvr>
    <a:masterClrMapping/>
  </p:clrMapOvr>
  <p:transition>
    <p:wedg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14546" y="228600"/>
            <a:ext cx="6472254" cy="1143000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 smtClean="0"/>
              <a:t>II</a:t>
            </a:r>
            <a:r>
              <a:rPr lang="ru-RU" sz="4800" b="1" dirty="0" smtClean="0"/>
              <a:t>. Выполните тест</a:t>
            </a:r>
            <a:endParaRPr lang="ru-RU" sz="4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071670" y="1857364"/>
            <a:ext cx="6786610" cy="471490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600" b="1" dirty="0" smtClean="0"/>
              <a:t>1.	Отличительные особенности клеток растений:</a:t>
            </a:r>
          </a:p>
          <a:p>
            <a:pPr>
              <a:buNone/>
            </a:pPr>
            <a:r>
              <a:rPr lang="ru-RU" sz="3600" b="1" dirty="0" smtClean="0"/>
              <a:t>а)	плотная оболочка</a:t>
            </a:r>
          </a:p>
          <a:p>
            <a:pPr>
              <a:buNone/>
            </a:pPr>
            <a:r>
              <a:rPr lang="ru-RU" sz="3600" b="1" dirty="0" smtClean="0"/>
              <a:t>б)	наличие ядра</a:t>
            </a:r>
          </a:p>
          <a:p>
            <a:pPr>
              <a:buNone/>
            </a:pPr>
            <a:r>
              <a:rPr lang="ru-RU" sz="3600" b="1" dirty="0" smtClean="0"/>
              <a:t>в)	присутствие пластид</a:t>
            </a:r>
          </a:p>
          <a:p>
            <a:pPr>
              <a:buNone/>
            </a:pPr>
            <a:r>
              <a:rPr lang="ru-RU" sz="3600" b="1" dirty="0" smtClean="0"/>
              <a:t>г) наличие </a:t>
            </a:r>
            <a:r>
              <a:rPr lang="ru-RU" sz="3600" b="1" dirty="0" smtClean="0"/>
              <a:t>цитоплазмы</a:t>
            </a:r>
          </a:p>
          <a:p>
            <a:endParaRPr lang="ru-RU" sz="3600" b="1" dirty="0"/>
          </a:p>
        </p:txBody>
      </p:sp>
    </p:spTree>
  </p:cSld>
  <p:clrMapOvr>
    <a:masterClrMapping/>
  </p:clrMapOvr>
  <p:transition>
    <p:wedg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7158" y="285728"/>
            <a:ext cx="8429684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2. Основная </a:t>
            </a:r>
            <a:r>
              <a:rPr lang="ru-RU" sz="3600" b="1" dirty="0"/>
              <a:t>наследственная информация в клетке располагается:</a:t>
            </a:r>
          </a:p>
          <a:p>
            <a:r>
              <a:rPr lang="ru-RU" sz="3600" b="1" dirty="0" smtClean="0"/>
              <a:t>а) в цитоплазме		</a:t>
            </a:r>
            <a:r>
              <a:rPr lang="ru-RU" sz="3600" b="1" dirty="0"/>
              <a:t>	в) ядре</a:t>
            </a:r>
          </a:p>
          <a:p>
            <a:r>
              <a:rPr lang="ru-RU" sz="3600" b="1" dirty="0" smtClean="0"/>
              <a:t>б) клеточной </a:t>
            </a:r>
            <a:r>
              <a:rPr lang="ru-RU" sz="3600" b="1" dirty="0"/>
              <a:t>оболочке	</a:t>
            </a:r>
            <a:r>
              <a:rPr lang="ru-RU" sz="3600" b="1" dirty="0" smtClean="0"/>
              <a:t> 	 г</a:t>
            </a:r>
            <a:r>
              <a:rPr lang="ru-RU" sz="3600" b="1" dirty="0"/>
              <a:t>) пластидах</a:t>
            </a:r>
          </a:p>
          <a:p>
            <a:endParaRPr lang="ru-RU" sz="3600" b="1" dirty="0" smtClean="0"/>
          </a:p>
          <a:p>
            <a:r>
              <a:rPr lang="ru-RU" sz="3600" b="1" dirty="0" smtClean="0"/>
              <a:t>3. Клетки </a:t>
            </a:r>
            <a:r>
              <a:rPr lang="ru-RU" sz="3600" b="1" dirty="0"/>
              <a:t>растения различаются потому, что:</a:t>
            </a:r>
          </a:p>
          <a:p>
            <a:r>
              <a:rPr lang="ru-RU" sz="3600" b="1" dirty="0" smtClean="0"/>
              <a:t>а) имеют </a:t>
            </a:r>
            <a:r>
              <a:rPr lang="ru-RU" sz="3600" b="1" dirty="0"/>
              <a:t>разные размеры</a:t>
            </a:r>
          </a:p>
          <a:p>
            <a:r>
              <a:rPr lang="ru-RU" sz="3600" b="1" dirty="0" smtClean="0"/>
              <a:t>б) располагаются </a:t>
            </a:r>
            <a:r>
              <a:rPr lang="ru-RU" sz="3600" b="1" dirty="0"/>
              <a:t>в разных органах</a:t>
            </a:r>
          </a:p>
          <a:p>
            <a:r>
              <a:rPr lang="ru-RU" sz="3600" b="1" dirty="0" smtClean="0"/>
              <a:t>в) выполняют </a:t>
            </a:r>
            <a:r>
              <a:rPr lang="ru-RU" sz="3600" b="1" dirty="0"/>
              <a:t>разные функции</a:t>
            </a:r>
          </a:p>
          <a:p>
            <a:r>
              <a:rPr lang="ru-RU" sz="3600" b="1" dirty="0" smtClean="0"/>
              <a:t>г) имеют </a:t>
            </a:r>
            <a:r>
              <a:rPr lang="ru-RU" sz="3600" b="1" dirty="0"/>
              <a:t>разное строение</a:t>
            </a:r>
          </a:p>
          <a:p>
            <a:endParaRPr lang="ru-RU" sz="3600" b="1" dirty="0"/>
          </a:p>
        </p:txBody>
      </p:sp>
    </p:spTree>
  </p:cSld>
  <p:clrMapOvr>
    <a:masterClrMapping/>
  </p:clrMapOvr>
  <p:transition>
    <p:wedg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500042"/>
            <a:ext cx="885828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/>
              <a:t>4</a:t>
            </a:r>
            <a:r>
              <a:rPr lang="ru-RU" sz="3600" b="1" dirty="0" smtClean="0"/>
              <a:t>. Клеточный </a:t>
            </a:r>
            <a:r>
              <a:rPr lang="ru-RU" sz="3600" b="1" dirty="0"/>
              <a:t>сок накапливается:</a:t>
            </a:r>
          </a:p>
          <a:p>
            <a:r>
              <a:rPr lang="ru-RU" sz="3600" b="1" dirty="0" smtClean="0"/>
              <a:t>а) в </a:t>
            </a:r>
            <a:r>
              <a:rPr lang="ru-RU" sz="3600" b="1" dirty="0"/>
              <a:t>ядре	</a:t>
            </a:r>
            <a:r>
              <a:rPr lang="ru-RU" sz="3600" b="1" dirty="0" smtClean="0"/>
              <a:t>		в</a:t>
            </a:r>
            <a:r>
              <a:rPr lang="ru-RU" sz="3600" b="1" dirty="0"/>
              <a:t>) пластидах</a:t>
            </a:r>
          </a:p>
          <a:p>
            <a:r>
              <a:rPr lang="ru-RU" sz="3600" b="1" dirty="0" smtClean="0"/>
              <a:t>б) вакуолях</a:t>
            </a:r>
            <a:r>
              <a:rPr lang="ru-RU" sz="3600" b="1" dirty="0"/>
              <a:t>	</a:t>
            </a:r>
            <a:r>
              <a:rPr lang="ru-RU" sz="3600" b="1" dirty="0" smtClean="0"/>
              <a:t>	г</a:t>
            </a:r>
            <a:r>
              <a:rPr lang="ru-RU" sz="3600" b="1" dirty="0"/>
              <a:t>) цитоплазме</a:t>
            </a:r>
          </a:p>
          <a:p>
            <a:endParaRPr lang="ru-RU" sz="3600" b="1" dirty="0" smtClean="0"/>
          </a:p>
          <a:p>
            <a:r>
              <a:rPr lang="ru-RU" sz="3600" b="1" dirty="0" smtClean="0"/>
              <a:t>5. Цитоплазма</a:t>
            </a:r>
            <a:r>
              <a:rPr lang="ru-RU" sz="3600" b="1" dirty="0"/>
              <a:t>:</a:t>
            </a:r>
          </a:p>
          <a:p>
            <a:r>
              <a:rPr lang="ru-RU" sz="3600" b="1" dirty="0" smtClean="0"/>
              <a:t>а) улавливает </a:t>
            </a:r>
            <a:r>
              <a:rPr lang="ru-RU" sz="3600" b="1" dirty="0"/>
              <a:t>энергию солнечных лучей</a:t>
            </a:r>
          </a:p>
          <a:p>
            <a:r>
              <a:rPr lang="ru-RU" sz="3600" b="1" dirty="0" smtClean="0"/>
              <a:t>б) является </a:t>
            </a:r>
            <a:r>
              <a:rPr lang="ru-RU" sz="3600" b="1" dirty="0"/>
              <a:t>внутренней средой клетки</a:t>
            </a:r>
          </a:p>
          <a:p>
            <a:r>
              <a:rPr lang="ru-RU" sz="3600" b="1" dirty="0" smtClean="0"/>
              <a:t>в) хранит </a:t>
            </a:r>
            <a:r>
              <a:rPr lang="ru-RU" sz="3600" b="1" dirty="0"/>
              <a:t>наследственную информацию</a:t>
            </a:r>
          </a:p>
          <a:p>
            <a:r>
              <a:rPr lang="ru-RU" sz="3600" b="1" dirty="0" smtClean="0"/>
              <a:t>г) накапливает </a:t>
            </a:r>
            <a:r>
              <a:rPr lang="ru-RU" sz="3600" b="1" dirty="0"/>
              <a:t>клеточный сок</a:t>
            </a:r>
          </a:p>
          <a:p>
            <a:endParaRPr lang="ru-RU" sz="3600" b="1" dirty="0"/>
          </a:p>
        </p:txBody>
      </p:sp>
    </p:spTree>
  </p:cSld>
  <p:clrMapOvr>
    <a:masterClrMapping/>
  </p:clrMapOvr>
  <p:transition>
    <p:wedg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857232"/>
            <a:ext cx="850112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6. Митозом называют деление клеток, после которого:</a:t>
            </a:r>
          </a:p>
          <a:p>
            <a:r>
              <a:rPr lang="ru-RU" sz="3600" b="1" dirty="0"/>
              <a:t>а</a:t>
            </a:r>
            <a:r>
              <a:rPr lang="ru-RU" sz="3600" b="1" dirty="0" smtClean="0"/>
              <a:t>) количество хромосом становится в 2 раза больше</a:t>
            </a:r>
          </a:p>
          <a:p>
            <a:r>
              <a:rPr lang="ru-RU" sz="3600" b="1" dirty="0"/>
              <a:t>б</a:t>
            </a:r>
            <a:r>
              <a:rPr lang="ru-RU" sz="3600" b="1" dirty="0" smtClean="0"/>
              <a:t>) количество хромосом становится в 2 раза меньше</a:t>
            </a:r>
          </a:p>
          <a:p>
            <a:r>
              <a:rPr lang="ru-RU" sz="3600" b="1" dirty="0"/>
              <a:t>в</a:t>
            </a:r>
            <a:r>
              <a:rPr lang="ru-RU" sz="3600" b="1" dirty="0" smtClean="0"/>
              <a:t>) количество хромосом не меняется</a:t>
            </a:r>
          </a:p>
          <a:p>
            <a:r>
              <a:rPr lang="ru-RU" sz="3600" b="1" dirty="0"/>
              <a:t>г</a:t>
            </a:r>
            <a:r>
              <a:rPr lang="ru-RU" sz="3600" b="1" dirty="0" smtClean="0"/>
              <a:t>) образуются половые клетки</a:t>
            </a:r>
            <a:endParaRPr lang="ru-RU" sz="3600" b="1" dirty="0"/>
          </a:p>
        </p:txBody>
      </p:sp>
    </p:spTree>
  </p:cSld>
  <p:clrMapOvr>
    <a:masterClrMapping/>
  </p:clrMapOvr>
  <p:transition>
    <p:wedg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928670"/>
            <a:ext cx="850112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7. Мейозом называют деление клеток, после которого:</a:t>
            </a:r>
          </a:p>
          <a:p>
            <a:r>
              <a:rPr lang="ru-RU" sz="3600" b="1" dirty="0" smtClean="0"/>
              <a:t>а) количество хромосом становится в 2 раза больше</a:t>
            </a:r>
          </a:p>
          <a:p>
            <a:r>
              <a:rPr lang="ru-RU" sz="3600" b="1" dirty="0" smtClean="0"/>
              <a:t>б) количество хромосом становится в 2 раза меньше</a:t>
            </a:r>
          </a:p>
          <a:p>
            <a:r>
              <a:rPr lang="ru-RU" sz="3600" b="1" dirty="0" smtClean="0"/>
              <a:t>в) количество хромосом не меняется</a:t>
            </a:r>
          </a:p>
          <a:p>
            <a:r>
              <a:rPr lang="ru-RU" sz="3600" b="1" dirty="0" smtClean="0"/>
              <a:t>г) образуются половые клетки</a:t>
            </a:r>
            <a:endParaRPr lang="ru-RU" sz="3600" dirty="0"/>
          </a:p>
        </p:txBody>
      </p:sp>
    </p:spTree>
  </p:cSld>
  <p:clrMapOvr>
    <a:masterClrMapping/>
  </p:clrMapOvr>
  <p:transition>
    <p:wedg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0"/>
            <a:ext cx="8858280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8. В результате митоза из одной клетки образуются:</a:t>
            </a:r>
          </a:p>
          <a:p>
            <a:r>
              <a:rPr lang="ru-RU" sz="3600" b="1" dirty="0"/>
              <a:t>а</a:t>
            </a:r>
            <a:r>
              <a:rPr lang="ru-RU" sz="3600" b="1" dirty="0" smtClean="0"/>
              <a:t>) 2 клетки</a:t>
            </a:r>
          </a:p>
          <a:p>
            <a:r>
              <a:rPr lang="ru-RU" sz="3600" b="1" dirty="0"/>
              <a:t>б</a:t>
            </a:r>
            <a:r>
              <a:rPr lang="ru-RU" sz="3600" b="1" dirty="0" smtClean="0"/>
              <a:t>) 3 клетки</a:t>
            </a:r>
          </a:p>
          <a:p>
            <a:r>
              <a:rPr lang="ru-RU" sz="3600" b="1" dirty="0"/>
              <a:t>в</a:t>
            </a:r>
            <a:r>
              <a:rPr lang="ru-RU" sz="3600" b="1" dirty="0" smtClean="0"/>
              <a:t>) 4 клетки</a:t>
            </a:r>
          </a:p>
          <a:p>
            <a:r>
              <a:rPr lang="ru-RU" sz="3600" b="1" dirty="0"/>
              <a:t>г</a:t>
            </a:r>
            <a:r>
              <a:rPr lang="ru-RU" sz="3600" b="1" dirty="0" smtClean="0"/>
              <a:t>) 5 клеток</a:t>
            </a:r>
          </a:p>
          <a:p>
            <a:r>
              <a:rPr lang="ru-RU" sz="3600" b="1" dirty="0" smtClean="0"/>
              <a:t>9. В результате мейоза из одной клетки образуются:</a:t>
            </a:r>
          </a:p>
          <a:p>
            <a:r>
              <a:rPr lang="ru-RU" sz="3600" b="1" dirty="0" smtClean="0"/>
              <a:t>а) 2 клетки</a:t>
            </a:r>
          </a:p>
          <a:p>
            <a:r>
              <a:rPr lang="ru-RU" sz="3600" b="1" dirty="0" smtClean="0"/>
              <a:t>б) 3 клетки</a:t>
            </a:r>
          </a:p>
          <a:p>
            <a:r>
              <a:rPr lang="ru-RU" sz="3600" b="1" dirty="0" smtClean="0"/>
              <a:t>в) 4 клетки</a:t>
            </a:r>
          </a:p>
          <a:p>
            <a:r>
              <a:rPr lang="ru-RU" sz="3600" b="1" dirty="0" smtClean="0"/>
              <a:t>г) 5 клеток</a:t>
            </a:r>
            <a:endParaRPr lang="ru-RU" sz="3600" b="1" dirty="0"/>
          </a:p>
        </p:txBody>
      </p:sp>
    </p:spTree>
  </p:cSld>
  <p:clrMapOvr>
    <a:masterClrMapping/>
  </p:clrMapOvr>
  <p:transition>
    <p:wedg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171450"/>
            <a:ext cx="8572560" cy="6329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10. Половые клетки, в отличие от остальных,  содержат хромосом:</a:t>
            </a:r>
          </a:p>
          <a:p>
            <a:r>
              <a:rPr lang="ru-RU" sz="3600" b="1" dirty="0"/>
              <a:t>а</a:t>
            </a:r>
            <a:r>
              <a:rPr lang="ru-RU" sz="3600" b="1" dirty="0" smtClean="0"/>
              <a:t>) в 2 раза больше</a:t>
            </a:r>
          </a:p>
          <a:p>
            <a:r>
              <a:rPr lang="ru-RU" sz="3600" b="1" dirty="0"/>
              <a:t>б</a:t>
            </a:r>
            <a:r>
              <a:rPr lang="ru-RU" sz="3600" b="1" dirty="0" smtClean="0"/>
              <a:t>) в 4 раза больше</a:t>
            </a:r>
          </a:p>
          <a:p>
            <a:r>
              <a:rPr lang="ru-RU" sz="3600" b="1" dirty="0"/>
              <a:t>в</a:t>
            </a:r>
            <a:r>
              <a:rPr lang="ru-RU" sz="3600" b="1" dirty="0" smtClean="0"/>
              <a:t>) </a:t>
            </a:r>
            <a:r>
              <a:rPr lang="ru-RU" sz="3600" b="1" dirty="0" err="1" smtClean="0"/>
              <a:t>в</a:t>
            </a:r>
            <a:r>
              <a:rPr lang="ru-RU" sz="3600" b="1" dirty="0" smtClean="0"/>
              <a:t> 2 раза меньше</a:t>
            </a:r>
          </a:p>
          <a:p>
            <a:r>
              <a:rPr lang="ru-RU" sz="3600" b="1" dirty="0"/>
              <a:t>г</a:t>
            </a:r>
            <a:r>
              <a:rPr lang="ru-RU" sz="3600" b="1" dirty="0" smtClean="0"/>
              <a:t>) в 4 раза меньше</a:t>
            </a:r>
          </a:p>
          <a:p>
            <a:r>
              <a:rPr lang="ru-RU" sz="3600" b="1" dirty="0" smtClean="0"/>
              <a:t>11. Перед делением в клетке:</a:t>
            </a:r>
          </a:p>
          <a:p>
            <a:r>
              <a:rPr lang="ru-RU" sz="3600" b="1" dirty="0"/>
              <a:t>а</a:t>
            </a:r>
            <a:r>
              <a:rPr lang="ru-RU" sz="3600" b="1" dirty="0" smtClean="0"/>
              <a:t>) образуется веретено деления</a:t>
            </a:r>
          </a:p>
          <a:p>
            <a:r>
              <a:rPr lang="ru-RU" sz="3600" b="1" dirty="0"/>
              <a:t>б</a:t>
            </a:r>
            <a:r>
              <a:rPr lang="ru-RU" sz="3600" b="1" dirty="0" smtClean="0"/>
              <a:t>) все органоиды удваиваются</a:t>
            </a:r>
          </a:p>
          <a:p>
            <a:r>
              <a:rPr lang="ru-RU" sz="3600" b="1" dirty="0"/>
              <a:t>в</a:t>
            </a:r>
            <a:r>
              <a:rPr lang="ru-RU" sz="3600" b="1" dirty="0" smtClean="0"/>
              <a:t>) образуются хроматиды</a:t>
            </a:r>
          </a:p>
          <a:p>
            <a:r>
              <a:rPr lang="ru-RU" sz="3600" b="1" dirty="0"/>
              <a:t>г</a:t>
            </a:r>
            <a:r>
              <a:rPr lang="ru-RU" sz="3600" b="1" dirty="0" smtClean="0"/>
              <a:t>) образуется много белков</a:t>
            </a:r>
            <a:endParaRPr lang="ru-RU" sz="3600" b="1" dirty="0"/>
          </a:p>
        </p:txBody>
      </p:sp>
    </p:spTree>
  </p:cSld>
  <p:clrMapOvr>
    <a:masterClrMapping/>
  </p:clrMapOvr>
  <p:transition>
    <p:wedge/>
  </p:transition>
</p:sld>
</file>

<file path=ppt/theme/theme1.xml><?xml version="1.0" encoding="utf-8"?>
<a:theme xmlns:a="http://schemas.openxmlformats.org/drawingml/2006/main" name="Mod">
  <a:themeElements>
    <a:clrScheme name="Mod">
      <a:dk1>
        <a:sysClr val="windowText" lastClr="000000"/>
      </a:dk1>
      <a:lt1>
        <a:sysClr val="window" lastClr="FFFFFF"/>
      </a:lt1>
      <a:dk2>
        <a:srgbClr val="065218"/>
      </a:dk2>
      <a:lt2>
        <a:srgbClr val="EDF3AE"/>
      </a:lt2>
      <a:accent1>
        <a:srgbClr val="8FCB17"/>
      </a:accent1>
      <a:accent2>
        <a:srgbClr val="769F11"/>
      </a:accent2>
      <a:accent3>
        <a:srgbClr val="D4E336"/>
      </a:accent3>
      <a:accent4>
        <a:srgbClr val="0C8228"/>
      </a:accent4>
      <a:accent5>
        <a:srgbClr val="C0EDA8"/>
      </a:accent5>
      <a:accent6>
        <a:srgbClr val="3B4F18"/>
      </a:accent6>
      <a:hlink>
        <a:srgbClr val="0A6A21"/>
      </a:hlink>
      <a:folHlink>
        <a:srgbClr val="406EA5"/>
      </a:folHlink>
    </a:clrScheme>
    <a:fontScheme name="Mod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od">
      <a:fillStyleLst>
        <a:solidFill>
          <a:schemeClr val="phClr"/>
        </a:solidFill>
        <a:solidFill>
          <a:schemeClr val="phClr">
            <a:tint val="80000"/>
          </a:schemeClr>
        </a:solidFill>
        <a:solidFill>
          <a:schemeClr val="phClr">
            <a:shade val="30000"/>
            <a:satMod val="150000"/>
          </a:schemeClr>
        </a:solidFill>
      </a:fillStyleLst>
      <a:lnStyleLst>
        <a:ln w="9525" cap="flat" cmpd="sng" algn="ctr">
          <a:solidFill>
            <a:schemeClr val="phClr">
              <a:tint val="90000"/>
              <a:satMod val="105000"/>
            </a:schemeClr>
          </a:solidFill>
          <a:prstDash val="solid"/>
        </a:ln>
        <a:ln w="50800" cap="flat" cmpd="sng" algn="ctr">
          <a:solidFill>
            <a:schemeClr val="phClr">
              <a:tint val="90000"/>
            </a:schemeClr>
          </a:solidFill>
          <a:prstDash val="solid"/>
        </a:ln>
        <a:ln w="76200" cap="flat" cmpd="dbl" algn="ctr">
          <a:solidFill>
            <a:schemeClr val="phClr">
              <a:tint val="9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dist="25400" dir="5400000" sx="101000" sy="101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50800" dir="5400000" sx="101000" sy="101000" rotWithShape="0">
              <a:srgbClr val="000000">
                <a:alpha val="50000"/>
              </a:srgbClr>
            </a:outerShdw>
            <a:reflection blurRad="12700" stA="30000" endPos="30000" dist="50800" dir="5400000" sy="-100000" rotWithShape="0"/>
          </a:effectLst>
          <a:scene3d>
            <a:camera prst="orthographicFront">
              <a:rot lat="0" lon="0" rev="0"/>
            </a:camera>
            <a:lightRig rig="twoPt" dir="t">
              <a:rot lat="0" lon="0" rev="5400000"/>
            </a:lightRig>
          </a:scene3d>
          <a:sp3d prstMaterial="softmetal">
            <a:bevelT w="63500" h="25400" prst="coolSlant"/>
          </a:sp3d>
        </a:effectStyle>
      </a:effectStyleLst>
      <a:bgFillStyleLst>
        <a:solidFill>
          <a:schemeClr val="phClr">
            <a:satMod val="125000"/>
          </a:schemeClr>
        </a:solidFill>
        <a:solidFill>
          <a:schemeClr val="phClr">
            <a:shade val="30000"/>
            <a:satMod val="150000"/>
          </a:schemeClr>
        </a:solidFill>
        <a:gradFill>
          <a:gsLst>
            <a:gs pos="0">
              <a:schemeClr val="phClr">
                <a:tint val="100000"/>
                <a:shade val="80000"/>
                <a:satMod val="135000"/>
              </a:schemeClr>
            </a:gs>
            <a:gs pos="55000">
              <a:schemeClr val="phClr">
                <a:tint val="70000"/>
                <a:shade val="100000"/>
                <a:satMod val="150000"/>
              </a:schemeClr>
            </a:gs>
            <a:gs pos="100000">
              <a:schemeClr val="phClr">
                <a:tint val="70000"/>
                <a:shade val="100000"/>
                <a:satMod val="15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Theme_Mod_theme</Template>
  <TotalTime>42</TotalTime>
  <Words>239</Words>
  <Application>Microsoft Office PowerPoint</Application>
  <PresentationFormat>Экран (4:3)</PresentationFormat>
  <Paragraphs>62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Mod</vt:lpstr>
      <vt:lpstr>Строение и деление клеток</vt:lpstr>
      <vt:lpstr>i. Что обозначено под цифрами?</vt:lpstr>
      <vt:lpstr>II. Выполните тест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>школа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Строение и деление клеток</dc:title>
  <dc:creator>Елена</dc:creator>
  <cp:lastModifiedBy>Елена</cp:lastModifiedBy>
  <cp:revision>5</cp:revision>
  <dcterms:created xsi:type="dcterms:W3CDTF">2012-10-21T17:32:21Z</dcterms:created>
  <dcterms:modified xsi:type="dcterms:W3CDTF">2012-10-21T18:14:56Z</dcterms:modified>
</cp:coreProperties>
</file>