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B621E9-8FC4-4F93-87F9-73B4A33AEBB3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E79-0821-483C-9D28-D5D313D99A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E79-0821-483C-9D28-D5D313D99A34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title.png"/>
          <p:cNvPicPr>
            <a:picLocks noChangeAspect="1"/>
          </p:cNvPicPr>
          <p:nvPr/>
        </p:nvPicPr>
        <p:blipFill>
          <a:blip r:embed="rId2" cstate="print"/>
          <a:srcRect l="43431" t="21353" b="20413"/>
          <a:stretch>
            <a:fillRect/>
          </a:stretch>
        </p:blipFill>
        <p:spPr>
          <a:xfrm>
            <a:off x="0" y="0"/>
            <a:ext cx="36723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219200"/>
            <a:ext cx="6400800" cy="1600200"/>
          </a:xfrm>
        </p:spPr>
        <p:txBody>
          <a:bodyPr anchor="b" anchorCtr="0"/>
          <a:lstStyle>
            <a:lvl1pPr algn="l">
              <a:defRPr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971800"/>
            <a:ext cx="5715000" cy="1295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5943600"/>
            <a:ext cx="2133600" cy="228600"/>
          </a:xfrm>
        </p:spPr>
        <p:txBody>
          <a:bodyPr/>
          <a:lstStyle>
            <a:lvl1pPr algn="l">
              <a:defRPr/>
            </a:lvl1pPr>
          </a:lstStyle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5715000"/>
            <a:ext cx="26670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228600"/>
          </a:xfrm>
        </p:spPr>
        <p:txBody>
          <a:bodyPr/>
          <a:lstStyle>
            <a:lvl1pPr algn="l">
              <a:defRPr/>
            </a:lvl1pPr>
          </a:lstStyle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4209" y="2057400"/>
            <a:ext cx="5678424" cy="3886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533400"/>
            <a:ext cx="1752600" cy="43433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533401"/>
            <a:ext cx="5029200" cy="5422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section.png"/>
          <p:cNvPicPr>
            <a:picLocks noChangeAspect="1"/>
          </p:cNvPicPr>
          <p:nvPr/>
        </p:nvPicPr>
        <p:blipFill>
          <a:blip r:embed="rId2" cstate="print"/>
          <a:srcRect l="7678" r="8563" b="31688"/>
          <a:stretch>
            <a:fillRect/>
          </a:stretch>
        </p:blipFill>
        <p:spPr>
          <a:xfrm>
            <a:off x="0" y="3048000"/>
            <a:ext cx="9144000" cy="381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2057400"/>
            <a:ext cx="7391400" cy="1590675"/>
          </a:xfrm>
        </p:spPr>
        <p:txBody>
          <a:bodyPr anchor="b" anchorCtr="0">
            <a:normAutofit/>
          </a:bodyPr>
          <a:lstStyle>
            <a:lvl1pPr algn="ctr">
              <a:defRPr sz="4400" b="0" i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7546" y="3810000"/>
            <a:ext cx="5388909" cy="14239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FontTx/>
              <a:buNone/>
              <a:defRPr sz="1800" kern="12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8488"/>
          </a:xfrm>
        </p:spPr>
        <p:txBody>
          <a:bodyPr anchor="ctr" anchorCtr="0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438150"/>
            <a:ext cx="4419600" cy="5118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439" y="2514600"/>
            <a:ext cx="1985962" cy="2362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925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050" y="685800"/>
            <a:ext cx="5264150" cy="4648200"/>
          </a:xfrm>
          <a:prstGeom prst="ellipse">
            <a:avLst/>
          </a:prstGeom>
          <a:ln w="127000">
            <a:solidFill>
              <a:schemeClr val="tx1">
                <a:alpha val="10000"/>
              </a:schemeClr>
            </a:solidFill>
          </a:ln>
          <a:effectLst>
            <a:innerShdw blurRad="190500">
              <a:prstClr val="black">
                <a:alpha val="75000"/>
              </a:prstClr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2104" y="2514600"/>
            <a:ext cx="1984248" cy="2359152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buNone/>
              <a:defRPr sz="1400" kern="1200">
                <a:gradFill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relight content.png"/>
          <p:cNvPicPr>
            <a:picLocks noChangeAspect="1"/>
          </p:cNvPicPr>
          <p:nvPr/>
        </p:nvPicPr>
        <p:blipFill>
          <a:blip r:embed="rId13" cstate="print"/>
          <a:srcRect l="10260" t="11518" r="6261" b="87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057400"/>
            <a:ext cx="50292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47700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31C8633B-FB15-425D-9808-10D5F7B4FECA}" type="datetimeFigureOut">
              <a:rPr lang="ru-RU" smtClean="0"/>
              <a:t>09.09.2012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770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48400"/>
            <a:ext cx="5334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1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4BE6F30D-48C3-46D1-874B-BDAFED86B8F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dir="in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 spc="0" baseline="0">
          <a:gradFill flip="none" rotWithShape="1"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  <a:tileRect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500"/>
        </a:spcBef>
        <a:buFontTx/>
        <a:buBlip>
          <a:blip r:embed="rId14"/>
        </a:buBlip>
        <a:defRPr sz="20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5929354" cy="2428892"/>
          </a:xfrm>
        </p:spPr>
        <p:txBody>
          <a:bodyPr>
            <a:noAutofit/>
          </a:bodyPr>
          <a:lstStyle/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Причуды 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паразитизма</a:t>
            </a:r>
            <a:endParaRPr lang="ru-RU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Picture 2" descr="http://www.zombieplace.com/wp-content/uploads/2011/02/zombie-caterpil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143380"/>
            <a:ext cx="4000528" cy="24093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4" name="Picture 4" descr="http://omsk.rfn.ru/p/m_11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4507" y="0"/>
            <a:ext cx="3619493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http://img1.liveinternet.ru/images/attach/c/3/77/524/77524167_large_2642543_16263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5832" y="3143248"/>
            <a:ext cx="3619525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429684" cy="635798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 показали, что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самцы ос практически не способны отличить запах самки от запаха цветка. Оказавшись в зарослях орхидей, они перелетают от одного растения к другому, в то время как самки, находящиеся поблизости, не имеют реальной возможности завладеть их вниманием.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Таким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образом воспроизводству в популяциях ос наносится ущерб, и соответствие характера межвидовых взаимоотношений схеме «–/+», т.е. паразитизму, становится очевидным.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Осы, правда, научились бороться с этой «напастью» – обнаружив несколько раз обман, самцы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Neozeleboria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стараются избегать зарослей коварных цветов.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Самкам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 также приходится держаться подальше от орхидей, а кроме того, усиливать выделение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феромонов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Однако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эти действия требуют дополнительных затрат энергии, которую надо восполнить, съев больше пищи с риском попасться на глаза хищнику и т.д. Так что «заставляя» ос опылять свои цветы, орхидеи причиняют насекомым очевидные неприятности.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6000792" cy="6500858"/>
          </a:xfrm>
        </p:spPr>
        <p:txBody>
          <a:bodyPr>
            <a:norm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Бактерии, относящиеся к роду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Wolbachia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(близкие родственники кишечной палочки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Escherichia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coli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– широко распространенные внутриклеточные паразиты ряда беспозвоночных животных.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первую очередь – членистоногих: насекомых, клещей и ракообразных (в частности, мокриц).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Правда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само по себе присутствие этих бактерий в клетках тела, по-видимому, не причиняет организму хозяина сколько-нибудь заметного вреда.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 так, то данный тип отношений можно было бы назвать не паразитизмом, а комменсализмом (+/0) – одной из форм симбиотических отношений.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 бы... если бы не одно интересное обстоятельство. 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Рисунок 1" descr="Бактерии Wolbachia в зараженном яйце и внутри отдельной клет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071546"/>
            <a:ext cx="2781892" cy="2759076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286512" y="4143380"/>
            <a:ext cx="2714644" cy="15001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Бактерии </a:t>
            </a:r>
            <a:r>
              <a:rPr lang="ru-RU" b="1" dirty="0" err="1"/>
              <a:t>Wolbachia</a:t>
            </a:r>
            <a:r>
              <a:rPr lang="ru-RU" b="1" dirty="0"/>
              <a:t> в зараженном яйце и внутри отдельной клетки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6000792" cy="6500858"/>
          </a:xfrm>
        </p:spPr>
        <p:txBody>
          <a:bodyPr>
            <a:normAutofit/>
          </a:bodyPr>
          <a:lstStyle/>
          <a:p>
            <a:r>
              <a:rPr lang="ru-RU" dirty="0" smtClean="0"/>
              <a:t>Переходить от одного хозяина к другому эти бактерии могут только через яйцо.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 smtClean="0"/>
              <a:t>из этого яйца разовьется женская особь, откладываемые ею яйца в будущем также могут быть заражены паразитом. </a:t>
            </a:r>
            <a:endParaRPr lang="ru-RU" dirty="0" smtClean="0"/>
          </a:p>
          <a:p>
            <a:r>
              <a:rPr lang="ru-RU" dirty="0" smtClean="0"/>
              <a:t>Однако </a:t>
            </a:r>
            <a:r>
              <a:rPr lang="ru-RU" dirty="0" smtClean="0"/>
              <a:t>если из яйца разовьется самец – бактерии, оказавшиеся в клетках его организма, впоследствии погибнут вместе с хозяином. </a:t>
            </a:r>
            <a:endParaRPr lang="ru-RU" dirty="0" smtClean="0"/>
          </a:p>
          <a:p>
            <a:r>
              <a:rPr lang="ru-RU" dirty="0" smtClean="0"/>
              <a:t>Казалось </a:t>
            </a:r>
            <a:r>
              <a:rPr lang="ru-RU" dirty="0" smtClean="0"/>
              <a:t>бы, это никак не должно отражаться на благополучии популяции бактерий в </a:t>
            </a:r>
            <a:r>
              <a:rPr lang="ru-RU" dirty="0" smtClean="0"/>
              <a:t>целом.</a:t>
            </a:r>
          </a:p>
          <a:p>
            <a:r>
              <a:rPr lang="ru-RU" dirty="0" smtClean="0"/>
              <a:t>За </a:t>
            </a:r>
            <a:r>
              <a:rPr lang="ru-RU" dirty="0" smtClean="0"/>
              <a:t>«неудачников» «отыграются» их собратья, оказавшиеся в теле самок – ведь в следующем поколении снова будут заражены оба пола. </a:t>
            </a:r>
            <a:endParaRPr lang="ru-RU" dirty="0" smtClean="0"/>
          </a:p>
          <a:p>
            <a:r>
              <a:rPr lang="ru-RU" dirty="0" smtClean="0"/>
              <a:t>Тем </a:t>
            </a:r>
            <a:r>
              <a:rPr lang="ru-RU" dirty="0" smtClean="0"/>
              <a:t>не менее бактерии почему-то «не хотят» мириться с подобной ситуацией...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Рисунок 1" descr="Бактерии Wolbachia в зараженном яйце и внутри отдельной клет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071546"/>
            <a:ext cx="2781892" cy="2759076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286512" y="4143380"/>
            <a:ext cx="2714644" cy="15001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Бактерии </a:t>
            </a:r>
            <a:r>
              <a:rPr lang="ru-RU" b="1" dirty="0" err="1"/>
              <a:t>Wolbachia</a:t>
            </a:r>
            <a:r>
              <a:rPr lang="ru-RU" b="1" dirty="0"/>
              <a:t> в зараженном яйце и внутри отдельной клетки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5357850" cy="650085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некоторых случаях присутствие в организме «комменсалов» оказывается для самцов... смертельным – они погибают еще на ранних стадиях развития.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происходит, например, у африканских бабочек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Acraea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encedon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Естественно, что вместе с особями–самцами погибают и сами заразившие их бактерии.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Задавшись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подбирать для всех явлений рациональное объяснение, можно предположить, что таким образом происходит ослабление внутривидовой конкуренции за пищу: при отсутствии гусениц-самцов гусеницы-самки («продолжатели рода бактерий») имеют меньше шансов умереть от голода.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Однако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 предположение кажется очевидно натянутым – «выбраковка» особей по половому признаку вряд ли будет способствовать процветанию популяции вида-хозяина...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Рисунок 2" descr="Бабочка Acraea encedon. В ее популяциях, зараженных бактериями, доля самцов оказывается очень низк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928670"/>
            <a:ext cx="3359708" cy="2714644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72132" y="4000504"/>
            <a:ext cx="3357586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Бабочка </a:t>
            </a:r>
            <a:r>
              <a:rPr lang="ru-RU" b="1" i="1" dirty="0" err="1"/>
              <a:t>Acraea</a:t>
            </a:r>
            <a:r>
              <a:rPr lang="ru-RU" b="1" i="1" dirty="0"/>
              <a:t> </a:t>
            </a:r>
            <a:r>
              <a:rPr lang="ru-RU" b="1" i="1" dirty="0" err="1"/>
              <a:t>encedon</a:t>
            </a:r>
            <a:r>
              <a:rPr lang="ru-RU" b="1" i="1" dirty="0"/>
              <a:t>. </a:t>
            </a:r>
            <a:endParaRPr lang="ru-RU" b="1" i="1" dirty="0" smtClean="0"/>
          </a:p>
          <a:p>
            <a:r>
              <a:rPr lang="ru-RU" b="1" dirty="0" smtClean="0"/>
              <a:t>В </a:t>
            </a:r>
            <a:r>
              <a:rPr lang="ru-RU" b="1" dirty="0"/>
              <a:t>ее популяциях, зараженных бактериями, доля самцов оказывается очень низкой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328614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отношении тех видов беспозвоночных, у которых половая принадлежность не является однозначным следствием хромосомного набора, бактерии «действуют» иначе – зараженные ими генетические самцы развиваются в физиологических самок, способных откладывать яйца.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 мокриц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Armadillidium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vulgare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самок отличает набор хромосом WZ, а самцов – ZZ. В отсутствие «женской» W-хромосомы в организме мокрицы вырабатываются особые гормоны, обеспечивающие развитие самца.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Однако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бактерии, поселившиеся в клетках ZZ-особи, блокируют выработку этого гормона, и в результате ZZ-мокрица остается самкой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Такой «подход» кажется более «рациональным», чем «простое истребление» самцов. Хотя в обоих случаях уменьшение их числа снижает возможность каждой самки (в том числе и зараженной) быть оплодотворенной, шанс заразить следующее поколение появляется у всех бактерий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Рисунок 2" descr="11.jpg (36504 byte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9080" y="3500438"/>
            <a:ext cx="4184399" cy="321471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786874" cy="650085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Еще один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своебразный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«подход» – бактерии вырабатывают вещества, инактивирующие сперму зараженного самца. Одновременно вещества, вырабатываемые теми же бактериями в организме самок, выступают в качестве «противоядия».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какой-то степени это, наверное, действительно способствует повышению зараженности вида-хозяина – ведь носительница бактерий оставит потомство при спаривании с любым самцом, в то время как здоровой самке, чтобы отложить яйца, надо еще поискать здорового самца...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однако, усложняется тем, что у разных штаммов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Wolbachia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подобные вещества различны – противоядие в теле самки, зараженной одним штаммом, не способно активировать сперму самца, зараженного другим.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какими бы ни были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получаемые при разных «подходах» популяциями бактерий, очевидно, что заражение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Wolbachia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оказывает очень сильное влияние на хозяина – только уже не на индивидуальном (как при «обычном» паразитизме), а на популяционном и видовом уровне.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эволюционный эффект в этом случае оказывается совершенно иным, нежели хорошо известная «гонка вооружений» во взаимоотношениях паразита и хозяина.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возникающий в популяциях бабочек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Acraea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encedon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резкий дисбаланс в соотношении полов заставляет самок существенным образом менять стратегию брачного поведения – вместо того, чтобы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рассредотачиваться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территории, они собираются большими стаями на конкретных участках – своеобразных «ярмарках невест».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Превращение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 самцов в самок у мокриц ведет к выраженному изменению генетического состава популяции. (Как это ни парадоксально, происходит утрата именно «женской» W-хромосомы – ведь в каждом новом поколении растет число яиц, отложенных «самками» с генотипом ZZ).</a:t>
            </a: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64371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Известны еще более интересные примеры. Два вида-двойника американских паразитических перепончатокрылых (наездников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Nasonia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популяции которых практически полностью заражены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Wolbachia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природе не образуют гибридов.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Однако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лабораторные линии, избавленные от паразитов с помощью антибиотиков, легко скрещиваются друг с другом – оказывается, разные виды ос поражены разными штаммами бактерий. Гибридное потомство этих наездников, правда, не может размножаться «в себе», т.е.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Wolbachia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являются единственным фактором, определяющим межвидовую изоляцию.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же время два других наездника того же рода – уже не «двойники», а хорошо различимые виды, паразитирующие на разных насекомых, оказывается, способны не только скрещиваться между собой, но и давать вполне плодовитое гибридное потомство – если только их также избавить от разных штаммов внутриклеточных паразитов.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особей, зараженных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Wolbachia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конкретной популяции того или иного вида может быть очень высокой, а разнообразие беспозвоночных (к счастью, только беспозвоночных), на которых эти бактерии могут паразитировать, очень широко. Очевидно, что столь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своеобразная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межвидовых отношений является важным и малоизвестным до сих пор эволюционным фактором. 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5214974" cy="671514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Еще один интересный пример межвидовых взаимоотношений, которые трудно отнести к определенному «классическому» типу, приводимому в учебниках, также связан с размножением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Тот факт, что некоторые растения семейства орхидных привлекают опылителей не пыльцой или нектаром, а воздействуя на их половые инстинкты, достаточно хорошо известен.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окраской цветки таких орхидей имитируют готовую к спариванию самку определенного насекомого.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Причем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особой тщательностью воспроизводятся детали, отмечающие видовую и, конечно, половую принадлежность особи – так называемые визуальные аттрактанты, служащие для самцов сигналом к началу ухаживания. Мало того, запах этих орхидей имитирует запах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феромона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испускаемого неоплодотворенной самкой!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этого недостаточно: чтобы самец не распознал обман до того, как успеет опылить цветок, на лепестках имеются особые выросты и ворсинки, обеспечивающие еще и имитацию тактильного контакта с телом самки!</a:t>
            </a: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Рисунок 3" descr="Оса-опылитель на цветке австралийской орхиде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071546"/>
            <a:ext cx="3290386" cy="3143272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619729" y="4410075"/>
            <a:ext cx="325758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Оса-опылитель на цветке австралийской орхидеи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38576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 орхидей, прибегающих к столь «изощренному» способу привлечения опылителей, ряд видов рода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офрис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Ophrys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распространенных главным образом в Средиземноморском регионе.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офрисы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пчелоносный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O.apifera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оводоносный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O.oestrifera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– можно встретить и у нас на Черноморском побережье Кавказа, а также в Крыму и в Закавказье.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 вид –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офрис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насекомоносный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O.insectifera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– распространен в Европе очень широко и в России встречается вплоть до Карелии на севере и Владимирской области на востоке. Однако широкое распространение, увы, еще не означает высокой численности – встретить это удивительное растение в природе удается чрезвычайно редко.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Рисунок 4" descr="Одиночная андрена на цветке офри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929066"/>
            <a:ext cx="4180007" cy="2763861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628" y="5786454"/>
            <a:ext cx="285752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Одиночная </a:t>
            </a:r>
            <a:r>
              <a:rPr lang="ru-RU" b="1" dirty="0" err="1"/>
              <a:t>андрена</a:t>
            </a:r>
            <a:r>
              <a:rPr lang="ru-RU" b="1" dirty="0"/>
              <a:t> на цветке </a:t>
            </a:r>
            <a:r>
              <a:rPr lang="ru-RU" b="1" dirty="0" err="1"/>
              <a:t>офриса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 name="Firelight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Firelight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ireligh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50000"/>
              </a:schemeClr>
            </a:gs>
            <a:gs pos="100000">
              <a:schemeClr val="phClr">
                <a:tint val="100000"/>
                <a:shade val="8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circle">
            <a:fillToRect l="25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>
              <a:shade val="95000"/>
              <a:alpha val="90000"/>
            </a:schemeClr>
          </a:solidFill>
          <a:prstDash val="solid"/>
        </a:ln>
        <a:ln w="76200" cap="flat" cmpd="sng" algn="ctr">
          <a:solidFill>
            <a:schemeClr val="phClr">
              <a:shade val="95000"/>
              <a:alpha val="50000"/>
            </a:schemeClr>
          </a:solidFill>
          <a:prstDash val="solid"/>
        </a:ln>
      </a:lnStyleLst>
      <a:effectStyleLst>
        <a:effectStyle>
          <a:effectLst>
            <a:innerShdw blurRad="63500">
              <a:srgbClr val="000000">
                <a:alpha val="60000"/>
              </a:srgbClr>
            </a:inn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  <a:outerShdw blurRad="76200" dist="38100" sx="101000" sy="101000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4200000"/>
            </a:lightRig>
          </a:scene3d>
          <a:sp3d prstMaterial="softmetal">
            <a:bevelT w="63500" h="254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accent1">
                <a:shade val="45000"/>
                <a:satMod val="125000"/>
              </a:schemeClr>
            </a:gs>
            <a:gs pos="100000">
              <a:schemeClr val="phClr">
                <a:shade val="55000"/>
                <a:satMod val="125000"/>
              </a:schemeClr>
            </a:gs>
          </a:gsLst>
          <a:lin ang="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Theme_Firelight_theme</Template>
  <TotalTime>21</TotalTime>
  <Words>1365</Words>
  <Application>Microsoft Office PowerPoint</Application>
  <PresentationFormat>Экран (4:3)</PresentationFormat>
  <Paragraphs>51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Firelight</vt:lpstr>
      <vt:lpstr>Причуды паразитизма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Причуды паразитизма</dc:title>
  <dc:creator>Дмитрий Каленюк</dc:creator>
  <cp:lastModifiedBy>Дмитрий Каленюк</cp:lastModifiedBy>
  <cp:revision>3</cp:revision>
  <dcterms:created xsi:type="dcterms:W3CDTF">2012-09-09T09:57:48Z</dcterms:created>
  <dcterms:modified xsi:type="dcterms:W3CDTF">2012-09-09T10:19:14Z</dcterms:modified>
</cp:coreProperties>
</file>