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BA5D5C-7D79-44EB-B132-EF9B91D3E6B3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EBC1F-BF92-4775-8E55-1994AFB1C9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BA5D5C-7D79-44EB-B132-EF9B91D3E6B3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EBC1F-BF92-4775-8E55-1994AFB1C9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BA5D5C-7D79-44EB-B132-EF9B91D3E6B3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EBC1F-BF92-4775-8E55-1994AFB1C9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BA5D5C-7D79-44EB-B132-EF9B91D3E6B3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EBC1F-BF92-4775-8E55-1994AFB1C9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BA5D5C-7D79-44EB-B132-EF9B91D3E6B3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EBC1F-BF92-4775-8E55-1994AFB1C9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BA5D5C-7D79-44EB-B132-EF9B91D3E6B3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EBC1F-BF92-4775-8E55-1994AFB1C9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BA5D5C-7D79-44EB-B132-EF9B91D3E6B3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EBC1F-BF92-4775-8E55-1994AFB1C9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BA5D5C-7D79-44EB-B132-EF9B91D3E6B3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EBC1F-BF92-4775-8E55-1994AFB1C9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BA5D5C-7D79-44EB-B132-EF9B91D3E6B3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EBC1F-BF92-4775-8E55-1994AFB1C9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BA5D5C-7D79-44EB-B132-EF9B91D3E6B3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EBC1F-BF92-4775-8E55-1994AFB1C9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BA5D5C-7D79-44EB-B132-EF9B91D3E6B3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EBC1F-BF92-4775-8E55-1994AFB1C9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7878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57160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25" y="274638"/>
            <a:ext cx="71151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571625" y="1600200"/>
            <a:ext cx="711517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D0BA5D5C-7D79-44EB-B132-EF9B91D3E6B3}" type="datetimeFigureOut">
              <a:rPr lang="ru-RU" smtClean="0"/>
              <a:pPr/>
              <a:t>20.05.2012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C3DEBC1F-BF92-4775-8E55-1994AFB1C97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checker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ln w="17780" cmpd="sng">
            <a:solidFill>
              <a:srgbClr val="FFFFFF"/>
            </a:solidFill>
            <a:prstDash val="solid"/>
            <a:miter lim="800000"/>
          </a:ln>
          <a:gradFill rotWithShape="1">
            <a:gsLst>
              <a:gs pos="0">
                <a:srgbClr val="000000">
                  <a:tint val="92000"/>
                  <a:shade val="100000"/>
                  <a:satMod val="150000"/>
                </a:srgbClr>
              </a:gs>
              <a:gs pos="49000">
                <a:srgbClr val="000000">
                  <a:tint val="89000"/>
                  <a:shade val="90000"/>
                  <a:satMod val="150000"/>
                </a:srgbClr>
              </a:gs>
              <a:gs pos="50000">
                <a:srgbClr val="000000">
                  <a:tint val="100000"/>
                  <a:shade val="75000"/>
                  <a:satMod val="150000"/>
                </a:srgbClr>
              </a:gs>
              <a:gs pos="95000">
                <a:srgbClr val="000000">
                  <a:shade val="47000"/>
                  <a:satMod val="150000"/>
                </a:srgbClr>
              </a:gs>
              <a:gs pos="100000">
                <a:srgbClr val="000000">
                  <a:shade val="39000"/>
                  <a:satMod val="150000"/>
                </a:srgbClr>
              </a:gs>
            </a:gsLst>
            <a:lin ang="5400000"/>
          </a:gradFill>
          <a:effectLst>
            <a:outerShdw blurRad="50800" algn="tl" rotWithShape="0">
              <a:srgbClr val="000000"/>
            </a:outerShd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785926"/>
            <a:ext cx="8501122" cy="3286148"/>
          </a:xfrm>
          <a:prstGeom prst="snip2Diag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b="1" dirty="0">
                <a:latin typeface="Constantia" pitchFamily="18" charset="0"/>
              </a:rPr>
              <a:t>Внутреннее строение Земли. Состав земной коры и литосфера – каменные оболочки Земли</a:t>
            </a:r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  <p:transition>
    <p:checke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742955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Сопоставьте, какая из пород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71625" y="1071546"/>
          <a:ext cx="7429530" cy="464347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928937"/>
                <a:gridCol w="4500593"/>
              </a:tblGrid>
              <a:tr h="4643470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А. Базальт</a:t>
                      </a:r>
                    </a:p>
                    <a:p>
                      <a:endParaRPr lang="ru-RU" sz="2400" b="1" kern="1200" dirty="0" smtClean="0">
                        <a:solidFill>
                          <a:schemeClr val="lt1"/>
                        </a:solidFill>
                        <a:latin typeface="Constantia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Б. Мрамор</a:t>
                      </a:r>
                    </a:p>
                    <a:p>
                      <a:endParaRPr lang="ru-RU" sz="2400" b="1" kern="1200" dirty="0" smtClean="0">
                        <a:solidFill>
                          <a:schemeClr val="lt1"/>
                        </a:solidFill>
                        <a:latin typeface="Constantia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В. Каменная соль</a:t>
                      </a:r>
                    </a:p>
                    <a:p>
                      <a:endParaRPr lang="ru-RU" sz="2400" b="1" kern="1200" dirty="0" smtClean="0">
                        <a:solidFill>
                          <a:schemeClr val="lt1"/>
                        </a:solidFill>
                        <a:latin typeface="Constantia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Г. Каменный уголь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Д. Гранит</a:t>
                      </a:r>
                      <a:endParaRPr lang="ru-RU" sz="2400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Метаморфическая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Осадочная, химического происхождения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Составляет нижний слой литосферы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Осадочная органического происхождения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Используется для получения электроэнергии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Широко применяется в строительстве</a:t>
                      </a:r>
                      <a:endParaRPr lang="ru-RU" sz="2400" b="0" dirty="0">
                        <a:latin typeface="Constant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85918" y="6072206"/>
            <a:ext cx="650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onstantia" pitchFamily="18" charset="0"/>
              </a:rPr>
              <a:t>Ответы: </a:t>
            </a:r>
            <a:r>
              <a:rPr lang="ru-RU" sz="2400" dirty="0">
                <a:latin typeface="Constantia" pitchFamily="18" charset="0"/>
              </a:rPr>
              <a:t>1- Б; 2-В; 3-А; 4-Г; 5-Г; 6-Д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7429552" cy="928670"/>
          </a:xfrm>
        </p:spPr>
        <p:txBody>
          <a:bodyPr/>
          <a:lstStyle/>
          <a:p>
            <a:r>
              <a:rPr lang="ru-RU" dirty="0" err="1" smtClean="0"/>
              <a:t>Литосферные</a:t>
            </a:r>
            <a:r>
              <a:rPr lang="ru-RU" dirty="0" smtClean="0"/>
              <a:t> плиты</a:t>
            </a:r>
            <a:endParaRPr lang="ru-RU" dirty="0"/>
          </a:p>
        </p:txBody>
      </p:sp>
      <p:pic>
        <p:nvPicPr>
          <p:cNvPr id="4" name="Содержимое 3" descr="72656804_litosfer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57356" y="857232"/>
            <a:ext cx="6929486" cy="4979331"/>
          </a:xfrm>
        </p:spPr>
      </p:pic>
      <p:sp>
        <p:nvSpPr>
          <p:cNvPr id="5" name="TextBox 4"/>
          <p:cNvSpPr txBox="1"/>
          <p:nvPr/>
        </p:nvSpPr>
        <p:spPr>
          <a:xfrm>
            <a:off x="1571604" y="5643578"/>
            <a:ext cx="7429552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/>
              <a:t>Всего на Земле выделяют семь очень больших </a:t>
            </a:r>
            <a:r>
              <a:rPr lang="ru-RU" sz="1600" b="1" dirty="0" err="1" smtClean="0"/>
              <a:t>литосферных</a:t>
            </a:r>
            <a:r>
              <a:rPr lang="ru-RU" sz="1600" b="1" dirty="0" smtClean="0"/>
              <a:t> плит и несколько более мелких. </a:t>
            </a:r>
            <a:r>
              <a:rPr lang="ru-RU" sz="1600" b="1" dirty="0" err="1" smtClean="0"/>
              <a:t>Литосферные</a:t>
            </a:r>
            <a:r>
              <a:rPr lang="ru-RU" sz="1600" b="1" dirty="0" smtClean="0"/>
              <a:t> плиты по-разному взаимодействуют между собой. Перемещаясь по пластичному слою мантии, они в одних местах раздвигаются, в других – сталкиваются друг с другом</a:t>
            </a:r>
            <a:r>
              <a:rPr lang="ru-RU" sz="1600" b="1" dirty="0" smtClean="0"/>
              <a:t>.</a:t>
            </a:r>
            <a:endParaRPr lang="ru-RU" sz="1600" b="1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25" y="285728"/>
            <a:ext cx="3357565" cy="6357982"/>
          </a:xfrm>
        </p:spPr>
        <p:txBody>
          <a:bodyPr/>
          <a:lstStyle/>
          <a:p>
            <a:pPr marL="0" indent="0">
              <a:buNone/>
            </a:pPr>
            <a:r>
              <a:rPr lang="ru-RU" sz="1800" b="1" dirty="0" smtClean="0"/>
              <a:t>Если присмотреться к очертаниям берегов континентов, разделенных Атлантическим и Индийским океанами, то в глаза бросится интересная особенность. Выступ северо-восточного побережья Южной Америки хорошо вписывается в Гвинейский залив у берегов Африки. Западный берег Австралии нетрудно состыковать с восточным побережьем полуострова Сомали, а обращенное к африканскому материку побережье острова Мадагаскар – с противоположным берегом </a:t>
            </a:r>
            <a:r>
              <a:rPr lang="ru-RU" sz="1800" b="1" dirty="0" err="1" smtClean="0"/>
              <a:t>Мозамбикского</a:t>
            </a:r>
            <a:r>
              <a:rPr lang="ru-RU" sz="1800" b="1" dirty="0" smtClean="0"/>
              <a:t> пролива. </a:t>
            </a:r>
          </a:p>
          <a:p>
            <a:endParaRPr lang="ru-RU" sz="1800" b="1" dirty="0"/>
          </a:p>
        </p:txBody>
      </p:sp>
      <p:pic>
        <p:nvPicPr>
          <p:cNvPr id="4" name="Рисунок 3" descr="Image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1550" y="1142984"/>
            <a:ext cx="4362450" cy="4819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hecke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04" y="142852"/>
            <a:ext cx="7572396" cy="3071834"/>
          </a:xfrm>
        </p:spPr>
        <p:txBody>
          <a:bodyPr/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Многие научные факты говорят в пользу того, что некогда современные материки составляли единый массив суши. По-видимому, со временем он был разбит гигантскими разломами и распался на отдельные части, которые разошлись в разные стороны и стали основой для современных континентов.</a:t>
            </a:r>
          </a:p>
          <a:p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Image 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0166" y="3214686"/>
            <a:ext cx="7643834" cy="22527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14480" y="5715016"/>
            <a:ext cx="7215238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Constantia" pitchFamily="18" charset="0"/>
              </a:rPr>
              <a:t>Таков был облик Земли в далеком прошлом: </a:t>
            </a:r>
            <a:endParaRPr lang="ru-RU" b="1" dirty="0" smtClean="0">
              <a:latin typeface="Constantia" pitchFamily="18" charset="0"/>
            </a:endParaRPr>
          </a:p>
          <a:p>
            <a:r>
              <a:rPr lang="ru-RU" b="1" dirty="0" smtClean="0">
                <a:latin typeface="Constantia" pitchFamily="18" charset="0"/>
              </a:rPr>
              <a:t>а</a:t>
            </a:r>
            <a:r>
              <a:rPr lang="ru-RU" b="1" dirty="0" smtClean="0">
                <a:latin typeface="Constantia" pitchFamily="18" charset="0"/>
              </a:rPr>
              <a:t>) – 250 млн. лет назад; б) – 180 млн. лет назад; в) – 65 млн. лет назад</a:t>
            </a:r>
            <a:r>
              <a:rPr lang="ru-RU" b="1" dirty="0" smtClean="0">
                <a:latin typeface="Constantia" pitchFamily="18" charset="0"/>
              </a:rPr>
              <a:t>.</a:t>
            </a:r>
            <a:endParaRPr lang="ru-RU" b="1" dirty="0">
              <a:latin typeface="Constantia" pitchFamily="18" charset="0"/>
            </a:endParaRPr>
          </a:p>
        </p:txBody>
      </p:sp>
    </p:spTree>
  </p:cSld>
  <p:clrMapOvr>
    <a:masterClrMapping/>
  </p:clrMapOvr>
  <p:transition>
    <p:checke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25" y="142852"/>
            <a:ext cx="7429531" cy="1274786"/>
          </a:xfrm>
        </p:spPr>
        <p:txBody>
          <a:bodyPr>
            <a:noAutofit/>
          </a:bodyPr>
          <a:lstStyle/>
          <a:p>
            <a:r>
              <a:rPr lang="ru-RU" sz="3200" dirty="0" smtClean="0"/>
              <a:t>К терминам из левой колонки подберите определение из правой колонки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71624" y="1600200"/>
          <a:ext cx="7429531" cy="504351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500441"/>
                <a:gridCol w="3929090"/>
              </a:tblGrid>
              <a:tr h="5043510">
                <a:tc>
                  <a:txBody>
                    <a:bodyPr/>
                    <a:lstStyle/>
                    <a:p>
                      <a:pPr marL="457200" lvl="0" indent="-457200">
                        <a:buNone/>
                      </a:pPr>
                      <a:r>
                        <a:rPr lang="ru-RU" sz="1800" kern="1200" dirty="0" smtClean="0">
                          <a:latin typeface="Constantia" pitchFamily="18" charset="0"/>
                        </a:rPr>
                        <a:t>1. Осадочные породы</a:t>
                      </a:r>
                    </a:p>
                    <a:p>
                      <a:pPr marL="457200" lvl="0" indent="-457200">
                        <a:buAutoNum type="arabicPeriod"/>
                      </a:pPr>
                      <a:endParaRPr lang="ru-RU" sz="1800" kern="1200" dirty="0" smtClean="0">
                        <a:latin typeface="Constantia" pitchFamily="18" charset="0"/>
                      </a:endParaRPr>
                    </a:p>
                    <a:p>
                      <a:pPr lvl="0"/>
                      <a:r>
                        <a:rPr lang="ru-RU" sz="1800" kern="1200" dirty="0" smtClean="0">
                          <a:latin typeface="Constantia" pitchFamily="18" charset="0"/>
                        </a:rPr>
                        <a:t>2. Магматические породы</a:t>
                      </a:r>
                    </a:p>
                    <a:p>
                      <a:pPr lvl="0"/>
                      <a:endParaRPr lang="ru-RU" sz="1800" kern="1200" dirty="0" smtClean="0">
                        <a:latin typeface="Constantia" pitchFamily="18" charset="0"/>
                      </a:endParaRPr>
                    </a:p>
                    <a:p>
                      <a:pPr lvl="0"/>
                      <a:r>
                        <a:rPr lang="ru-RU" sz="1800" kern="1200" dirty="0" smtClean="0">
                          <a:latin typeface="Constantia" pitchFamily="18" charset="0"/>
                        </a:rPr>
                        <a:t>3. Мантия</a:t>
                      </a:r>
                    </a:p>
                    <a:p>
                      <a:pPr lvl="0"/>
                      <a:endParaRPr lang="ru-RU" sz="1800" kern="1200" dirty="0" smtClean="0">
                        <a:latin typeface="Constantia" pitchFamily="18" charset="0"/>
                      </a:endParaRPr>
                    </a:p>
                    <a:p>
                      <a:r>
                        <a:rPr lang="ru-RU" sz="1800" kern="1200" dirty="0" smtClean="0">
                          <a:latin typeface="Constantia" pitchFamily="18" charset="0"/>
                        </a:rPr>
                        <a:t> 4. Метаморфические породы</a:t>
                      </a:r>
                    </a:p>
                    <a:p>
                      <a:endParaRPr lang="ru-RU" sz="1800" kern="1200" dirty="0" smtClean="0">
                        <a:latin typeface="Constantia" pitchFamily="18" charset="0"/>
                      </a:endParaRPr>
                    </a:p>
                    <a:p>
                      <a:pPr lvl="0"/>
                      <a:r>
                        <a:rPr lang="ru-RU" sz="1800" kern="1200" dirty="0" smtClean="0">
                          <a:latin typeface="Constantia" pitchFamily="18" charset="0"/>
                        </a:rPr>
                        <a:t>5. Земная кора</a:t>
                      </a:r>
                    </a:p>
                    <a:p>
                      <a:r>
                        <a:rPr lang="ru-RU" sz="1800" kern="1200" dirty="0" smtClean="0">
                          <a:latin typeface="Constantia" pitchFamily="18" charset="0"/>
                        </a:rPr>
                        <a:t>                                                               </a:t>
                      </a:r>
                    </a:p>
                    <a:p>
                      <a:endParaRPr lang="ru-RU" sz="1800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latin typeface="Constantia" pitchFamily="18" charset="0"/>
                        </a:rPr>
                        <a:t>А. Твердая оболочка Земли</a:t>
                      </a:r>
                    </a:p>
                    <a:p>
                      <a:endParaRPr lang="ru-RU" sz="1800" kern="1200" dirty="0" smtClean="0">
                        <a:latin typeface="Constantia" pitchFamily="18" charset="0"/>
                      </a:endParaRPr>
                    </a:p>
                    <a:p>
                      <a:r>
                        <a:rPr lang="ru-RU" sz="1800" kern="1200" dirty="0" smtClean="0">
                          <a:latin typeface="Constantia" pitchFamily="18" charset="0"/>
                        </a:rPr>
                        <a:t>Б. Горные породы, из которых в основном состоит литосфера</a:t>
                      </a:r>
                    </a:p>
                    <a:p>
                      <a:endParaRPr lang="ru-RU" sz="1800" kern="1200" dirty="0" smtClean="0">
                        <a:latin typeface="Constantia" pitchFamily="18" charset="0"/>
                      </a:endParaRPr>
                    </a:p>
                    <a:p>
                      <a:r>
                        <a:rPr lang="ru-RU" sz="1800" kern="1200" dirty="0" smtClean="0">
                          <a:latin typeface="Constantia" pitchFamily="18" charset="0"/>
                        </a:rPr>
                        <a:t>В. Горные породы обломочного, органического и химического происхождения</a:t>
                      </a:r>
                    </a:p>
                    <a:p>
                      <a:pPr lvl="0"/>
                      <a:endParaRPr lang="ru-RU" sz="1800" kern="1200" dirty="0" smtClean="0">
                        <a:latin typeface="Constantia" pitchFamily="18" charset="0"/>
                      </a:endParaRPr>
                    </a:p>
                    <a:p>
                      <a:pPr lvl="0"/>
                      <a:r>
                        <a:rPr lang="ru-RU" sz="1800" kern="1200" dirty="0" smtClean="0">
                          <a:latin typeface="Constantia" pitchFamily="18" charset="0"/>
                        </a:rPr>
                        <a:t>Г. Часть земного шара, твердая и одновременно пластичная, раскаленная</a:t>
                      </a:r>
                    </a:p>
                    <a:p>
                      <a:pPr lvl="0"/>
                      <a:endParaRPr lang="ru-RU" sz="1800" kern="1200" dirty="0" smtClean="0">
                        <a:latin typeface="Constantia" pitchFamily="18" charset="0"/>
                      </a:endParaRPr>
                    </a:p>
                    <a:p>
                      <a:pPr lvl="0"/>
                      <a:r>
                        <a:rPr lang="ru-RU" sz="1800" kern="1200" dirty="0" smtClean="0">
                          <a:latin typeface="Constantia" pitchFamily="18" charset="0"/>
                        </a:rPr>
                        <a:t>Д. Горные породы, измененные в условиях  огромного давления и высокой температуры.</a:t>
                      </a:r>
                      <a:endParaRPr lang="ru-RU" sz="1800" dirty="0">
                        <a:latin typeface="Constant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hecke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7429552" cy="1143000"/>
          </a:xfrm>
        </p:spPr>
        <p:txBody>
          <a:bodyPr/>
          <a:lstStyle/>
          <a:p>
            <a:r>
              <a:rPr lang="ru-RU" dirty="0" smtClean="0"/>
              <a:t>Выполните 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25" y="1071546"/>
            <a:ext cx="7358093" cy="5643602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1. Возраст Земли около:</a:t>
            </a:r>
          </a:p>
          <a:p>
            <a:pPr marL="0" indent="0">
              <a:buNone/>
            </a:pPr>
            <a:r>
              <a:rPr lang="ru-RU" sz="2000" b="1" dirty="0" smtClean="0"/>
              <a:t>а) 10 млрд. лет</a:t>
            </a:r>
          </a:p>
          <a:p>
            <a:pPr marL="0" indent="0">
              <a:buNone/>
            </a:pPr>
            <a:r>
              <a:rPr lang="ru-RU" sz="2000" b="1" dirty="0" smtClean="0"/>
              <a:t>б) 4,5 млрд. лет</a:t>
            </a:r>
          </a:p>
          <a:p>
            <a:pPr marL="0" indent="0">
              <a:buNone/>
            </a:pPr>
            <a:r>
              <a:rPr lang="ru-RU" sz="2000" b="1" dirty="0" smtClean="0"/>
              <a:t>в) 1млрд. лет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2. Наиболее распространенной гипотезой происхождения Земли считается гипотеза:</a:t>
            </a:r>
          </a:p>
          <a:p>
            <a:pPr marL="0" indent="0">
              <a:buNone/>
            </a:pPr>
            <a:r>
              <a:rPr lang="ru-RU" sz="2000" b="1" dirty="0" smtClean="0"/>
              <a:t>а) О. Шмидта</a:t>
            </a:r>
          </a:p>
          <a:p>
            <a:pPr marL="0" indent="0">
              <a:buNone/>
            </a:pPr>
            <a:r>
              <a:rPr lang="ru-RU" sz="2000" b="1" dirty="0" smtClean="0"/>
              <a:t>б) Ж. Бюффона</a:t>
            </a:r>
          </a:p>
          <a:p>
            <a:pPr marL="0" indent="0">
              <a:buNone/>
            </a:pPr>
            <a:r>
              <a:rPr lang="ru-RU" sz="2000" b="1" dirty="0" smtClean="0"/>
              <a:t>в) П. Лапласа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3. Земная кора бывает:</a:t>
            </a:r>
          </a:p>
          <a:p>
            <a:pPr marL="0" indent="0">
              <a:buNone/>
            </a:pPr>
            <a:r>
              <a:rPr lang="ru-RU" sz="2000" b="1" dirty="0" smtClean="0"/>
              <a:t>а) материковая и океаническая</a:t>
            </a:r>
          </a:p>
          <a:p>
            <a:pPr marL="0" indent="0">
              <a:buNone/>
            </a:pPr>
            <a:r>
              <a:rPr lang="ru-RU" sz="2000" b="1" dirty="0" smtClean="0"/>
              <a:t>б) равнинная и океаническая	</a:t>
            </a:r>
          </a:p>
          <a:p>
            <a:pPr marL="0" indent="0">
              <a:buNone/>
            </a:pPr>
            <a:r>
              <a:rPr lang="ru-RU" sz="2000" b="1" dirty="0" smtClean="0"/>
              <a:t>в) морская и материковая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hecke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7429552" cy="1143000"/>
          </a:xfrm>
        </p:spPr>
        <p:txBody>
          <a:bodyPr/>
          <a:lstStyle/>
          <a:p>
            <a:r>
              <a:rPr lang="ru-RU" dirty="0" smtClean="0"/>
              <a:t>Выполните 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25" y="1214422"/>
            <a:ext cx="7358093" cy="5500726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4. Общая  мощность материковой коры</a:t>
            </a:r>
          </a:p>
          <a:p>
            <a:pPr marL="0" indent="0">
              <a:buNone/>
            </a:pPr>
            <a:r>
              <a:rPr lang="ru-RU" sz="2000" b="1" dirty="0" smtClean="0"/>
              <a:t>а) 0,5 –12 км</a:t>
            </a:r>
          </a:p>
          <a:p>
            <a:pPr marL="0" indent="0">
              <a:buNone/>
            </a:pPr>
            <a:r>
              <a:rPr lang="ru-RU" sz="2000" b="1" dirty="0" smtClean="0"/>
              <a:t>б) 50 –100 км</a:t>
            </a:r>
          </a:p>
          <a:p>
            <a:pPr marL="0" indent="0">
              <a:buNone/>
            </a:pPr>
            <a:r>
              <a:rPr lang="ru-RU" sz="2000" b="1" dirty="0" smtClean="0"/>
              <a:t>в) 35-40 км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5. Какой слой отсутствует в океанической коре?</a:t>
            </a:r>
          </a:p>
          <a:p>
            <a:pPr marL="0" indent="0">
              <a:buNone/>
            </a:pPr>
            <a:r>
              <a:rPr lang="ru-RU" sz="2000" b="1" dirty="0" smtClean="0"/>
              <a:t>а) гранитный</a:t>
            </a:r>
          </a:p>
          <a:p>
            <a:pPr marL="0" indent="0">
              <a:buNone/>
            </a:pPr>
            <a:r>
              <a:rPr lang="ru-RU" sz="2000" b="1" dirty="0" smtClean="0"/>
              <a:t>б) осадочный</a:t>
            </a:r>
          </a:p>
          <a:p>
            <a:pPr marL="0" indent="0">
              <a:buNone/>
            </a:pPr>
            <a:r>
              <a:rPr lang="ru-RU" sz="2000" b="1" dirty="0" smtClean="0"/>
              <a:t>в) базальтовый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6. Литосфера делится на:</a:t>
            </a:r>
          </a:p>
          <a:p>
            <a:pPr marL="0" indent="0">
              <a:buNone/>
            </a:pPr>
            <a:r>
              <a:rPr lang="ru-RU" sz="2000" b="1" dirty="0" smtClean="0"/>
              <a:t>а) 5 плит</a:t>
            </a:r>
          </a:p>
          <a:p>
            <a:pPr marL="0" indent="0">
              <a:buNone/>
            </a:pPr>
            <a:r>
              <a:rPr lang="ru-RU" sz="2000" b="1" dirty="0" smtClean="0"/>
              <a:t>б) 7 плит</a:t>
            </a:r>
          </a:p>
          <a:p>
            <a:pPr marL="0" indent="0">
              <a:buNone/>
            </a:pPr>
            <a:r>
              <a:rPr lang="ru-RU" sz="2000" b="1" dirty="0" smtClean="0"/>
              <a:t>в) 10 плит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hecke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232" y="428604"/>
            <a:ext cx="6858048" cy="6000792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/>
              <a:t>Подбор терминов.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1-В</a:t>
            </a:r>
          </a:p>
          <a:p>
            <a:pPr marL="0" indent="0">
              <a:buNone/>
            </a:pPr>
            <a:r>
              <a:rPr lang="ru-RU" sz="2400" dirty="0" smtClean="0"/>
              <a:t>2-Б</a:t>
            </a:r>
          </a:p>
          <a:p>
            <a:pPr marL="0" indent="0">
              <a:buNone/>
            </a:pPr>
            <a:r>
              <a:rPr lang="ru-RU" sz="2400" dirty="0" smtClean="0"/>
              <a:t>3-Г</a:t>
            </a:r>
          </a:p>
          <a:p>
            <a:pPr marL="0" indent="0">
              <a:buNone/>
            </a:pPr>
            <a:r>
              <a:rPr lang="ru-RU" sz="2400" dirty="0" smtClean="0"/>
              <a:t>4-Д</a:t>
            </a:r>
          </a:p>
          <a:p>
            <a:pPr marL="0" indent="0">
              <a:buNone/>
            </a:pPr>
            <a:r>
              <a:rPr lang="ru-RU" sz="2400" dirty="0" smtClean="0"/>
              <a:t>5-А</a:t>
            </a:r>
          </a:p>
          <a:p>
            <a:pPr marL="0" indent="0">
              <a:buNone/>
            </a:pPr>
            <a:r>
              <a:rPr lang="ru-RU" sz="2400" b="1" dirty="0" smtClean="0"/>
              <a:t>Ответы на тест.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1-Б</a:t>
            </a:r>
          </a:p>
          <a:p>
            <a:pPr marL="0" indent="0">
              <a:buNone/>
            </a:pPr>
            <a:r>
              <a:rPr lang="ru-RU" sz="2400" dirty="0" smtClean="0"/>
              <a:t>2-А</a:t>
            </a:r>
          </a:p>
          <a:p>
            <a:pPr marL="0" indent="0">
              <a:buNone/>
            </a:pPr>
            <a:r>
              <a:rPr lang="ru-RU" sz="2400" dirty="0" smtClean="0"/>
              <a:t>3-А</a:t>
            </a:r>
          </a:p>
          <a:p>
            <a:pPr marL="0" indent="0">
              <a:buNone/>
            </a:pPr>
            <a:r>
              <a:rPr lang="ru-RU" sz="2400" dirty="0" smtClean="0"/>
              <a:t>4-Б</a:t>
            </a:r>
          </a:p>
          <a:p>
            <a:pPr marL="0" indent="0">
              <a:buNone/>
            </a:pPr>
            <a:r>
              <a:rPr lang="ru-RU" sz="2400" dirty="0" smtClean="0"/>
              <a:t>5-А</a:t>
            </a:r>
          </a:p>
          <a:p>
            <a:pPr marL="0" indent="0">
              <a:buNone/>
            </a:pPr>
            <a:r>
              <a:rPr lang="ru-RU" sz="2400" dirty="0" smtClean="0"/>
              <a:t>6-Б</a:t>
            </a:r>
          </a:p>
          <a:p>
            <a:endParaRPr lang="ru-RU" dirty="0"/>
          </a:p>
        </p:txBody>
      </p:sp>
    </p:spTree>
  </p:cSld>
  <p:clrMapOvr>
    <a:masterClrMapping/>
  </p:clrMapOvr>
  <p:transition>
    <p:checke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25" y="142852"/>
            <a:ext cx="7358093" cy="3429024"/>
          </a:xfrm>
        </p:spPr>
        <p:txBody>
          <a:bodyPr/>
          <a:lstStyle/>
          <a:p>
            <a:r>
              <a:rPr lang="ru-RU" sz="1800" dirty="0" smtClean="0"/>
              <a:t>Человек всегда стремился узнать мир, который его окружает, познать свою планету,  имя которой Земля.</a:t>
            </a:r>
          </a:p>
          <a:p>
            <a:r>
              <a:rPr lang="ru-RU" sz="1800" dirty="0" smtClean="0"/>
              <a:t> По современным данным возраст Земли равен 4,6 млрд. лет. Как же возникла наша планета? Этот вопрос всегда волновал человечество. </a:t>
            </a:r>
          </a:p>
          <a:p>
            <a:r>
              <a:rPr lang="ru-RU" sz="1800" dirty="0" smtClean="0"/>
              <a:t>Точного ответа на него нет. Но существуют различные предположения о происхождении Земли. </a:t>
            </a:r>
          </a:p>
          <a:p>
            <a:r>
              <a:rPr lang="ru-RU" sz="1800" dirty="0" smtClean="0"/>
              <a:t>Из современных взглядов на происхождение Земли наиболее распространена </a:t>
            </a:r>
            <a:r>
              <a:rPr lang="ru-RU" sz="1800" b="1" i="1" dirty="0" smtClean="0"/>
              <a:t>гипотеза нашего соотечественника О.Ю. Шмидта</a:t>
            </a:r>
            <a:r>
              <a:rPr lang="ru-RU" sz="1800" dirty="0" smtClean="0"/>
              <a:t>. Об образовании Земли из холодного газопылевого облака. Частицы этого облака, вращаясь вокруг Солнца, сталкивались, «слипались», образуя сгустки, нараставшие как снежный ком. Постепенно газопылевое облако сплющивалось, а сгустки стали двигаться по круговым орбитам. Со временем из этих сгустков  и образовались планеты нашей солнечной системы.</a:t>
            </a:r>
          </a:p>
          <a:p>
            <a:endParaRPr lang="ru-RU" sz="1800" dirty="0"/>
          </a:p>
        </p:txBody>
      </p:sp>
      <p:pic>
        <p:nvPicPr>
          <p:cNvPr id="1026" name="Picture 2" descr="http://img-harunyahya.mncdn.net/Image/guncelyorumlar/uzay_solar_syste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4566293"/>
            <a:ext cx="2000244" cy="2153596"/>
          </a:xfrm>
          <a:prstGeom prst="rect">
            <a:avLst/>
          </a:prstGeom>
          <a:noFill/>
        </p:spPr>
      </p:pic>
      <p:pic>
        <p:nvPicPr>
          <p:cNvPr id="1028" name="Picture 4" descr="http://www-history.mcs.st-andrews.ac.uk/BigPictures/Schmidt_Otto_4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4495289"/>
            <a:ext cx="1947859" cy="22055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checke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7115175" cy="1143000"/>
          </a:xfrm>
        </p:spPr>
        <p:txBody>
          <a:bodyPr/>
          <a:lstStyle/>
          <a:p>
            <a:r>
              <a:rPr lang="ru-RU" dirty="0" smtClean="0"/>
              <a:t>Литосфера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25" y="1071547"/>
            <a:ext cx="7358093" cy="2500330"/>
          </a:xfrm>
        </p:spPr>
        <p:txBody>
          <a:bodyPr/>
          <a:lstStyle/>
          <a:p>
            <a:r>
              <a:rPr lang="ru-RU" sz="2400" b="1" dirty="0" smtClean="0"/>
              <a:t>Твердая каменистая оболочка Земли называется литосферой (</a:t>
            </a:r>
            <a:r>
              <a:rPr lang="en-US" sz="2400" b="1" dirty="0" err="1" smtClean="0"/>
              <a:t>lithos</a:t>
            </a:r>
            <a:r>
              <a:rPr lang="en-US" sz="2400" b="1" dirty="0" smtClean="0"/>
              <a:t> </a:t>
            </a:r>
            <a:r>
              <a:rPr lang="ru-RU" sz="2400" b="1" dirty="0" smtClean="0"/>
              <a:t>– по-гречески «камень», </a:t>
            </a:r>
            <a:r>
              <a:rPr lang="en-US" sz="2400" b="1" dirty="0" err="1" smtClean="0"/>
              <a:t>sphairo</a:t>
            </a:r>
            <a:r>
              <a:rPr lang="en-US" sz="2400" b="1" dirty="0" smtClean="0"/>
              <a:t> </a:t>
            </a:r>
            <a:r>
              <a:rPr lang="ru-RU" sz="2400" b="1" dirty="0" smtClean="0"/>
              <a:t>– «шар»).</a:t>
            </a:r>
            <a:endParaRPr lang="ru-RU" sz="2400" dirty="0" smtClean="0"/>
          </a:p>
          <a:p>
            <a:r>
              <a:rPr lang="ru-RU" sz="2000" dirty="0" smtClean="0"/>
              <a:t>Изучение литосферы мы начинаем со знакомства с внутренним строением нашей планеты. </a:t>
            </a:r>
            <a:endParaRPr lang="ru-RU" sz="2000" dirty="0"/>
          </a:p>
        </p:txBody>
      </p:sp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3214663"/>
            <a:ext cx="7286674" cy="3643337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25" y="142852"/>
            <a:ext cx="7358093" cy="12747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Характеристики оболочек Земли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71623" y="1428736"/>
          <a:ext cx="7429532" cy="514353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86874"/>
                <a:gridCol w="2127892"/>
                <a:gridCol w="1857383"/>
                <a:gridCol w="1857383"/>
              </a:tblGrid>
              <a:tr h="73399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onstantia" pitchFamily="18" charset="0"/>
                        </a:rPr>
                        <a:t>Внутренние оболочки Земли</a:t>
                      </a:r>
                      <a:endParaRPr lang="ru-RU" sz="1600" b="1" dirty="0"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onstantia" pitchFamily="18" charset="0"/>
                        </a:rPr>
                        <a:t>Характеристика оболочек Земли</a:t>
                      </a:r>
                      <a:endParaRPr lang="ru-RU" sz="1600" b="1"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39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onstantia" pitchFamily="18" charset="0"/>
                        </a:rPr>
                        <a:t>состояние</a:t>
                      </a:r>
                      <a:endParaRPr lang="ru-RU" sz="1600" b="1"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onstantia" pitchFamily="18" charset="0"/>
                        </a:rPr>
                        <a:t>температура</a:t>
                      </a:r>
                      <a:endParaRPr lang="ru-RU" sz="1600" b="1"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onstantia" pitchFamily="18" charset="0"/>
                        </a:rPr>
                        <a:t>давление</a:t>
                      </a:r>
                      <a:endParaRPr lang="ru-RU" sz="1600" b="1"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120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onstantia" pitchFamily="18" charset="0"/>
                        </a:rPr>
                        <a:t>Ядро</a:t>
                      </a:r>
                      <a:endParaRPr lang="ru-RU" sz="1600" b="1"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onstantia" pitchFamily="18" charset="0"/>
                        </a:rPr>
                        <a:t>плотное и тяжелое вещество, предположительно железо</a:t>
                      </a:r>
                      <a:endParaRPr lang="ru-RU" sz="1600" b="1" dirty="0"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t</a:t>
                      </a: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 3000 – 4000</a:t>
                      </a:r>
                      <a:r>
                        <a:rPr lang="ru-RU" sz="1600" b="1" kern="1200" baseline="30000" dirty="0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о </a:t>
                      </a: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С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очень высокое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120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onstantia" pitchFamily="18" charset="0"/>
                        </a:rPr>
                        <a:t>Мантия</a:t>
                      </a:r>
                      <a:endParaRPr lang="ru-RU" sz="1600" b="1"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onstantia" pitchFamily="18" charset="0"/>
                        </a:rPr>
                        <a:t>твердая, есть слой, где частично расплавлена и пластична</a:t>
                      </a:r>
                      <a:endParaRPr lang="ru-RU" sz="1600" b="1"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Constantia" pitchFamily="18" charset="0"/>
                        </a:rPr>
                        <a:t>t</a:t>
                      </a:r>
                      <a:r>
                        <a:rPr lang="ru-RU" sz="1600" b="1">
                          <a:latin typeface="Constantia" pitchFamily="18" charset="0"/>
                        </a:rPr>
                        <a:t> с глубиной увеличивается</a:t>
                      </a:r>
                      <a:endParaRPr lang="ru-RU" sz="1600" b="1"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давление с глубиной увеличивается</a:t>
                      </a:r>
                      <a:endParaRPr lang="ru-RU" sz="1600" b="1" dirty="0"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51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onstantia" pitchFamily="18" charset="0"/>
                        </a:rPr>
                        <a:t>Земная кора</a:t>
                      </a:r>
                      <a:endParaRPr lang="ru-RU" sz="1600" b="1"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Constantia" pitchFamily="18" charset="0"/>
                        </a:rPr>
                        <a:t>t</a:t>
                      </a:r>
                      <a:r>
                        <a:rPr lang="ru-RU" sz="1600" b="1">
                          <a:latin typeface="Constantia" pitchFamily="18" charset="0"/>
                        </a:rPr>
                        <a:t> с глубиной повышается в среднем на 3</a:t>
                      </a:r>
                      <a:r>
                        <a:rPr lang="ru-RU" sz="1600" b="1" baseline="30000">
                          <a:latin typeface="Constantia" pitchFamily="18" charset="0"/>
                        </a:rPr>
                        <a:t>о</a:t>
                      </a:r>
                      <a:r>
                        <a:rPr lang="ru-RU" sz="1600" b="1">
                          <a:latin typeface="Constantia" pitchFamily="18" charset="0"/>
                        </a:rPr>
                        <a:t> на каждые </a:t>
                      </a:r>
                      <a:endParaRPr lang="ru-RU" sz="1600" b="1"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onstantia" pitchFamily="18" charset="0"/>
                        </a:rPr>
                        <a:t>давление с глубиной повышается</a:t>
                      </a:r>
                      <a:endParaRPr lang="ru-RU" sz="1600" b="1" dirty="0"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checke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7429552" cy="1143000"/>
          </a:xfrm>
        </p:spPr>
        <p:txBody>
          <a:bodyPr/>
          <a:lstStyle/>
          <a:p>
            <a:r>
              <a:rPr lang="ru-RU" dirty="0" smtClean="0"/>
              <a:t>Решите задачу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25" y="1142984"/>
            <a:ext cx="7286655" cy="414340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Какова температура горных пород в угольной шахте, если ее глубина 1000 м, а температура слоя земной коры, с которого начинается повышение, составляет 5</a:t>
            </a:r>
            <a:r>
              <a:rPr lang="ru-RU" baseline="30000" dirty="0" smtClean="0"/>
              <a:t>о</a:t>
            </a:r>
            <a:r>
              <a:rPr lang="ru-RU" dirty="0" smtClean="0"/>
              <a:t> С.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643042" y="4214818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Решение: 1000:100=10   10*3=30</a:t>
            </a:r>
            <a:r>
              <a:rPr lang="ru-RU" sz="2400" b="1" baseline="30000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о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30+5=35</a:t>
            </a:r>
            <a:r>
              <a:rPr lang="ru-RU" sz="2400" b="1" baseline="30000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о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С.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25" y="0"/>
            <a:ext cx="7429531" cy="10715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Внутреннее строение Земли </a:t>
            </a:r>
            <a:endParaRPr lang="ru-RU" dirty="0"/>
          </a:p>
        </p:txBody>
      </p:sp>
      <p:pic>
        <p:nvPicPr>
          <p:cNvPr id="4" name="Содержимое 3" descr="Image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28793" y="1003913"/>
            <a:ext cx="6611081" cy="5854087"/>
          </a:xfrm>
        </p:spPr>
      </p:pic>
    </p:spTree>
  </p:cSld>
  <p:clrMapOvr>
    <a:masterClrMapping/>
  </p:clrMapOvr>
  <p:transition>
    <p:checke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7429552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Найдите соответствия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71623" y="1071546"/>
          <a:ext cx="7358094" cy="521497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679047"/>
                <a:gridCol w="3679047"/>
              </a:tblGrid>
              <a:tr h="5214974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+mn-ea"/>
                          <a:cs typeface="+mn-cs"/>
                        </a:rPr>
                        <a:t>Земная кора океанического типа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sz="2400" b="1" kern="1200" dirty="0" smtClean="0">
                        <a:solidFill>
                          <a:schemeClr val="lt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tantia" pitchFamily="18" charset="0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+mn-ea"/>
                          <a:cs typeface="+mn-cs"/>
                        </a:rPr>
                        <a:t>Материковая земная</a:t>
                      </a:r>
                      <a:r>
                        <a:rPr lang="ru-RU" sz="2400" b="1" kern="1200" baseline="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+mn-ea"/>
                          <a:cs typeface="+mn-cs"/>
                        </a:rPr>
                        <a:t> кора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sz="2400" b="1" kern="1200" baseline="0" dirty="0" smtClean="0">
                        <a:solidFill>
                          <a:schemeClr val="lt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tantia" pitchFamily="18" charset="0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="1" kern="1200" baseline="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+mn-ea"/>
                          <a:cs typeface="+mn-cs"/>
                        </a:rPr>
                        <a:t>Мантия 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sz="2400" b="1" kern="1200" baseline="0" dirty="0" smtClean="0">
                        <a:solidFill>
                          <a:schemeClr val="lt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tantia" pitchFamily="18" charset="0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="1" kern="1200" baseline="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+mn-ea"/>
                          <a:cs typeface="+mn-cs"/>
                        </a:rPr>
                        <a:t>Ядро 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+mn-ea"/>
                          <a:cs typeface="+mn-cs"/>
                        </a:rPr>
                        <a:t>А) состоит из гранита, базальта и осадочных  пород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kern="1200" dirty="0" smtClean="0">
                        <a:solidFill>
                          <a:schemeClr val="lt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tantia" pitchFamily="18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+mn-ea"/>
                          <a:cs typeface="+mn-cs"/>
                        </a:rPr>
                        <a:t>Б) температура +2000</a:t>
                      </a:r>
                      <a:r>
                        <a:rPr lang="ru-RU" sz="2400" b="1" kern="1200" baseline="300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+mn-ea"/>
                          <a:cs typeface="+mn-cs"/>
                        </a:rPr>
                        <a:t>о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+mn-ea"/>
                          <a:cs typeface="+mn-cs"/>
                        </a:rPr>
                        <a:t>, состояние вязкое, ближе к твердому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kern="1200" dirty="0" smtClean="0">
                        <a:solidFill>
                          <a:schemeClr val="lt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tantia" pitchFamily="18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+mn-ea"/>
                          <a:cs typeface="+mn-cs"/>
                        </a:rPr>
                        <a:t>В) толщина слоя 3-7 км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kern="1200" dirty="0" smtClean="0">
                        <a:solidFill>
                          <a:schemeClr val="lt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tantia" pitchFamily="18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+mn-ea"/>
                          <a:cs typeface="+mn-cs"/>
                        </a:rPr>
                        <a:t>Г) температура от 2000 до 5000</a:t>
                      </a:r>
                      <a:r>
                        <a:rPr lang="ru-RU" sz="2400" b="1" kern="1200" baseline="300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+mn-ea"/>
                          <a:cs typeface="+mn-cs"/>
                        </a:rPr>
                        <a:t>о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+mn-ea"/>
                          <a:cs typeface="+mn-cs"/>
                        </a:rPr>
                        <a:t> С, твердое, состоит из двух слоев</a:t>
                      </a:r>
                    </a:p>
                    <a:p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tant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25" y="0"/>
            <a:ext cx="7358093" cy="13572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Из чего же состоит земная кора?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25" y="1428736"/>
            <a:ext cx="7358093" cy="4000528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 smtClean="0"/>
              <a:t>Земная кора состоит из горных пород, а горные породы – из минералов.</a:t>
            </a:r>
          </a:p>
          <a:p>
            <a:pPr marL="0" indent="0" algn="ctr">
              <a:buNone/>
            </a:pPr>
            <a:endParaRPr lang="ru-RU" sz="2800" b="1" dirty="0" smtClean="0"/>
          </a:p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Минералы</a:t>
            </a:r>
            <a:r>
              <a:rPr lang="ru-RU" sz="2400" dirty="0" smtClean="0"/>
              <a:t> – природные вещества с разным составом, свойствами и внешними признаками.</a:t>
            </a:r>
          </a:p>
          <a:p>
            <a:r>
              <a:rPr lang="ru-RU" sz="2400" i="1" dirty="0" smtClean="0"/>
              <a:t>Самые распространенные на Земле минералы: полевой шпат, кварц, слюда.</a:t>
            </a:r>
          </a:p>
          <a:p>
            <a:r>
              <a:rPr lang="ru-RU" sz="2400" dirty="0" smtClean="0"/>
              <a:t>Минералы образуют горные породы.</a:t>
            </a:r>
          </a:p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Горные породы </a:t>
            </a:r>
            <a:r>
              <a:rPr lang="ru-RU" sz="2400" dirty="0" smtClean="0"/>
              <a:t>– это природные тела, состоящие из одного или нескольких минералов.</a:t>
            </a:r>
          </a:p>
          <a:p>
            <a:endParaRPr lang="ru-RU" sz="2400" dirty="0"/>
          </a:p>
        </p:txBody>
      </p:sp>
      <p:pic>
        <p:nvPicPr>
          <p:cNvPr id="16386" name="Picture 2" descr="http://www.d.umn.edu/~gelsc002/5230/glocal/glocal/igneous-roc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948271" cy="1285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50" y="1143000"/>
            <a:ext cx="6143625" cy="8572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ГОРНЫЕ ПОРОДЫ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2285992"/>
            <a:ext cx="2428875" cy="7143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Constantia" pitchFamily="18" charset="0"/>
              </a:rPr>
              <a:t>ОСАДОЧНЫЕ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86512" y="2285992"/>
            <a:ext cx="2714644" cy="7143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Constantia" pitchFamily="18" charset="0"/>
              </a:rPr>
              <a:t>МАГМАТИЧЕСКИЕ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00364" y="2285992"/>
            <a:ext cx="3071834" cy="7143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Constantia" pitchFamily="18" charset="0"/>
              </a:rPr>
              <a:t>МЕТАМОРФИЧЕСКИЕ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88" y="3786188"/>
            <a:ext cx="1714500" cy="64293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71750" y="3786188"/>
            <a:ext cx="1857375" cy="64293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00625" y="3714750"/>
            <a:ext cx="1714500" cy="6429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072313" y="3714750"/>
            <a:ext cx="1714500" cy="6429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14438" y="5286375"/>
            <a:ext cx="1714500" cy="642938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75" y="5286375"/>
            <a:ext cx="1714500" cy="642938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15" name="Прямая со стрелкой 14"/>
          <p:cNvCxnSpPr>
            <a:stCxn id="4" idx="2"/>
            <a:endCxn id="5" idx="0"/>
          </p:cNvCxnSpPr>
          <p:nvPr/>
        </p:nvCxnSpPr>
        <p:spPr>
          <a:xfrm rot="5400000">
            <a:off x="2857490" y="642919"/>
            <a:ext cx="285742" cy="300040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4" idx="2"/>
            <a:endCxn id="7" idx="0"/>
          </p:cNvCxnSpPr>
          <p:nvPr/>
        </p:nvCxnSpPr>
        <p:spPr>
          <a:xfrm rot="16200000" flipH="1">
            <a:off x="4375551" y="2125262"/>
            <a:ext cx="285742" cy="357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4" idx="2"/>
            <a:endCxn id="6" idx="0"/>
          </p:cNvCxnSpPr>
          <p:nvPr/>
        </p:nvCxnSpPr>
        <p:spPr>
          <a:xfrm rot="16200000" flipH="1">
            <a:off x="5929327" y="571485"/>
            <a:ext cx="285742" cy="31432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5" idx="2"/>
            <a:endCxn id="8" idx="0"/>
          </p:cNvCxnSpPr>
          <p:nvPr/>
        </p:nvCxnSpPr>
        <p:spPr>
          <a:xfrm rot="5400000">
            <a:off x="964388" y="3250417"/>
            <a:ext cx="785821" cy="2857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5" idx="2"/>
            <a:endCxn id="9" idx="0"/>
          </p:cNvCxnSpPr>
          <p:nvPr/>
        </p:nvCxnSpPr>
        <p:spPr>
          <a:xfrm rot="16200000" flipH="1">
            <a:off x="2107388" y="2393137"/>
            <a:ext cx="785821" cy="20002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6" idx="2"/>
            <a:endCxn id="10" idx="0"/>
          </p:cNvCxnSpPr>
          <p:nvPr/>
        </p:nvCxnSpPr>
        <p:spPr>
          <a:xfrm rot="5400000">
            <a:off x="6393664" y="2464579"/>
            <a:ext cx="714383" cy="178595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6" idx="2"/>
            <a:endCxn id="11" idx="0"/>
          </p:cNvCxnSpPr>
          <p:nvPr/>
        </p:nvCxnSpPr>
        <p:spPr>
          <a:xfrm rot="16200000" flipH="1">
            <a:off x="7429507" y="3214693"/>
            <a:ext cx="714383" cy="28572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9" idx="2"/>
            <a:endCxn id="12" idx="0"/>
          </p:cNvCxnSpPr>
          <p:nvPr/>
        </p:nvCxnSpPr>
        <p:spPr>
          <a:xfrm rot="5400000">
            <a:off x="2357438" y="4143375"/>
            <a:ext cx="857250" cy="14287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9" idx="2"/>
            <a:endCxn id="13" idx="0"/>
          </p:cNvCxnSpPr>
          <p:nvPr/>
        </p:nvCxnSpPr>
        <p:spPr>
          <a:xfrm rot="16200000" flipH="1">
            <a:off x="3536157" y="4393406"/>
            <a:ext cx="857250" cy="9286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117" name="TextBox 37"/>
          <p:cNvSpPr txBox="1">
            <a:spLocks noChangeArrowheads="1"/>
          </p:cNvSpPr>
          <p:nvPr/>
        </p:nvSpPr>
        <p:spPr bwMode="auto">
          <a:xfrm>
            <a:off x="142844" y="0"/>
            <a:ext cx="878687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  <a:t>Виды горных пород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l-gernii6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bel-gernii65</Template>
  <TotalTime>78</TotalTime>
  <Words>866</Words>
  <Application>Microsoft Office PowerPoint</Application>
  <PresentationFormat>Экран (4:3)</PresentationFormat>
  <Paragraphs>138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bel-gernii65</vt:lpstr>
      <vt:lpstr>Внутреннее строение Земли. Состав земной коры и литосфера – каменные оболочки Земли</vt:lpstr>
      <vt:lpstr>Слайд 2</vt:lpstr>
      <vt:lpstr>Литосфера </vt:lpstr>
      <vt:lpstr>Характеристики оболочек Земли</vt:lpstr>
      <vt:lpstr>Решите задачу</vt:lpstr>
      <vt:lpstr>Внутреннее строение Земли </vt:lpstr>
      <vt:lpstr>Найдите соответствия</vt:lpstr>
      <vt:lpstr>Из чего же состоит земная кора?</vt:lpstr>
      <vt:lpstr>Слайд 9</vt:lpstr>
      <vt:lpstr>Сопоставьте, какая из пород</vt:lpstr>
      <vt:lpstr>Литосферные плиты</vt:lpstr>
      <vt:lpstr>Слайд 12</vt:lpstr>
      <vt:lpstr>Слайд 13</vt:lpstr>
      <vt:lpstr>К терминам из левой колонки подберите определение из правой колонки</vt:lpstr>
      <vt:lpstr>Выполните тест</vt:lpstr>
      <vt:lpstr>Выполните тест</vt:lpstr>
      <vt:lpstr>Слайд 17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Внутреннее строение Земли. Состав земной коры и литосфера – каменные оболочки Земли</dc:title>
  <dc:creator>Дмитрий Каленюк</dc:creator>
  <cp:lastModifiedBy>Дмитрий Каленюк</cp:lastModifiedBy>
  <cp:revision>9</cp:revision>
  <dcterms:created xsi:type="dcterms:W3CDTF">2012-05-20T09:43:49Z</dcterms:created>
  <dcterms:modified xsi:type="dcterms:W3CDTF">2012-05-20T12:22:01Z</dcterms:modified>
</cp:coreProperties>
</file>