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3"/>
  </p:notesMasterIdLst>
  <p:sldIdLst>
    <p:sldId id="256" r:id="rId2"/>
    <p:sldId id="257" r:id="rId3"/>
    <p:sldId id="258" r:id="rId4"/>
    <p:sldId id="264" r:id="rId5"/>
    <p:sldId id="259" r:id="rId6"/>
    <p:sldId id="260" r:id="rId7"/>
    <p:sldId id="261" r:id="rId8"/>
    <p:sldId id="262" r:id="rId9"/>
    <p:sldId id="263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B23CBB-CA93-4400-A387-854DA66AF3AB}" type="datetimeFigureOut">
              <a:rPr lang="ru-RU" smtClean="0"/>
              <a:t>20.05.2012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CB978B-9AFD-4D9C-B72E-AB9842785D3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B978B-9AFD-4D9C-B72E-AB9842785D30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000240"/>
            <a:ext cx="7772400" cy="2571768"/>
          </a:xfrm>
        </p:spPr>
        <p:txBody>
          <a:bodyPr/>
          <a:lstStyle>
            <a:lvl1pPr>
              <a:defRPr b="1" cap="none" spc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4572008"/>
            <a:ext cx="6400800" cy="1752600"/>
          </a:xfrm>
        </p:spPr>
        <p:txBody>
          <a:bodyPr/>
          <a:lstStyle>
            <a:lvl1pPr marL="0" indent="0" algn="ctr">
              <a:buNone/>
              <a:defRPr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E28B0CC-11A7-4D30-ADBE-A6A1B5D172C3}" type="datetimeFigureOut">
              <a:rPr lang="ru-RU" smtClean="0"/>
              <a:t>20.05.2012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52ED84-BBF1-4446-9821-87A306F34F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E28B0CC-11A7-4D30-ADBE-A6A1B5D172C3}" type="datetimeFigureOut">
              <a:rPr lang="ru-RU" smtClean="0"/>
              <a:t>20.05.2012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52ED84-BBF1-4446-9821-87A306F34F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E28B0CC-11A7-4D30-ADBE-A6A1B5D172C3}" type="datetimeFigureOut">
              <a:rPr lang="ru-RU" smtClean="0"/>
              <a:t>20.05.2012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52ED84-BBF1-4446-9821-87A306F34F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000240"/>
            <a:ext cx="7772400" cy="2500330"/>
          </a:xfrm>
        </p:spPr>
        <p:txBody>
          <a:bodyPr anchor="t"/>
          <a:lstStyle>
            <a:lvl1pPr algn="l">
              <a:defRPr sz="54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4500570"/>
            <a:ext cx="7772400" cy="1500187"/>
          </a:xfrm>
        </p:spPr>
        <p:txBody>
          <a:bodyPr anchor="b"/>
          <a:lstStyle>
            <a:lvl1pPr marL="0" indent="0">
              <a:buNone/>
              <a:defRPr sz="2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strips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E28B0CC-11A7-4D30-ADBE-A6A1B5D172C3}" type="datetimeFigureOut">
              <a:rPr lang="ru-RU" smtClean="0"/>
              <a:t>20.05.2012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52ED84-BBF1-4446-9821-87A306F34F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E28B0CC-11A7-4D30-ADBE-A6A1B5D172C3}" type="datetimeFigureOut">
              <a:rPr lang="ru-RU" smtClean="0"/>
              <a:t>20.05.2012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52ED84-BBF1-4446-9821-87A306F34F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E28B0CC-11A7-4D30-ADBE-A6A1B5D172C3}" type="datetimeFigureOut">
              <a:rPr lang="ru-RU" smtClean="0"/>
              <a:t>20.05.2012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52ED84-BBF1-4446-9821-87A306F34F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E28B0CC-11A7-4D30-ADBE-A6A1B5D172C3}" type="datetimeFigureOut">
              <a:rPr lang="ru-RU" smtClean="0"/>
              <a:t>20.05.2012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52ED84-BBF1-4446-9821-87A306F34F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E28B0CC-11A7-4D30-ADBE-A6A1B5D172C3}" type="datetimeFigureOut">
              <a:rPr lang="ru-RU" smtClean="0"/>
              <a:t>20.05.2012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52ED84-BBF1-4446-9821-87A306F34F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E28B0CC-11A7-4D30-ADBE-A6A1B5D172C3}" type="datetimeFigureOut">
              <a:rPr lang="ru-RU" smtClean="0"/>
              <a:t>20.05.2012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52ED84-BBF1-4446-9821-87A306F34F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bv100044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10541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38" y="274638"/>
            <a:ext cx="747236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1214438" y="1600200"/>
            <a:ext cx="747236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2E28B0CC-11A7-4D30-ADBE-A6A1B5D172C3}" type="datetimeFigureOut">
              <a:rPr lang="ru-RU" smtClean="0"/>
              <a:t>20.05.2012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1052ED84-BBF1-4446-9821-87A306F34FE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strips dir="l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5400" b="1" kern="1200">
          <a:ln w="19050">
            <a:solidFill>
              <a:schemeClr val="tx2">
                <a:tint val="1000"/>
              </a:schemeClr>
            </a:solidFill>
            <a:prstDash val="solid"/>
          </a:ln>
          <a:solidFill>
            <a:srgbClr val="A28E6A"/>
          </a:solidFill>
          <a:effectLst>
            <a:outerShdw blurRad="50000" dist="50800" dir="7500000" algn="tl">
              <a:srgbClr val="000000">
                <a:shade val="5000"/>
                <a:alpha val="35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A28E6A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A28E6A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A28E6A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A28E6A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A28E6A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A28E6A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A28E6A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A28E6A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rgbClr val="422E2E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rgbClr val="422E2E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rgbClr val="422E2E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rgbClr val="422E2E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rgbClr val="422E2E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928802"/>
            <a:ext cx="9144000" cy="2643206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Почва как особое природное тело</a:t>
            </a:r>
            <a:endParaRPr lang="ru-RU" sz="4400" dirty="0">
              <a:solidFill>
                <a:schemeClr val="accent6">
                  <a:lumMod val="50000"/>
                </a:schemeClr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>
    <p:strips dir="l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785926"/>
            <a:ext cx="7786742" cy="4525963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>
                <a:latin typeface="Constantia" pitchFamily="18" charset="0"/>
              </a:rPr>
              <a:t>Эти растения за много миллионов лет выработали приспособления, чтобы жить в невероятно трудных условиях. Некоторые цветы успевают за два месяца вырасти, зацвести и дать плоды. За свой короткий период существования они получили название эфемеры. У других длинные корни, разрастающиеся до 20 метров. невысокими ярко-зелеными кустиками с мелкими листочками и массой колючек. У многих растений  листья покрыты пушком либо восковым налетом, либо они очень мелкие. Часто образуются колючки на стебле.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214414" y="285728"/>
            <a:ext cx="7715304" cy="107721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767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Constantia" pitchFamily="18" charset="0"/>
                <a:ea typeface="Times New Roman" pitchFamily="18" charset="0"/>
                <a:cs typeface="Arial" pitchFamily="34" charset="0"/>
              </a:rPr>
              <a:t>О какой природной зоне этот рассказ и каковы особенности такой почвы?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Constant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>
    <p:strips dir="l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785927"/>
            <a:ext cx="7786742" cy="3357586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latin typeface="Constantia" pitchFamily="18" charset="0"/>
              </a:rPr>
              <a:t>В этих лесах буйная многоярусная растительность, но </a:t>
            </a:r>
            <a:r>
              <a:rPr lang="ru-RU" sz="2800" dirty="0" smtClean="0">
                <a:latin typeface="Constantia" pitchFamily="18" charset="0"/>
              </a:rPr>
              <a:t>почвы </a:t>
            </a:r>
            <a:r>
              <a:rPr lang="ru-RU" sz="2800" dirty="0" err="1" smtClean="0">
                <a:latin typeface="Constantia" pitchFamily="18" charset="0"/>
              </a:rPr>
              <a:t>малоплодородны</a:t>
            </a:r>
            <a:r>
              <a:rPr lang="ru-RU" sz="2800" dirty="0" smtClean="0">
                <a:latin typeface="Constantia" pitchFamily="18" charset="0"/>
              </a:rPr>
              <a:t>. Быстрое гниение, вызванное бактериями, мешает накоплению </a:t>
            </a:r>
            <a:r>
              <a:rPr lang="ru-RU" sz="2800" dirty="0" err="1" smtClean="0">
                <a:latin typeface="Constantia" pitchFamily="18" charset="0"/>
              </a:rPr>
              <a:t>гумусного</a:t>
            </a:r>
            <a:r>
              <a:rPr lang="ru-RU" sz="2800" dirty="0" smtClean="0">
                <a:latin typeface="Constantia" pitchFamily="18" charset="0"/>
              </a:rPr>
              <a:t> слоя. Эти почвы называют красными ферраллитными из-за увеличения окисей железа и алюминия. </a:t>
            </a:r>
            <a:endParaRPr lang="ru-RU" sz="2800" dirty="0">
              <a:latin typeface="Constantia" pitchFamily="18" charset="0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214414" y="285728"/>
            <a:ext cx="7715304" cy="107721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4076700" algn="l"/>
              </a:tabLs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Покажите на карте районы с такими 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почвами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Constant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>
    <p:strips dir="l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0"/>
            <a:ext cx="7472362" cy="1143000"/>
          </a:xfrm>
        </p:spPr>
        <p:txBody>
          <a:bodyPr/>
          <a:lstStyle/>
          <a:p>
            <a:r>
              <a:rPr lang="ru-RU" dirty="0" smtClean="0"/>
              <a:t>Проверочный тест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38" y="1214422"/>
            <a:ext cx="7929562" cy="5286412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1.  Тундра раскинулась на территории:   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Constantia" pitchFamily="18" charset="0"/>
              </a:rPr>
              <a:t>    </a:t>
            </a:r>
          </a:p>
          <a:p>
            <a:pPr marL="0" indent="0">
              <a:buNone/>
            </a:pPr>
            <a:r>
              <a:rPr lang="ru-RU" sz="2400" dirty="0" smtClean="0">
                <a:latin typeface="Constantia" pitchFamily="18" charset="0"/>
              </a:rPr>
              <a:t>          А. Африки                      Б. Австралии</a:t>
            </a:r>
          </a:p>
          <a:p>
            <a:pPr marL="0" indent="0">
              <a:buNone/>
            </a:pPr>
            <a:r>
              <a:rPr lang="ru-RU" sz="2400" dirty="0" smtClean="0">
                <a:latin typeface="Constantia" pitchFamily="18" charset="0"/>
              </a:rPr>
              <a:t>          В. Южной Америки       Г. Евразии.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2. Высокая влажность воздуха наблюдается:</a:t>
            </a:r>
          </a:p>
          <a:p>
            <a:pPr marL="0" indent="0">
              <a:buNone/>
            </a:pPr>
            <a:r>
              <a:rPr lang="ru-RU" sz="2400" dirty="0" smtClean="0">
                <a:latin typeface="Constantia" pitchFamily="18" charset="0"/>
              </a:rPr>
              <a:t>          А. в степях         Б. в экваториальных лесах</a:t>
            </a:r>
          </a:p>
          <a:p>
            <a:pPr marL="0" indent="0">
              <a:buNone/>
            </a:pPr>
            <a:r>
              <a:rPr lang="ru-RU" sz="2400" dirty="0" smtClean="0">
                <a:latin typeface="Constantia" pitchFamily="18" charset="0"/>
              </a:rPr>
              <a:t>          В. в тундре         Г. в саваннах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3. Останки древних  папоротников образовали толщи:</a:t>
            </a:r>
          </a:p>
          <a:p>
            <a:pPr marL="0" indent="0">
              <a:buNone/>
            </a:pPr>
            <a:r>
              <a:rPr lang="ru-RU" sz="2400" dirty="0" smtClean="0">
                <a:latin typeface="Constantia" pitchFamily="18" charset="0"/>
              </a:rPr>
              <a:t>      А. каменного угля         Б. торфа</a:t>
            </a:r>
          </a:p>
          <a:p>
            <a:pPr marL="0" indent="0">
              <a:buNone/>
            </a:pPr>
            <a:r>
              <a:rPr lang="ru-RU" sz="2400" dirty="0" smtClean="0">
                <a:latin typeface="Constantia" pitchFamily="18" charset="0"/>
              </a:rPr>
              <a:t>      В. известняка                 Г. нефти</a:t>
            </a:r>
            <a:endParaRPr lang="ru-RU" sz="2400" dirty="0">
              <a:latin typeface="Constantia" pitchFamily="18" charset="0"/>
            </a:endParaRPr>
          </a:p>
        </p:txBody>
      </p:sp>
    </p:spTree>
  </p:cSld>
  <p:clrMapOvr>
    <a:masterClrMapping/>
  </p:clrMapOvr>
  <p:transition>
    <p:strips dir="l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38" y="142852"/>
            <a:ext cx="7929562" cy="6357982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4. В какой природной зоне более плодородные почвы?</a:t>
            </a:r>
          </a:p>
          <a:p>
            <a:pPr marL="0" indent="0">
              <a:buNone/>
            </a:pPr>
            <a:r>
              <a:rPr lang="ru-RU" sz="2400" dirty="0" smtClean="0">
                <a:latin typeface="Constantia" pitchFamily="18" charset="0"/>
              </a:rPr>
              <a:t>       А. пустыня             Б. степь</a:t>
            </a:r>
          </a:p>
          <a:p>
            <a:pPr marL="0" indent="0">
              <a:buNone/>
            </a:pPr>
            <a:r>
              <a:rPr lang="ru-RU" sz="2400" dirty="0" smtClean="0">
                <a:latin typeface="Constantia" pitchFamily="18" charset="0"/>
              </a:rPr>
              <a:t>       В. тундра                Г. тропический лес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5.  О какой природной зоне можно сказать: «Это царство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травоядных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и хищных животных»?</a:t>
            </a:r>
          </a:p>
          <a:p>
            <a:pPr marL="0" indent="0">
              <a:buNone/>
            </a:pPr>
            <a:r>
              <a:rPr lang="ru-RU" sz="2400" dirty="0" smtClean="0">
                <a:latin typeface="Constantia" pitchFamily="18" charset="0"/>
              </a:rPr>
              <a:t>           А. степь              Б. тундра</a:t>
            </a:r>
          </a:p>
          <a:p>
            <a:pPr marL="0" indent="0">
              <a:buNone/>
            </a:pPr>
            <a:r>
              <a:rPr lang="ru-RU" sz="2400" dirty="0" smtClean="0">
                <a:latin typeface="Constantia" pitchFamily="18" charset="0"/>
              </a:rPr>
              <a:t>           В. пустыня         Г. саванна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6. Установите соответствие между животным и его местообитанием:</a:t>
            </a:r>
          </a:p>
          <a:p>
            <a:pPr marL="0" indent="0">
              <a:buNone/>
            </a:pPr>
            <a:r>
              <a:rPr lang="ru-RU" sz="2400" dirty="0" smtClean="0">
                <a:latin typeface="Constantia" pitchFamily="18" charset="0"/>
              </a:rPr>
              <a:t>  </a:t>
            </a:r>
            <a:r>
              <a:rPr lang="ru-RU" sz="2400" dirty="0" smtClean="0">
                <a:latin typeface="Constantia" pitchFamily="18" charset="0"/>
              </a:rPr>
              <a:t>1</a:t>
            </a:r>
            <a:r>
              <a:rPr lang="ru-RU" sz="2400" dirty="0" smtClean="0">
                <a:latin typeface="Constantia" pitchFamily="18" charset="0"/>
              </a:rPr>
              <a:t>. белый медведь </a:t>
            </a:r>
            <a:r>
              <a:rPr lang="ru-RU" sz="2400" dirty="0" smtClean="0">
                <a:latin typeface="Constantia" pitchFamily="18" charset="0"/>
              </a:rPr>
              <a:t>  </a:t>
            </a:r>
            <a:r>
              <a:rPr lang="ru-RU" sz="2400" dirty="0" smtClean="0">
                <a:latin typeface="Constantia" pitchFamily="18" charset="0"/>
              </a:rPr>
              <a:t>А. саванна</a:t>
            </a:r>
          </a:p>
          <a:p>
            <a:pPr marL="0" indent="0">
              <a:buNone/>
            </a:pPr>
            <a:r>
              <a:rPr lang="ru-RU" sz="2400" dirty="0" smtClean="0">
                <a:latin typeface="Constantia" pitchFamily="18" charset="0"/>
              </a:rPr>
              <a:t>  </a:t>
            </a:r>
            <a:r>
              <a:rPr lang="ru-RU" sz="2400" dirty="0" smtClean="0">
                <a:latin typeface="Constantia" pitchFamily="18" charset="0"/>
              </a:rPr>
              <a:t>2</a:t>
            </a:r>
            <a:r>
              <a:rPr lang="ru-RU" sz="2400" dirty="0" smtClean="0">
                <a:latin typeface="Constantia" pitchFamily="18" charset="0"/>
              </a:rPr>
              <a:t>. кенгуру                </a:t>
            </a:r>
            <a:r>
              <a:rPr lang="ru-RU" sz="2400" dirty="0" smtClean="0">
                <a:latin typeface="Constantia" pitchFamily="18" charset="0"/>
              </a:rPr>
              <a:t> Б</a:t>
            </a:r>
            <a:r>
              <a:rPr lang="ru-RU" sz="2400" dirty="0" smtClean="0">
                <a:latin typeface="Constantia" pitchFamily="18" charset="0"/>
              </a:rPr>
              <a:t>. арктическая ледяная </a:t>
            </a:r>
            <a:r>
              <a:rPr lang="ru-RU" sz="2400" dirty="0" smtClean="0">
                <a:latin typeface="Constantia" pitchFamily="18" charset="0"/>
              </a:rPr>
              <a:t>пустыня</a:t>
            </a:r>
            <a:endParaRPr lang="ru-RU" sz="2400" dirty="0" smtClean="0">
              <a:latin typeface="Constantia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Constantia" pitchFamily="18" charset="0"/>
              </a:rPr>
              <a:t>  </a:t>
            </a:r>
            <a:r>
              <a:rPr lang="ru-RU" sz="2400" dirty="0" smtClean="0">
                <a:latin typeface="Constantia" pitchFamily="18" charset="0"/>
              </a:rPr>
              <a:t>3</a:t>
            </a:r>
            <a:r>
              <a:rPr lang="ru-RU" sz="2400" dirty="0" smtClean="0">
                <a:latin typeface="Constantia" pitchFamily="18" charset="0"/>
              </a:rPr>
              <a:t>. антилопа              </a:t>
            </a:r>
            <a:r>
              <a:rPr lang="ru-RU" sz="2400" dirty="0" smtClean="0">
                <a:latin typeface="Constantia" pitchFamily="18" charset="0"/>
              </a:rPr>
              <a:t>В</a:t>
            </a:r>
            <a:r>
              <a:rPr lang="ru-RU" sz="2400" dirty="0" smtClean="0">
                <a:latin typeface="Constantia" pitchFamily="18" charset="0"/>
              </a:rPr>
              <a:t>. тропический лес</a:t>
            </a:r>
          </a:p>
          <a:p>
            <a:pPr marL="0" indent="0">
              <a:buNone/>
            </a:pPr>
            <a:r>
              <a:rPr lang="ru-RU" sz="2400" dirty="0" smtClean="0">
                <a:latin typeface="Constantia" pitchFamily="18" charset="0"/>
              </a:rPr>
              <a:t>  </a:t>
            </a:r>
            <a:r>
              <a:rPr lang="ru-RU" sz="2400" dirty="0" smtClean="0">
                <a:latin typeface="Constantia" pitchFamily="18" charset="0"/>
              </a:rPr>
              <a:t>4</a:t>
            </a:r>
            <a:r>
              <a:rPr lang="ru-RU" sz="2400" dirty="0" smtClean="0">
                <a:latin typeface="Constantia" pitchFamily="18" charset="0"/>
              </a:rPr>
              <a:t>. пингвин                </a:t>
            </a:r>
            <a:r>
              <a:rPr lang="ru-RU" sz="2400" dirty="0" smtClean="0">
                <a:latin typeface="Constantia" pitchFamily="18" charset="0"/>
              </a:rPr>
              <a:t>Г</a:t>
            </a:r>
            <a:r>
              <a:rPr lang="ru-RU" sz="2400" dirty="0" smtClean="0">
                <a:latin typeface="Constantia" pitchFamily="18" charset="0"/>
              </a:rPr>
              <a:t>. пустыня</a:t>
            </a:r>
          </a:p>
          <a:p>
            <a:pPr marL="0" indent="0">
              <a:buNone/>
            </a:pPr>
            <a:r>
              <a:rPr lang="ru-RU" sz="2400" dirty="0" smtClean="0">
                <a:latin typeface="Constantia" pitchFamily="18" charset="0"/>
              </a:rPr>
              <a:t>  </a:t>
            </a:r>
            <a:r>
              <a:rPr lang="ru-RU" sz="2400" dirty="0" smtClean="0">
                <a:latin typeface="Constantia" pitchFamily="18" charset="0"/>
              </a:rPr>
              <a:t>5</a:t>
            </a:r>
            <a:r>
              <a:rPr lang="ru-RU" sz="2400" dirty="0" smtClean="0">
                <a:latin typeface="Constantia" pitchFamily="18" charset="0"/>
              </a:rPr>
              <a:t>. ягуар             </a:t>
            </a:r>
            <a:r>
              <a:rPr lang="ru-RU" sz="2400" dirty="0" smtClean="0">
                <a:latin typeface="Constantia" pitchFamily="18" charset="0"/>
              </a:rPr>
              <a:t> Д</a:t>
            </a:r>
            <a:r>
              <a:rPr lang="ru-RU" sz="2400" dirty="0" smtClean="0">
                <a:latin typeface="Constantia" pitchFamily="18" charset="0"/>
              </a:rPr>
              <a:t>. антарктическая ледяная пустыня</a:t>
            </a:r>
          </a:p>
          <a:p>
            <a:pPr marL="0" indent="0">
              <a:buNone/>
            </a:pPr>
            <a:endParaRPr lang="ru-RU" sz="2400" dirty="0">
              <a:latin typeface="Constantia" pitchFamily="18" charset="0"/>
            </a:endParaRPr>
          </a:p>
        </p:txBody>
      </p:sp>
    </p:spTree>
  </p:cSld>
  <p:clrMapOvr>
    <a:masterClrMapping/>
  </p:clrMapOvr>
  <p:transition>
    <p:strips dir="l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600201"/>
            <a:ext cx="7400948" cy="1328734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Constantia" pitchFamily="18" charset="0"/>
              </a:rPr>
              <a:t>ОТВЕТЫ:  1 – Г      2 – Б      3 – А     4 – Б     5 – Г     6: </a:t>
            </a:r>
            <a:r>
              <a:rPr lang="ru-RU" dirty="0" smtClean="0">
                <a:latin typeface="Constantia" pitchFamily="18" charset="0"/>
              </a:rPr>
              <a:t>1 Б  2 Г  3 А 4 Д  5 В   </a:t>
            </a:r>
            <a:endParaRPr lang="ru-RU" dirty="0" smtClean="0">
              <a:latin typeface="Constantia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strips dir="l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38" y="642919"/>
            <a:ext cx="7786718" cy="3214710"/>
          </a:xfrm>
        </p:spPr>
        <p:txBody>
          <a:bodyPr/>
          <a:lstStyle/>
          <a:p>
            <a:pPr marL="0" indent="0">
              <a:buNone/>
            </a:pPr>
            <a:r>
              <a:rPr lang="ru-RU" i="1" dirty="0" smtClean="0">
                <a:latin typeface="Constantia" pitchFamily="18" charset="0"/>
              </a:rPr>
              <a:t>Горсть хорошей почвы содержит миллионы микроорганизмов. Почва – хранительница плодородия и жизни. Чтобы образовался слой почвы мощностью в 1 см, требуется столетие.</a:t>
            </a:r>
          </a:p>
          <a:p>
            <a:endParaRPr lang="ru-RU" dirty="0"/>
          </a:p>
        </p:txBody>
      </p:sp>
      <p:pic>
        <p:nvPicPr>
          <p:cNvPr id="3074" name="Picture 2" descr="http://green-storeblog.com/wp-content/uploads/2010/08/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3271172"/>
            <a:ext cx="4595804" cy="3420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l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0"/>
            <a:ext cx="7786742" cy="1143000"/>
          </a:xfrm>
        </p:spPr>
        <p:txBody>
          <a:bodyPr/>
          <a:lstStyle/>
          <a:p>
            <a:r>
              <a:rPr lang="ru-RU" dirty="0" smtClean="0"/>
              <a:t>Что такое почва?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071547"/>
            <a:ext cx="7786742" cy="1928825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sz="2400" dirty="0" smtClean="0">
                <a:latin typeface="Constantia" pitchFamily="18" charset="0"/>
              </a:rPr>
              <a:t>это рыхлый поверхностный слой суши, </a:t>
            </a:r>
            <a:r>
              <a:rPr lang="ru-RU" sz="2400" dirty="0" smtClean="0">
                <a:latin typeface="Constantia" pitchFamily="18" charset="0"/>
              </a:rPr>
              <a:t>обладающий плодородием</a:t>
            </a:r>
            <a:r>
              <a:rPr lang="ru-RU" sz="2400" dirty="0" smtClean="0">
                <a:latin typeface="Constantia" pitchFamily="18" charset="0"/>
              </a:rPr>
              <a:t>, это особое природное тело, в образовании </a:t>
            </a:r>
            <a:r>
              <a:rPr lang="ru-RU" sz="2400" dirty="0" smtClean="0">
                <a:latin typeface="Constantia" pitchFamily="18" charset="0"/>
              </a:rPr>
              <a:t>которого </a:t>
            </a:r>
            <a:r>
              <a:rPr lang="ru-RU" sz="2400" dirty="0" smtClean="0">
                <a:latin typeface="Constantia" pitchFamily="18" charset="0"/>
              </a:rPr>
              <a:t>принимают участие горная порода, климат, рельеф, а также растения </a:t>
            </a:r>
            <a:r>
              <a:rPr lang="ru-RU" sz="2400" dirty="0" smtClean="0">
                <a:latin typeface="Constantia" pitchFamily="18" charset="0"/>
              </a:rPr>
              <a:t>и животные</a:t>
            </a:r>
            <a:r>
              <a:rPr lang="ru-RU" sz="2400" dirty="0" smtClean="0">
                <a:latin typeface="Constantia" pitchFamily="18" charset="0"/>
              </a:rPr>
              <a:t>.  </a:t>
            </a: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ransition>
    <p:strips dir="l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38" y="285728"/>
            <a:ext cx="7929562" cy="3214711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latin typeface="Constantia" pitchFamily="18" charset="0"/>
              </a:rPr>
              <a:t>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- Что такое выветривание? </a:t>
            </a:r>
            <a:endParaRPr lang="ru-RU" sz="2400" dirty="0" smtClean="0">
              <a:latin typeface="Constantia" pitchFamily="18" charset="0"/>
            </a:endParaRPr>
          </a:p>
          <a:p>
            <a:pPr>
              <a:buNone/>
            </a:pP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-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Что такое гумус? </a:t>
            </a:r>
            <a:endParaRPr lang="ru-RU" sz="2400" dirty="0" smtClean="0">
              <a:latin typeface="Constantia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Constantia" pitchFamily="18" charset="0"/>
              </a:rPr>
              <a:t>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- Что такое материнская порода?</a:t>
            </a: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endParaRPr lang="ru-RU" sz="2800" dirty="0" smtClean="0">
              <a:solidFill>
                <a:schemeClr val="accent1">
                  <a:lumMod val="75000"/>
                </a:schemeClr>
              </a:solidFill>
              <a:latin typeface="Constantia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Constantia" pitchFamily="18" charset="0"/>
              </a:rPr>
              <a:t>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- Какие растения преобладают в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степях? 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- Если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в почве нет дождевых червей, о чём это говорит? 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Constantia" pitchFamily="18" charset="0"/>
            </a:endParaRPr>
          </a:p>
        </p:txBody>
      </p:sp>
      <p:pic>
        <p:nvPicPr>
          <p:cNvPr id="19458" name="Picture 2" descr="http://www.cityfarmer.info/wp-content/uploads/2008/08/soi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3500438"/>
            <a:ext cx="4048125" cy="2705100"/>
          </a:xfrm>
          <a:prstGeom prst="rect">
            <a:avLst/>
          </a:prstGeom>
          <a:noFill/>
        </p:spPr>
      </p:pic>
      <p:pic>
        <p:nvPicPr>
          <p:cNvPr id="19460" name="Picture 4" descr="http://img0.liveinternet.ru/images/attach/c/2/71/217/71217092_1298652045_pochv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3000372"/>
            <a:ext cx="3500462" cy="3500462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0"/>
            <a:ext cx="7786742" cy="928670"/>
          </a:xfrm>
        </p:spPr>
        <p:txBody>
          <a:bodyPr/>
          <a:lstStyle/>
          <a:p>
            <a:r>
              <a:rPr lang="ru-RU" dirty="0" smtClean="0"/>
              <a:t>Типы почв</a:t>
            </a:r>
            <a:endParaRPr lang="ru-RU" dirty="0"/>
          </a:p>
        </p:txBody>
      </p:sp>
      <p:pic>
        <p:nvPicPr>
          <p:cNvPr id="4" name="Содержимое 3" descr="Soil-types-520x46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4414" y="1000108"/>
            <a:ext cx="6000792" cy="5389173"/>
          </a:xfrm>
        </p:spPr>
      </p:pic>
      <p:sp>
        <p:nvSpPr>
          <p:cNvPr id="5" name="TextBox 4"/>
          <p:cNvSpPr txBox="1"/>
          <p:nvPr/>
        </p:nvSpPr>
        <p:spPr>
          <a:xfrm>
            <a:off x="7286644" y="1428736"/>
            <a:ext cx="1714512" cy="45243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Constantia" pitchFamily="18" charset="0"/>
              </a:rPr>
              <a:t>Почва возникла в результате изменения горных пород под воздействием различных организмов в условиях разных климатов и форм рельефа. Почвы так же разнообразны, как и природные условия суши.</a:t>
            </a:r>
            <a:endParaRPr lang="ru-RU" sz="1600" b="1" dirty="0">
              <a:latin typeface="Constantia" pitchFamily="18" charset="0"/>
            </a:endParaRPr>
          </a:p>
        </p:txBody>
      </p:sp>
    </p:spTree>
  </p:cSld>
  <p:clrMapOvr>
    <a:masterClrMapping/>
  </p:clrMapOvr>
  <p:transition>
    <p:strips dir="l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0"/>
            <a:ext cx="7786718" cy="1071570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Василий Васильевич Докучаев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214422"/>
            <a:ext cx="4500594" cy="5643578"/>
          </a:xfrm>
        </p:spPr>
        <p:txBody>
          <a:bodyPr/>
          <a:lstStyle/>
          <a:p>
            <a:pPr marL="0" indent="0">
              <a:buNone/>
            </a:pPr>
            <a:r>
              <a:rPr lang="ru-RU" sz="1600" dirty="0" smtClean="0">
                <a:latin typeface="Constantia" pitchFamily="18" charset="0"/>
              </a:rPr>
              <a:t>Он является великим русским учёным, основателем науки почвоведения. В 1876 году он изучал черноземы России, пройдя за 2 года более 10 тысяч километров, составив карту этих почв. Докучаев утверждал, что «почва не горная порода и не пахотный слой, а особое естественно - историческое  тело, результат взаимодействия органического и неорганического мира». О самых плодородных почвах – чернозёмах, учёный писал: «Богатство чернозёма гораздо более богатств Урала, Сибири, Кавказа. Дороже золота русский чернозём. Он был, есть и будет кормильцем России».  </a:t>
            </a:r>
          </a:p>
          <a:p>
            <a:pPr marL="0" indent="0">
              <a:buNone/>
            </a:pPr>
            <a:r>
              <a:rPr lang="ru-RU" sz="1600" dirty="0" smtClean="0">
                <a:latin typeface="Constantia" pitchFamily="18" charset="0"/>
              </a:rPr>
              <a:t>В.В.Докучаев </a:t>
            </a:r>
            <a:r>
              <a:rPr lang="ru-RU" sz="1600" dirty="0" smtClean="0">
                <a:latin typeface="Constantia" pitchFamily="18" charset="0"/>
              </a:rPr>
              <a:t>внедрил методы защиты почв от разрушения: насаждение лесополос в степи, укрепление оврагов, посадки лесов, снегозадержание и др.</a:t>
            </a:r>
          </a:p>
          <a:p>
            <a:pPr>
              <a:buNone/>
            </a:pPr>
            <a:endParaRPr lang="ru-RU" sz="1600" dirty="0">
              <a:latin typeface="Constantia" pitchFamily="18" charset="0"/>
            </a:endParaRPr>
          </a:p>
        </p:txBody>
      </p:sp>
      <p:pic>
        <p:nvPicPr>
          <p:cNvPr id="21506" name="Picture 2" descr="http://shools-geograf.at.ua/uchjonye_UA/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1500174"/>
            <a:ext cx="3200400" cy="4267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strips dir="ld"/>
  </p:transition>
</p:sld>
</file>

<file path=ppt/theme/theme1.xml><?xml version="1.0" encoding="utf-8"?>
<a:theme xmlns:a="http://schemas.openxmlformats.org/drawingml/2006/main" name="Бурый12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Бурый12</Template>
  <TotalTime>29</TotalTime>
  <Words>606</Words>
  <Application>Microsoft Office PowerPoint</Application>
  <PresentationFormat>Экран (4:3)</PresentationFormat>
  <Paragraphs>42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Бурый12</vt:lpstr>
      <vt:lpstr>Почва как особое природное тело</vt:lpstr>
      <vt:lpstr>Проверочный тест</vt:lpstr>
      <vt:lpstr>Слайд 3</vt:lpstr>
      <vt:lpstr>Слайд 4</vt:lpstr>
      <vt:lpstr>Слайд 5</vt:lpstr>
      <vt:lpstr>Что такое почва?</vt:lpstr>
      <vt:lpstr>Слайд 7</vt:lpstr>
      <vt:lpstr>Типы почв</vt:lpstr>
      <vt:lpstr>Василий Васильевич Докучаев</vt:lpstr>
      <vt:lpstr>Слайд 10</vt:lpstr>
      <vt:lpstr>Слайд 11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Почва как особое природное тело</dc:title>
  <dc:creator>Дмитрий Каленюк</dc:creator>
  <cp:lastModifiedBy>Дмитрий Каленюк</cp:lastModifiedBy>
  <cp:revision>3</cp:revision>
  <dcterms:created xsi:type="dcterms:W3CDTF">2012-05-20T12:24:23Z</dcterms:created>
  <dcterms:modified xsi:type="dcterms:W3CDTF">2012-05-20T12:53:47Z</dcterms:modified>
</cp:coreProperties>
</file>