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500" autoAdjust="0"/>
  </p:normalViewPr>
  <p:slideViewPr>
    <p:cSldViewPr>
      <p:cViewPr>
        <p:scale>
          <a:sx n="50" d="100"/>
          <a:sy n="50" d="100"/>
        </p:scale>
        <p:origin x="-498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title.png"/>
          <p:cNvPicPr>
            <a:picLocks noChangeAspect="1"/>
          </p:cNvPicPr>
          <p:nvPr/>
        </p:nvPicPr>
        <p:blipFill>
          <a:blip r:embed="rId2"/>
          <a:srcRect b="39770"/>
          <a:stretch>
            <a:fillRect/>
          </a:stretch>
        </p:blipFill>
        <p:spPr>
          <a:xfrm>
            <a:off x="377" y="1566826"/>
            <a:ext cx="9143245" cy="224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 anchor="b" anchorCtr="0">
            <a:noAutofit/>
          </a:bodyPr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741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741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741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 descr="Fresh title.png"/>
          <p:cNvPicPr>
            <a:picLocks noChangeAspect="1"/>
          </p:cNvPicPr>
          <p:nvPr/>
        </p:nvPicPr>
        <p:blipFill>
          <a:blip r:embed="rId2"/>
          <a:srcRect t="33632" b="59388"/>
          <a:stretch>
            <a:fillRect/>
          </a:stretch>
        </p:blipFill>
        <p:spPr>
          <a:xfrm>
            <a:off x="0" y="6598024"/>
            <a:ext cx="9143245" cy="259976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sec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" y="3767583"/>
            <a:ext cx="9143245" cy="309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353" y="6553200"/>
            <a:ext cx="1981200" cy="231013"/>
          </a:xfrm>
        </p:spPr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24" y="6553200"/>
            <a:ext cx="2895600" cy="231013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8953" y="6553200"/>
            <a:ext cx="685800" cy="231013"/>
          </a:xfrm>
        </p:spPr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75094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resh Maste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4612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0" y="2057401"/>
            <a:ext cx="7239000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7596-F3B2-47AB-8618-3326F880A0A3}" type="datetimeFigureOut">
              <a:rPr lang="ru-RU" smtClean="0"/>
              <a:t>08.05.2012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61A1C-8E8B-4B39-B1FA-6433FC25A51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edge/>
  </p:transition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1">
              <a:alpha val="90000"/>
            </a:schemeClr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"/>
        <a:defRPr sz="2000" b="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Font typeface="Wingdings" pitchFamily="2" charset="2"/>
        <a:buChar char=""/>
        <a:defRPr sz="1800" b="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571612"/>
            <a:ext cx="8786842" cy="2214578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ХИМИЧЕСКАЯ ОРГАНИЗАЦИЯ КЛЕТКИ. </a:t>
            </a:r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8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НЕОРГАНИЧЕСКИЕ </a:t>
            </a:r>
            <a:r>
              <a:rPr lang="ru-RU" sz="48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ВЕЩЕСТВА</a:t>
            </a:r>
            <a:r>
              <a:rPr lang="ru-RU" sz="48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</a:t>
            </a:r>
            <a:endParaRPr lang="ru-RU" sz="48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311915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Минеральные соли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1"/>
            <a:ext cx="8429684" cy="3143272"/>
          </a:xfrm>
        </p:spPr>
        <p:txBody>
          <a:bodyPr/>
          <a:lstStyle/>
          <a:p>
            <a:r>
              <a:rPr lang="ru-RU" dirty="0" smtClean="0"/>
              <a:t>Кроме воды, в числе неорганических веществ, входящих в состав клетки, нужно назвать соли, представляющие собой ионные соединения. В водном растворе они </a:t>
            </a:r>
            <a:r>
              <a:rPr lang="ru-RU" dirty="0" err="1" smtClean="0"/>
              <a:t>диссоциируют</a:t>
            </a:r>
            <a:r>
              <a:rPr lang="ru-RU" dirty="0" smtClean="0"/>
              <a:t> с образованием катиона металла и аниона кислотного остатка.</a:t>
            </a:r>
          </a:p>
          <a:p>
            <a:r>
              <a:rPr lang="ru-RU" dirty="0" smtClean="0"/>
              <a:t>Для процессов жизнедеятельности клетки наиболее важны </a:t>
            </a:r>
          </a:p>
          <a:p>
            <a:r>
              <a:rPr lang="ru-RU" u="sng" dirty="0" smtClean="0"/>
              <a:t>Катионы</a:t>
            </a:r>
            <a:r>
              <a:rPr lang="en-US" u="sng" dirty="0" smtClean="0"/>
              <a:t>:</a:t>
            </a:r>
            <a:r>
              <a:rPr lang="en-US" dirty="0" smtClean="0"/>
              <a:t> </a:t>
            </a:r>
            <a:r>
              <a:rPr lang="en-US" i="1" dirty="0" smtClean="0"/>
              <a:t>K, Na, Ca, Mg .</a:t>
            </a:r>
            <a:endParaRPr lang="ru-RU" dirty="0" smtClean="0"/>
          </a:p>
          <a:p>
            <a:r>
              <a:rPr lang="ru-RU" u="sng" dirty="0" smtClean="0"/>
              <a:t>Анионы:</a:t>
            </a:r>
            <a:r>
              <a:rPr lang="ru-RU" dirty="0" smtClean="0"/>
              <a:t> </a:t>
            </a:r>
            <a:r>
              <a:rPr lang="ru-RU" i="1" dirty="0" smtClean="0"/>
              <a:t>H</a:t>
            </a:r>
            <a:r>
              <a:rPr lang="ru-RU" i="1" baseline="-25000" dirty="0" smtClean="0"/>
              <a:t>2</a:t>
            </a:r>
            <a:r>
              <a:rPr lang="ru-RU" i="1" dirty="0" smtClean="0"/>
              <a:t>PO</a:t>
            </a:r>
            <a:r>
              <a:rPr lang="ru-RU" i="1" baseline="-25000" dirty="0" smtClean="0"/>
              <a:t>4</a:t>
            </a:r>
            <a:r>
              <a:rPr lang="ru-RU" i="1" dirty="0" smtClean="0"/>
              <a:t>, </a:t>
            </a:r>
            <a:r>
              <a:rPr lang="ru-RU" i="1" dirty="0" err="1" smtClean="0"/>
              <a:t>Cl</a:t>
            </a:r>
            <a:r>
              <a:rPr lang="ru-RU" i="1" dirty="0" smtClean="0"/>
              <a:t>, HCO</a:t>
            </a:r>
            <a:r>
              <a:rPr lang="ru-RU" i="1" baseline="-25000" dirty="0" smtClean="0"/>
              <a:t>3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2" name="Picture 4" descr="http://water2you.ru/files/waterman/articles/io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643314"/>
            <a:ext cx="2476504" cy="247650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8259"/>
            <a:ext cx="7971613" cy="1311915"/>
          </a:xfrm>
        </p:spPr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Значение солей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501122" cy="4148151"/>
          </a:xfrm>
        </p:spPr>
        <p:txBody>
          <a:bodyPr/>
          <a:lstStyle/>
          <a:p>
            <a:r>
              <a:rPr lang="ru-RU" dirty="0" smtClean="0"/>
              <a:t>Концентрация ионов на внешней поверхности клетки отличается от их концентрации на внутренней поверхности. На внешней поверхности клеточной мембраны очень высокая концентрация ионов натрия, а на внутренней поверхности высока концентрация ионов калия. Вследствие этого образуется разность потенциалов между внутренней и внешней поверхностью клеточной мембраны, что обусловливает передачу возбуждения по нерву или мышце.</a:t>
            </a:r>
          </a:p>
          <a:p>
            <a:r>
              <a:rPr lang="ru-RU" dirty="0" smtClean="0"/>
              <a:t>Ионы кальция и магния являются активаторами многих ферментов.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8259"/>
            <a:ext cx="7971613" cy="1311915"/>
          </a:xfrm>
        </p:spPr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Значение солей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501122" cy="5286388"/>
          </a:xfrm>
        </p:spPr>
        <p:txBody>
          <a:bodyPr>
            <a:normAutofit lnSpcReduction="10000"/>
          </a:bodyPr>
          <a:lstStyle/>
          <a:p>
            <a:r>
              <a:rPr lang="ru-RU" sz="2200" dirty="0" smtClean="0"/>
              <a:t>От </a:t>
            </a:r>
            <a:r>
              <a:rPr lang="ru-RU" sz="2200" dirty="0" smtClean="0"/>
              <a:t>концентрации солей внутри клетки зависят ее буферные свойства. </a:t>
            </a:r>
            <a:endParaRPr lang="ru-RU" sz="2200" dirty="0" smtClean="0"/>
          </a:p>
          <a:p>
            <a:pPr marL="0" indent="0">
              <a:buNone/>
            </a:pP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Буферность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способность клетки поддерживать слабощелочную реакцию на постоянном уровне. 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200" dirty="0" err="1" smtClean="0"/>
              <a:t>Буферность</a:t>
            </a:r>
            <a:r>
              <a:rPr lang="ru-RU" sz="2200" dirty="0" smtClean="0"/>
              <a:t> </a:t>
            </a:r>
            <a:r>
              <a:rPr lang="ru-RU" sz="2200" dirty="0" smtClean="0"/>
              <a:t>внутри клетки обеспечивается анионами </a:t>
            </a:r>
            <a:r>
              <a:rPr lang="ru-RU" sz="2200" i="1" dirty="0" smtClean="0"/>
              <a:t>H</a:t>
            </a:r>
            <a:r>
              <a:rPr lang="ru-RU" sz="2200" i="1" baseline="-25000" dirty="0" smtClean="0"/>
              <a:t>2</a:t>
            </a:r>
            <a:r>
              <a:rPr lang="ru-RU" sz="2200" i="1" dirty="0" smtClean="0"/>
              <a:t>PO</a:t>
            </a:r>
            <a:r>
              <a:rPr lang="ru-RU" sz="2200" i="1" baseline="-25000" dirty="0" smtClean="0"/>
              <a:t>4</a:t>
            </a:r>
            <a:r>
              <a:rPr lang="ru-RU" sz="2200" dirty="0" smtClean="0"/>
              <a:t> и </a:t>
            </a:r>
            <a:r>
              <a:rPr lang="ru-RU" sz="2200" i="1" dirty="0" smtClean="0"/>
              <a:t>НРО</a:t>
            </a:r>
            <a:r>
              <a:rPr lang="ru-RU" sz="2200" i="1" baseline="-25000" dirty="0" smtClean="0"/>
              <a:t>4</a:t>
            </a:r>
            <a:r>
              <a:rPr lang="ru-RU" sz="2200" baseline="-25000" dirty="0" smtClean="0"/>
              <a:t>.</a:t>
            </a:r>
            <a:endParaRPr lang="ru-RU" sz="2200" dirty="0" smtClean="0"/>
          </a:p>
          <a:p>
            <a:r>
              <a:rPr lang="ru-RU" sz="2200" dirty="0" smtClean="0"/>
              <a:t>Во внеклеточной жидкости и в крови роль буфера играют </a:t>
            </a:r>
            <a:r>
              <a:rPr lang="ru-RU" sz="2200" i="1" dirty="0" smtClean="0"/>
              <a:t>Н2СО3</a:t>
            </a:r>
            <a:r>
              <a:rPr lang="ru-RU" sz="2200" dirty="0" smtClean="0"/>
              <a:t> и </a:t>
            </a:r>
            <a:r>
              <a:rPr lang="ru-RU" sz="2200" i="1" dirty="0" smtClean="0"/>
              <a:t>НСО3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Анионы слабых кислот и слабые щелочи связывают ионы водорода и </a:t>
            </a:r>
            <a:r>
              <a:rPr lang="ru-RU" sz="2200" dirty="0" err="1" smtClean="0"/>
              <a:t>гидроксид-ионы</a:t>
            </a:r>
            <a:r>
              <a:rPr lang="ru-RU" sz="2200" dirty="0" smtClean="0"/>
              <a:t>, благодаря чему реакция внутри клетки не изменяется.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8259"/>
            <a:ext cx="7971613" cy="1311915"/>
          </a:xfrm>
        </p:spPr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Значение солей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501122" cy="52863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Соляная кислота создает кислую среду в желудке, ускоряя переваривание белков пищи.</a:t>
            </a:r>
          </a:p>
          <a:p>
            <a:r>
              <a:rPr lang="ru-RU" sz="2400" dirty="0" smtClean="0"/>
              <a:t>Ионы кальция и фосфора содержатся в костной ткани.</a:t>
            </a:r>
          </a:p>
          <a:p>
            <a:r>
              <a:rPr lang="ru-RU" sz="2400" dirty="0" smtClean="0"/>
              <a:t>Минеральные соли поступают в клетки организма из внешней среды. Избыток солей вместе с водой выводится из организма во внешнюю среду.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240477"/>
          </a:xfrm>
        </p:spPr>
        <p:txBody>
          <a:bodyPr/>
          <a:lstStyle/>
          <a:p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Ответьте на вопросы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572560" cy="4786346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Какие неорганические вещества входят в состав клетки?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Сколько процентов воды в среднем содержится в организме человека?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Перечислите свойства воды.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Назовите функции воды.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Что такое </a:t>
            </a:r>
            <a:r>
              <a:rPr lang="ru-RU" sz="2400" dirty="0" err="1" smtClean="0"/>
              <a:t>буферность</a:t>
            </a:r>
            <a:r>
              <a:rPr lang="ru-RU" sz="2400" dirty="0" smtClean="0"/>
              <a:t>?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Какими анионами она поддерживается?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Каковы функции катионов калия, натрия, кальция? </a:t>
            </a:r>
            <a:endParaRPr lang="ru-RU" sz="2400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88259"/>
            <a:ext cx="8786842" cy="1383353"/>
          </a:xfrm>
        </p:spPr>
        <p:txBody>
          <a:bodyPr/>
          <a:lstStyle/>
          <a:p>
            <a:r>
              <a:rPr lang="ru-RU" sz="48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Единство живой </a:t>
            </a:r>
            <a:br>
              <a:rPr lang="ru-RU" sz="48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48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неживой природы</a:t>
            </a:r>
            <a:endParaRPr lang="ru-RU" sz="48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572560" cy="52863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Русский </a:t>
            </a:r>
            <a:r>
              <a:rPr lang="ru-RU" sz="2400" dirty="0" smtClean="0"/>
              <a:t>ученый В.И.Вернадский, проводя детальный анализ содержания элементов в земной коре и в живых организмах, пришел к выводу, что качественный состав этих объектов </a:t>
            </a:r>
            <a:r>
              <a:rPr lang="ru-RU" sz="2400" dirty="0" smtClean="0"/>
              <a:t>близок.</a:t>
            </a:r>
          </a:p>
          <a:p>
            <a:r>
              <a:rPr lang="ru-RU" sz="2400" dirty="0" smtClean="0"/>
              <a:t>Он </a:t>
            </a:r>
            <a:r>
              <a:rPr lang="ru-RU" sz="2400" dirty="0" smtClean="0"/>
              <a:t>предполагал, что в живом организме когда-нибудь будут найдены все элементы периодической системы, обнаруженные в неживой природе </a:t>
            </a:r>
            <a:r>
              <a:rPr lang="ru-RU" sz="2400" dirty="0" smtClean="0"/>
              <a:t>Земли.</a:t>
            </a:r>
          </a:p>
          <a:p>
            <a:r>
              <a:rPr lang="ru-RU" sz="2400" dirty="0" smtClean="0"/>
              <a:t>Действительно</a:t>
            </a:r>
            <a:r>
              <a:rPr lang="ru-RU" sz="2400" dirty="0" smtClean="0"/>
              <a:t>, к настоящему времени в организме человека надежно установлено присутствие около 70 элементов периодической системы.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259"/>
            <a:ext cx="9144000" cy="1169039"/>
          </a:xfrm>
        </p:spPr>
        <p:txBody>
          <a:bodyPr/>
          <a:lstStyle/>
          <a:p>
            <a:pPr algn="ctr"/>
            <a:r>
              <a:rPr lang="ru-RU" sz="48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Группы химических элементов</a:t>
            </a:r>
            <a:endParaRPr lang="ru-RU" sz="48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357429"/>
            <a:ext cx="7834342" cy="3433771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Макроэлементы </a:t>
            </a:r>
          </a:p>
          <a:p>
            <a:r>
              <a:rPr lang="ru-RU" sz="4000" b="1" dirty="0" smtClean="0"/>
              <a:t>Микроэлементы </a:t>
            </a:r>
          </a:p>
          <a:p>
            <a:r>
              <a:rPr lang="ru-RU" sz="4000" b="1" dirty="0" err="1" smtClean="0"/>
              <a:t>Ультрамикроэлементы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  <p:pic>
        <p:nvPicPr>
          <p:cNvPr id="1028" name="Picture 4" descr="C:\Users\Елена\AppData\Local\Microsoft\Windows\Temporary Internet Files\Content.IE5\IZBU8SVM\MC900280813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14488"/>
            <a:ext cx="1517867" cy="1577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C:\Users\Елена\AppData\Local\Microsoft\Windows\Temporary Internet Files\Content.IE5\SM0OD3UK\MC90023794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857760"/>
            <a:ext cx="1599125" cy="13242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C:\Users\Елена\AppData\Local\Microsoft\Windows\Temporary Internet Files\Content.IE5\IZBU8SVM\MC900311198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786058"/>
            <a:ext cx="1813255" cy="1570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1" y="188259"/>
            <a:ext cx="7542985" cy="1240477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Макроэлементы 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358246" cy="46434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/>
              <a:t>а)</a:t>
            </a:r>
            <a:r>
              <a:rPr lang="ru-RU" sz="2800" b="1" i="1" dirty="0" smtClean="0"/>
              <a:t> H, O, C, N</a:t>
            </a:r>
            <a:r>
              <a:rPr lang="ru-RU" sz="2800" b="1" dirty="0" smtClean="0"/>
              <a:t> - 98%</a:t>
            </a:r>
          </a:p>
          <a:p>
            <a:r>
              <a:rPr lang="ru-RU" i="1" dirty="0" smtClean="0"/>
              <a:t>+ S, P</a:t>
            </a:r>
            <a:r>
              <a:rPr lang="ru-RU" dirty="0" smtClean="0"/>
              <a:t> - биоэлементы, образуют органические соединения.</a:t>
            </a:r>
          </a:p>
          <a:p>
            <a:pPr>
              <a:buNone/>
            </a:pPr>
            <a:r>
              <a:rPr lang="ru-RU" sz="2800" b="1" dirty="0" smtClean="0"/>
              <a:t>б</a:t>
            </a:r>
            <a:r>
              <a:rPr lang="en-US" sz="2800" b="1" dirty="0" smtClean="0"/>
              <a:t>) </a:t>
            </a:r>
            <a:r>
              <a:rPr lang="en-US" sz="2800" b="1" i="1" dirty="0" smtClean="0"/>
              <a:t>K, Na, Ca, Mg, Fe, </a:t>
            </a:r>
            <a:r>
              <a:rPr lang="en-US" sz="2800" b="1" i="1" dirty="0" err="1" smtClean="0"/>
              <a:t>Cl</a:t>
            </a:r>
            <a:r>
              <a:rPr lang="en-US" sz="2800" b="1" dirty="0" smtClean="0"/>
              <a:t> - </a:t>
            </a:r>
            <a:r>
              <a:rPr lang="ru-RU" sz="2800" b="1" dirty="0" smtClean="0"/>
              <a:t>около</a:t>
            </a:r>
            <a:r>
              <a:rPr lang="en-US" sz="2800" b="1" dirty="0" smtClean="0"/>
              <a:t> 2%</a:t>
            </a:r>
            <a:endParaRPr lang="ru-RU" sz="2800" b="1" dirty="0" smtClean="0"/>
          </a:p>
          <a:p>
            <a:r>
              <a:rPr lang="ru-RU" i="1" dirty="0" smtClean="0"/>
              <a:t>K, </a:t>
            </a:r>
            <a:r>
              <a:rPr lang="ru-RU" i="1" dirty="0" err="1" smtClean="0"/>
              <a:t>Na</a:t>
            </a:r>
            <a:r>
              <a:rPr lang="ru-RU" i="1" dirty="0" smtClean="0"/>
              <a:t>, </a:t>
            </a:r>
            <a:r>
              <a:rPr lang="ru-RU" i="1" dirty="0" err="1" smtClean="0"/>
              <a:t>Cl</a:t>
            </a:r>
            <a:r>
              <a:rPr lang="ru-RU" dirty="0" smtClean="0"/>
              <a:t> – проницаемость клеточных мембран, проведение нервного импульса.</a:t>
            </a:r>
          </a:p>
          <a:p>
            <a:r>
              <a:rPr lang="ru-RU" i="1" dirty="0" smtClean="0"/>
              <a:t>P, </a:t>
            </a:r>
            <a:r>
              <a:rPr lang="ru-RU" i="1" dirty="0" err="1" smtClean="0"/>
              <a:t>Ca</a:t>
            </a:r>
            <a:r>
              <a:rPr lang="ru-RU" dirty="0" smtClean="0"/>
              <a:t> – формирование костной ткани, прочность костей.</a:t>
            </a:r>
          </a:p>
          <a:p>
            <a:r>
              <a:rPr lang="ru-RU" i="1" dirty="0" err="1" smtClean="0"/>
              <a:t>Ca</a:t>
            </a:r>
            <a:r>
              <a:rPr lang="ru-RU" dirty="0" smtClean="0"/>
              <a:t> - обеспечивает свертываемость крови.</a:t>
            </a:r>
          </a:p>
          <a:p>
            <a:r>
              <a:rPr lang="ru-RU" i="1" dirty="0" err="1" smtClean="0"/>
              <a:t>Fe</a:t>
            </a:r>
            <a:r>
              <a:rPr lang="ru-RU" dirty="0" smtClean="0"/>
              <a:t> – входит в состав гемоглобина.</a:t>
            </a:r>
          </a:p>
          <a:p>
            <a:r>
              <a:rPr lang="ru-RU" i="1" dirty="0" err="1" smtClean="0"/>
              <a:t>Mg</a:t>
            </a:r>
            <a:r>
              <a:rPr lang="ru-RU" dirty="0" smtClean="0"/>
              <a:t> - входит в состав хлорофилла у растений, в состав ферментов у животных.</a:t>
            </a:r>
          </a:p>
          <a:p>
            <a:endParaRPr lang="ru-RU" dirty="0"/>
          </a:p>
        </p:txBody>
      </p:sp>
      <p:pic>
        <p:nvPicPr>
          <p:cNvPr id="3075" name="Picture 3" descr="C:\Users\Елена\AppData\Local\Microsoft\Windows\Temporary Internet Files\Content.IE5\31KV4E0I\MC90035196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9456" y="80028"/>
            <a:ext cx="1398864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240477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Микроэлементы 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786842" cy="478634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b="1" dirty="0" smtClean="0"/>
              <a:t>Содержание </a:t>
            </a:r>
            <a:r>
              <a:rPr lang="ru-RU" sz="3000" b="1" dirty="0" smtClean="0"/>
              <a:t>около 0,02%</a:t>
            </a:r>
          </a:p>
          <a:p>
            <a:r>
              <a:rPr lang="ru-RU" i="1" dirty="0" err="1" smtClean="0"/>
              <a:t>Zn</a:t>
            </a:r>
            <a:r>
              <a:rPr lang="ru-RU" dirty="0" smtClean="0"/>
              <a:t> входит в состав инсулина – гормона поджелудочной железы, усиливает активность половых желез.</a:t>
            </a:r>
          </a:p>
          <a:p>
            <a:r>
              <a:rPr lang="ru-RU" i="1" dirty="0" err="1" smtClean="0"/>
              <a:t>Cu</a:t>
            </a:r>
            <a:r>
              <a:rPr lang="ru-RU" dirty="0" smtClean="0"/>
              <a:t> обеспечивает рост тканей, входит в состав ферментов.</a:t>
            </a:r>
          </a:p>
          <a:p>
            <a:r>
              <a:rPr lang="ru-RU" i="1" dirty="0" smtClean="0"/>
              <a:t>I</a:t>
            </a:r>
            <a:r>
              <a:rPr lang="ru-RU" dirty="0" smtClean="0"/>
              <a:t> входит в состав тироксина – гормона щитовидной железы.</a:t>
            </a:r>
          </a:p>
          <a:p>
            <a:r>
              <a:rPr lang="ru-RU" i="1" dirty="0" err="1" smtClean="0"/>
              <a:t>Zn</a:t>
            </a:r>
            <a:r>
              <a:rPr lang="ru-RU" dirty="0" smtClean="0"/>
              <a:t> входит в состав инсулина - гормона поджелудочной железы.</a:t>
            </a:r>
          </a:p>
          <a:p>
            <a:r>
              <a:rPr lang="ru-RU" i="1" dirty="0" smtClean="0"/>
              <a:t>F</a:t>
            </a:r>
            <a:r>
              <a:rPr lang="ru-RU" dirty="0" smtClean="0"/>
              <a:t> входит в состав эмали зубов.</a:t>
            </a:r>
          </a:p>
          <a:p>
            <a:r>
              <a:rPr lang="ru-RU" i="1" dirty="0" err="1" smtClean="0"/>
              <a:t>Co</a:t>
            </a:r>
            <a:r>
              <a:rPr lang="ru-RU" dirty="0" smtClean="0"/>
              <a:t> входит в состав витамина В12</a:t>
            </a:r>
          </a:p>
          <a:p>
            <a:r>
              <a:rPr lang="ru-RU" i="1" dirty="0" err="1" smtClean="0"/>
              <a:t>Mn</a:t>
            </a:r>
            <a:r>
              <a:rPr lang="ru-RU" dirty="0" smtClean="0"/>
              <a:t> обеспечивает обмен веществ.</a:t>
            </a:r>
          </a:p>
          <a:p>
            <a:r>
              <a:rPr lang="ru-RU" i="1" dirty="0" smtClean="0"/>
              <a:t>B</a:t>
            </a:r>
            <a:r>
              <a:rPr lang="ru-RU" dirty="0" smtClean="0"/>
              <a:t> отвечает за процесс роста.</a:t>
            </a:r>
          </a:p>
          <a:p>
            <a:r>
              <a:rPr lang="ru-RU" i="1" dirty="0" err="1" smtClean="0"/>
              <a:t>Mo</a:t>
            </a:r>
            <a:r>
              <a:rPr lang="ru-RU" dirty="0" smtClean="0"/>
              <a:t> отвечает за использование железа, за задержку фтора в организме.</a:t>
            </a:r>
          </a:p>
          <a:p>
            <a:endParaRPr lang="ru-RU" dirty="0"/>
          </a:p>
        </p:txBody>
      </p:sp>
      <p:pic>
        <p:nvPicPr>
          <p:cNvPr id="2050" name="Picture 2" descr="C:\Users\Елена\AppData\Local\Microsoft\Windows\Temporary Internet Files\Content.IE5\IZBU8SVM\MC900436918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78" y="0"/>
            <a:ext cx="1628642" cy="1628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603" y="165399"/>
            <a:ext cx="7799294" cy="1240477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Ультрамакроэлементы 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429684" cy="464347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err="1" smtClean="0"/>
              <a:t>Ультрамикроэлементы</a:t>
            </a:r>
            <a:r>
              <a:rPr lang="ru-RU" sz="2800" dirty="0" smtClean="0"/>
              <a:t> составляют менее 0,0000001 % в организмах живых существ, к ним относят золото, серебро оказывают бактерицидное воздействие, ртуть подавляет обратное всасывание воды в почечных канальцах, оказывая воздействие на </a:t>
            </a:r>
            <a:r>
              <a:rPr lang="ru-RU" sz="2800" dirty="0" smtClean="0"/>
              <a:t>ферменты.</a:t>
            </a:r>
          </a:p>
          <a:p>
            <a:r>
              <a:rPr lang="ru-RU" sz="2800" dirty="0" smtClean="0"/>
              <a:t>Так </a:t>
            </a:r>
            <a:r>
              <a:rPr lang="ru-RU" sz="2800" dirty="0" smtClean="0"/>
              <a:t>же к </a:t>
            </a:r>
            <a:r>
              <a:rPr lang="ru-RU" sz="2800" dirty="0" err="1" smtClean="0"/>
              <a:t>ультрамикроэлементам</a:t>
            </a:r>
            <a:r>
              <a:rPr lang="ru-RU" sz="2800" dirty="0" smtClean="0"/>
              <a:t> относят платину и цезий. </a:t>
            </a:r>
            <a:endParaRPr lang="ru-RU" sz="2800" dirty="0" smtClean="0"/>
          </a:p>
          <a:p>
            <a:r>
              <a:rPr lang="ru-RU" sz="2800" dirty="0" smtClean="0"/>
              <a:t>Некоторые </a:t>
            </a:r>
            <a:r>
              <a:rPr lang="ru-RU" sz="2800" dirty="0" smtClean="0"/>
              <a:t>к этой группе относят и селен, при его недостатке развиваются раковые заболевания. Функции </a:t>
            </a:r>
            <a:r>
              <a:rPr lang="ru-RU" sz="2800" dirty="0" err="1" smtClean="0"/>
              <a:t>ультрамикроэлементов</a:t>
            </a:r>
            <a:r>
              <a:rPr lang="ru-RU" sz="2800" dirty="0" smtClean="0"/>
              <a:t> еще мало понятны.</a:t>
            </a:r>
            <a:endParaRPr lang="ru-RU" sz="2800" dirty="0"/>
          </a:p>
        </p:txBody>
      </p:sp>
      <p:pic>
        <p:nvPicPr>
          <p:cNvPr id="4098" name="Picture 2" descr="C:\Users\Елена\AppData\Local\Microsoft\Windows\Temporary Internet Files\Content.IE5\IZBU8SVM\MC90031119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357166"/>
            <a:ext cx="1154000" cy="999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" y="188259"/>
            <a:ext cx="8983980" cy="1311915"/>
          </a:xfrm>
        </p:spPr>
        <p:txBody>
          <a:bodyPr/>
          <a:lstStyle/>
          <a:p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Недостаток макро- и микроэлементов приводит к различным заболеваниям. И чтобы их предотвратить, необходимо употреблять определенные продукты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питания.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858280" cy="485778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При недостатке кальция развивается </a:t>
            </a:r>
            <a:r>
              <a:rPr lang="ru-RU" dirty="0" err="1" smtClean="0"/>
              <a:t>остеопороз</a:t>
            </a:r>
            <a:r>
              <a:rPr lang="ru-RU" dirty="0" smtClean="0"/>
              <a:t> (мягкость, пористость костей), замедление роста скелета. Необходимо употреблять молочные продукты. </a:t>
            </a:r>
          </a:p>
          <a:p>
            <a:pPr lvl="0"/>
            <a:r>
              <a:rPr lang="ru-RU" dirty="0" smtClean="0"/>
              <a:t>При недостатке магния мускульные судороги, потеря жидкости организмом. </a:t>
            </a:r>
            <a:r>
              <a:rPr lang="ru-RU" u="sng" dirty="0" smtClean="0"/>
              <a:t>Продукты:</a:t>
            </a:r>
            <a:r>
              <a:rPr lang="ru-RU" dirty="0" smtClean="0"/>
              <a:t> овощи, фасоль, орехи, молоко, фрукты. </a:t>
            </a:r>
          </a:p>
          <a:p>
            <a:pPr lvl="0"/>
            <a:r>
              <a:rPr lang="ru-RU" dirty="0" smtClean="0"/>
              <a:t>При недостатке хлора- сухость кожи. </a:t>
            </a:r>
            <a:r>
              <a:rPr lang="ru-RU" u="sng" dirty="0" smtClean="0"/>
              <a:t>Продукты:</a:t>
            </a:r>
            <a:r>
              <a:rPr lang="ru-RU" dirty="0" smtClean="0"/>
              <a:t> вода, поваренная соль. </a:t>
            </a:r>
          </a:p>
          <a:p>
            <a:pPr lvl="0"/>
            <a:r>
              <a:rPr lang="ru-RU" dirty="0" smtClean="0"/>
              <a:t>При недостатке натрия – головная боль, слабая память, потеря аппетита. </a:t>
            </a:r>
            <a:r>
              <a:rPr lang="ru-RU" u="sng" dirty="0" smtClean="0"/>
              <a:t>Продукты:</a:t>
            </a:r>
            <a:r>
              <a:rPr lang="ru-RU" dirty="0" smtClean="0"/>
              <a:t> помидоры, абрикосы, горох, поваренная соль. </a:t>
            </a:r>
          </a:p>
          <a:p>
            <a:pPr lvl="0"/>
            <a:r>
              <a:rPr lang="ru-RU" dirty="0" smtClean="0"/>
              <a:t>При недостатке калия –аритмия сердечных сокращений, внезапная смерть при увеличении нагрузок. </a:t>
            </a:r>
            <a:r>
              <a:rPr lang="ru-RU" u="sng" dirty="0" smtClean="0"/>
              <a:t>Продукты</a:t>
            </a:r>
            <a:r>
              <a:rPr lang="ru-RU" dirty="0" smtClean="0"/>
              <a:t> – бананы, сухофрукты, картофель, помидоры, кабачки. </a:t>
            </a:r>
          </a:p>
          <a:p>
            <a:pPr lvl="0"/>
            <a:r>
              <a:rPr lang="ru-RU" dirty="0" smtClean="0"/>
              <a:t>Фосфор – внешние признаки недостаточности неизвестны. Содержится в рыбе, молочных продуктах, грецких орехах, гречке. </a:t>
            </a:r>
          </a:p>
          <a:p>
            <a:pPr lvl="0"/>
            <a:r>
              <a:rPr lang="ru-RU" dirty="0" smtClean="0"/>
              <a:t>При недостатке железа развивается анемия. Необходимо употреблять печень, мясо, зеленые листья овощей. </a:t>
            </a:r>
          </a:p>
          <a:p>
            <a:pPr lvl="0"/>
            <a:r>
              <a:rPr lang="ru-RU" dirty="0" smtClean="0"/>
              <a:t>При недостатке фтора – разрушение зубов. Продукты- рыба, вода. </a:t>
            </a:r>
          </a:p>
          <a:p>
            <a:pPr lvl="0"/>
            <a:r>
              <a:rPr lang="ru-RU" dirty="0" smtClean="0"/>
              <a:t>При недостатке цинка – повреждения кожи. Продукты – мясо, морские продукты. </a:t>
            </a:r>
          </a:p>
          <a:p>
            <a:pPr lvl="0"/>
            <a:r>
              <a:rPr lang="ru-RU" dirty="0" smtClean="0"/>
              <a:t>При недостатке йода развивается зоб. Необходимо употреблять хурму, морепродукты, йодированную соль.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240477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Вода </a:t>
            </a:r>
            <a:endParaRPr lang="ru-RU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501122" cy="4572032"/>
          </a:xfrm>
        </p:spPr>
        <p:txBody>
          <a:bodyPr>
            <a:normAutofit/>
          </a:bodyPr>
          <a:lstStyle/>
          <a:p>
            <a:r>
              <a:rPr lang="ru-RU" dirty="0" smtClean="0"/>
              <a:t>Вода играет уникальную роль как вещество, определяющее возможность существования и саму жизнь всех существ на Земле. </a:t>
            </a:r>
            <a:endParaRPr lang="ru-RU" dirty="0" smtClean="0"/>
          </a:p>
          <a:p>
            <a:r>
              <a:rPr lang="ru-RU" dirty="0" smtClean="0"/>
              <a:t>О</a:t>
            </a:r>
            <a:r>
              <a:rPr lang="ru-RU" dirty="0" smtClean="0"/>
              <a:t>на </a:t>
            </a:r>
            <a:r>
              <a:rPr lang="ru-RU" dirty="0" smtClean="0"/>
              <a:t>выполняет роль универсального растворителя, в котором происходят основные биохимические процессы живых </a:t>
            </a:r>
            <a:r>
              <a:rPr lang="ru-RU" dirty="0" smtClean="0"/>
              <a:t>организмов.</a:t>
            </a:r>
          </a:p>
          <a:p>
            <a:r>
              <a:rPr lang="ru-RU" dirty="0" smtClean="0"/>
              <a:t>Уникальность </a:t>
            </a:r>
            <a:r>
              <a:rPr lang="ru-RU" dirty="0" smtClean="0"/>
              <a:t>воды состоит в том, что она достаточно хорошо растворяет как органические, так и неорганические вещества, обеспечивая высокую скорость протекания химических реакций и в то же время — достаточную сложность образующихся комплексных соединений. </a:t>
            </a:r>
            <a:endParaRPr lang="ru-RU" dirty="0" smtClean="0"/>
          </a:p>
          <a:p>
            <a:r>
              <a:rPr lang="ru-RU" dirty="0" smtClean="0"/>
              <a:t>Благодаря </a:t>
            </a:r>
            <a:r>
              <a:rPr lang="ru-RU" dirty="0" smtClean="0"/>
              <a:t>водородной связи, вода остаётся жидкой в широком диапазоне температур, причём именно в том, который широко представлен на планете Земля в настоящее время.</a:t>
            </a:r>
            <a:endParaRPr lang="ru-RU" dirty="0"/>
          </a:p>
        </p:txBody>
      </p:sp>
      <p:pic>
        <p:nvPicPr>
          <p:cNvPr id="5124" name="Picture 4" descr="C:\Users\Елена\AppData\Local\Microsoft\Windows\Temporary Internet Files\Content.IE5\31KV4E0I\MP90043314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0"/>
            <a:ext cx="2285984" cy="1523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C:\Users\Елена\AppData\Local\Microsoft\Windows\Temporary Internet Files\Content.IE5\IZBU8SVM\MP90040220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2236639" cy="1490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9" name="Picture 9" descr="C:\Users\Елена\AppData\Local\Microsoft\Windows\Temporary Internet Files\Content.IE5\SM0OD3UK\MC900441753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0"/>
            <a:ext cx="1443038" cy="1443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88259"/>
            <a:ext cx="8786842" cy="1461247"/>
          </a:xfrm>
        </p:spPr>
        <p:txBody>
          <a:bodyPr/>
          <a:lstStyle/>
          <a:p>
            <a:r>
              <a:rPr lang="ru-RU" sz="44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Содержание воды в разных органах человека</a:t>
            </a:r>
            <a:endParaRPr lang="ru-RU" sz="44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6146" name="Picture 2" descr="C:\Users\6145~1\AppData\Local\Temp\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7221866" cy="458419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Fresh">
  <a:themeElements>
    <a:clrScheme name="Twilight">
      <a:dk1>
        <a:sysClr val="windowText" lastClr="000000"/>
      </a:dk1>
      <a:lt1>
        <a:sysClr val="window" lastClr="FFFFFF"/>
      </a:lt1>
      <a:dk2>
        <a:srgbClr val="461455"/>
      </a:dk2>
      <a:lt2>
        <a:srgbClr val="FFFFD2"/>
      </a:lt2>
      <a:accent1>
        <a:srgbClr val="B94B2D"/>
      </a:accent1>
      <a:accent2>
        <a:srgbClr val="B95F91"/>
      </a:accent2>
      <a:accent3>
        <a:srgbClr val="C8AF3C"/>
      </a:accent3>
      <a:accent4>
        <a:srgbClr val="78AA64"/>
      </a:accent4>
      <a:accent5>
        <a:srgbClr val="8264AA"/>
      </a:accent5>
      <a:accent6>
        <a:srgbClr val="D29B46"/>
      </a:accent6>
      <a:hlink>
        <a:srgbClr val="0000FF"/>
      </a:hlink>
      <a:folHlink>
        <a:srgbClr val="800080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Theme_Fresh_theme</Template>
  <TotalTime>65</TotalTime>
  <Words>822</Words>
  <Application>Microsoft Office PowerPoint</Application>
  <PresentationFormat>Экран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Fresh</vt:lpstr>
      <vt:lpstr>ХИМИЧЕСКАЯ ОРГАНИЗАЦИЯ КЛЕТКИ.  НЕОРГАНИЧЕСКИЕ ВЕЩЕСТВА.</vt:lpstr>
      <vt:lpstr>Единство живой  и неживой природы</vt:lpstr>
      <vt:lpstr>Группы химических элементов</vt:lpstr>
      <vt:lpstr>Макроэлементы </vt:lpstr>
      <vt:lpstr>Микроэлементы </vt:lpstr>
      <vt:lpstr>Ультрамакроэлементы </vt:lpstr>
      <vt:lpstr>Недостаток макро- и микроэлементов приводит к различным заболеваниям. И чтобы их предотвратить, необходимо употреблять определенные продукты питания.</vt:lpstr>
      <vt:lpstr>Вода </vt:lpstr>
      <vt:lpstr>Содержание воды в разных органах человека</vt:lpstr>
      <vt:lpstr>Минеральные соли</vt:lpstr>
      <vt:lpstr>Значение солей</vt:lpstr>
      <vt:lpstr>Значение солей</vt:lpstr>
      <vt:lpstr>Значение солей</vt:lpstr>
      <vt:lpstr>Ответьте на вопросы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ОРГАНИЗАЦИЯ КЛЕТКИ.  НЕОРГАНИЧЕСКИЕ ВЕЩЕСТВА.</dc:title>
  <dc:creator>Елена</dc:creator>
  <cp:lastModifiedBy>Елена</cp:lastModifiedBy>
  <cp:revision>7</cp:revision>
  <dcterms:created xsi:type="dcterms:W3CDTF">2012-05-08T20:04:33Z</dcterms:created>
  <dcterms:modified xsi:type="dcterms:W3CDTF">2012-05-08T21:10:06Z</dcterms:modified>
</cp:coreProperties>
</file>