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71" r:id="rId5"/>
    <p:sldId id="274" r:id="rId6"/>
    <p:sldId id="275" r:id="rId7"/>
    <p:sldId id="276" r:id="rId8"/>
    <p:sldId id="277" r:id="rId9"/>
    <p:sldId id="278" r:id="rId10"/>
    <p:sldId id="279" r:id="rId11"/>
    <p:sldId id="280" r:id="rId12"/>
    <p:sldId id="282" r:id="rId13"/>
    <p:sldId id="281" r:id="rId14"/>
    <p:sldId id="283" r:id="rId15"/>
    <p:sldId id="284" r:id="rId16"/>
    <p:sldId id="285" r:id="rId17"/>
    <p:sldId id="286" r:id="rId18"/>
    <p:sldId id="287" r:id="rId19"/>
    <p:sldId id="288" r:id="rId20"/>
    <p:sldId id="289" r:id="rId21"/>
    <p:sldId id="290" r:id="rId22"/>
    <p:sldId id="291" r:id="rId23"/>
    <p:sldId id="292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33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1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Скругленный прямоугольник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0833F-7CF6-48D0-8CB3-EC9C14B97018}" type="datetimeFigureOut">
              <a:rPr lang="ru-RU" smtClean="0"/>
              <a:pPr/>
              <a:t>24.05.2012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10667E84-F1AA-4FAC-8346-7708A196C13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diamond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0833F-7CF6-48D0-8CB3-EC9C14B97018}" type="datetimeFigureOut">
              <a:rPr lang="ru-RU" smtClean="0"/>
              <a:pPr/>
              <a:t>24.05.2012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667E84-F1AA-4FAC-8346-7708A196C13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0833F-7CF6-48D0-8CB3-EC9C14B97018}" type="datetimeFigureOut">
              <a:rPr lang="ru-RU" smtClean="0"/>
              <a:pPr/>
              <a:t>24.05.2012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667E84-F1AA-4FAC-8346-7708A196C13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0833F-7CF6-48D0-8CB3-EC9C14B97018}" type="datetimeFigureOut">
              <a:rPr lang="ru-RU" smtClean="0"/>
              <a:pPr/>
              <a:t>24.05.2012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667E84-F1AA-4FAC-8346-7708A196C13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Скругленный прямоугольник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0833F-7CF6-48D0-8CB3-EC9C14B97018}" type="datetimeFigureOut">
              <a:rPr lang="ru-RU" smtClean="0"/>
              <a:pPr/>
              <a:t>24.05.2012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10667E84-F1AA-4FAC-8346-7708A196C13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diamond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0833F-7CF6-48D0-8CB3-EC9C14B97018}" type="datetimeFigureOut">
              <a:rPr lang="ru-RU" smtClean="0"/>
              <a:pPr/>
              <a:t>24.05.2012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667E84-F1AA-4FAC-8346-7708A196C13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0833F-7CF6-48D0-8CB3-EC9C14B97018}" type="datetimeFigureOut">
              <a:rPr lang="ru-RU" smtClean="0"/>
              <a:pPr/>
              <a:t>24.05.2012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667E84-F1AA-4FAC-8346-7708A196C13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0833F-7CF6-48D0-8CB3-EC9C14B97018}" type="datetimeFigureOut">
              <a:rPr lang="ru-RU" smtClean="0"/>
              <a:pPr/>
              <a:t>24.05.2012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667E84-F1AA-4FAC-8346-7708A196C13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0833F-7CF6-48D0-8CB3-EC9C14B97018}" type="datetimeFigureOut">
              <a:rPr lang="ru-RU" smtClean="0"/>
              <a:pPr/>
              <a:t>24.05.2012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667E84-F1AA-4FAC-8346-7708A196C13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Скругленный прямоугольник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0833F-7CF6-48D0-8CB3-EC9C14B97018}" type="datetimeFigureOut">
              <a:rPr lang="ru-RU" smtClean="0"/>
              <a:pPr/>
              <a:t>24.05.2012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667E84-F1AA-4FAC-8346-7708A196C13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0833F-7CF6-48D0-8CB3-EC9C14B97018}" type="datetimeFigureOut">
              <a:rPr lang="ru-RU" smtClean="0"/>
              <a:pPr/>
              <a:t>24.05.2012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10667E84-F1AA-4FAC-8346-7708A196C13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Скругленный прямоугольник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8E70833F-7CF6-48D0-8CB3-EC9C14B97018}" type="datetimeFigureOut">
              <a:rPr lang="ru-RU" smtClean="0"/>
              <a:pPr/>
              <a:t>24.05.2012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10667E84-F1AA-4FAC-8346-7708A196C13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>
    <p:diamond/>
  </p:transition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7" Type="http://schemas.openxmlformats.org/officeDocument/2006/relationships/image" Target="../media/image24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357298"/>
            <a:ext cx="9144000" cy="1643074"/>
          </a:xfrm>
        </p:spPr>
        <p:txBody>
          <a:bodyPr>
            <a:noAutofit/>
          </a:bodyPr>
          <a:lstStyle/>
          <a:p>
            <a:r>
              <a:rPr lang="ru-RU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Constantia" pitchFamily="18" charset="0"/>
              </a:rPr>
              <a:t>Эмбриогенез позвоночных животных</a:t>
            </a:r>
            <a:endParaRPr lang="ru-RU" sz="54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latin typeface="Constantia" pitchFamily="18" charset="0"/>
            </a:endParaRPr>
          </a:p>
        </p:txBody>
      </p:sp>
      <p:pic>
        <p:nvPicPr>
          <p:cNvPr id="24580" name="Picture 4" descr="http://nashol.com/images/stories/Ontogenez-cheloveka_copy_copy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00496" y="3071810"/>
            <a:ext cx="4691060" cy="3522721"/>
          </a:xfrm>
          <a:prstGeom prst="rect">
            <a:avLst/>
          </a:prstGeom>
          <a:noFill/>
        </p:spPr>
      </p:pic>
      <p:pic>
        <p:nvPicPr>
          <p:cNvPr id="24582" name="Picture 6" descr="http://evolution2.narod.ru/evo06_files/image00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6918" y="3143248"/>
            <a:ext cx="2672108" cy="3571900"/>
          </a:xfrm>
          <a:prstGeom prst="rect">
            <a:avLst/>
          </a:prstGeom>
          <a:noFill/>
        </p:spPr>
      </p:pic>
    </p:spTree>
  </p:cSld>
  <p:clrMapOvr>
    <a:masterClrMapping/>
  </p:clrMapOvr>
  <p:transition>
    <p:diamond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14282" y="214290"/>
            <a:ext cx="8715436" cy="3857652"/>
          </a:xfrm>
        </p:spPr>
        <p:txBody>
          <a:bodyPr/>
          <a:lstStyle/>
          <a:p>
            <a:r>
              <a:rPr lang="ru-RU" b="1" dirty="0" smtClean="0"/>
              <a:t>Целобластула</a:t>
            </a:r>
            <a:r>
              <a:rPr lang="ru-RU" dirty="0" smtClean="0"/>
              <a:t> (типичная бластула) образуется при равномерном дроблении. Имеет вид однослойного пузырька с большим </a:t>
            </a:r>
            <a:r>
              <a:rPr lang="ru-RU" dirty="0" err="1" smtClean="0"/>
              <a:t>бластоцелем</a:t>
            </a:r>
            <a:r>
              <a:rPr lang="ru-RU" dirty="0" smtClean="0"/>
              <a:t> (ланцетник).</a:t>
            </a:r>
          </a:p>
          <a:p>
            <a:r>
              <a:rPr lang="ru-RU" b="1" dirty="0" err="1" smtClean="0"/>
              <a:t>Амфибластула</a:t>
            </a:r>
            <a:r>
              <a:rPr lang="ru-RU" dirty="0" smtClean="0"/>
              <a:t> образуется при дроблении телолецитальных яиц; бластодерма построена из бластомеров разного размера: микромеров на анимальном и макромеров на вегетативном полюсах. Бластоцель при этом смещается в сторону анимального полюса (земноводные).</a:t>
            </a:r>
            <a:endParaRPr lang="ru-RU" dirty="0"/>
          </a:p>
        </p:txBody>
      </p:sp>
      <p:pic>
        <p:nvPicPr>
          <p:cNvPr id="4" name="Рисунок 3" descr="Image 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20" y="3929066"/>
            <a:ext cx="8572560" cy="197728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857224" y="6000768"/>
            <a:ext cx="81439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Типы бластул:</a:t>
            </a:r>
            <a:r>
              <a:rPr lang="ru-RU" dirty="0" smtClean="0"/>
              <a:t> 1 - целобластула; 2 - </a:t>
            </a:r>
            <a:r>
              <a:rPr lang="ru-RU" dirty="0" err="1" smtClean="0"/>
              <a:t>амфибластула</a:t>
            </a:r>
            <a:r>
              <a:rPr lang="ru-RU" dirty="0" smtClean="0"/>
              <a:t>; 3 - </a:t>
            </a:r>
            <a:r>
              <a:rPr lang="ru-RU" dirty="0" err="1" smtClean="0"/>
              <a:t>дискобластула</a:t>
            </a:r>
            <a:r>
              <a:rPr lang="ru-RU" dirty="0" smtClean="0"/>
              <a:t>; </a:t>
            </a:r>
          </a:p>
          <a:p>
            <a:r>
              <a:rPr lang="ru-RU" dirty="0" smtClean="0"/>
              <a:t>4 - </a:t>
            </a:r>
            <a:r>
              <a:rPr lang="ru-RU" dirty="0" err="1" smtClean="0"/>
              <a:t>бластоциста</a:t>
            </a:r>
            <a:r>
              <a:rPr lang="ru-RU" dirty="0" smtClean="0"/>
              <a:t>; 5 - </a:t>
            </a:r>
            <a:r>
              <a:rPr lang="ru-RU" dirty="0" err="1" smtClean="0"/>
              <a:t>эмбриобласт</a:t>
            </a:r>
            <a:r>
              <a:rPr lang="ru-RU" dirty="0" smtClean="0"/>
              <a:t>; 6 - </a:t>
            </a:r>
            <a:r>
              <a:rPr lang="ru-RU" dirty="0" err="1" smtClean="0"/>
              <a:t>трофобласт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  <p:transition>
    <p:diamond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14282" y="214290"/>
            <a:ext cx="8715436" cy="3857652"/>
          </a:xfrm>
        </p:spPr>
        <p:txBody>
          <a:bodyPr/>
          <a:lstStyle/>
          <a:p>
            <a:r>
              <a:rPr lang="ru-RU" b="1" dirty="0" err="1" smtClean="0"/>
              <a:t>Дискобластула</a:t>
            </a:r>
            <a:r>
              <a:rPr lang="ru-RU" dirty="0" smtClean="0"/>
              <a:t> образуется при </a:t>
            </a:r>
            <a:r>
              <a:rPr lang="ru-RU" dirty="0" err="1" smtClean="0"/>
              <a:t>дискоидальном</a:t>
            </a:r>
            <a:r>
              <a:rPr lang="ru-RU" dirty="0" smtClean="0"/>
              <a:t> дроблении. Полость бластулы имеет вид узкой щели, находящейся под зародышевым диском (птицы).</a:t>
            </a:r>
          </a:p>
          <a:p>
            <a:r>
              <a:rPr lang="ru-RU" b="1" dirty="0" err="1" smtClean="0"/>
              <a:t>Бластоциста</a:t>
            </a:r>
            <a:r>
              <a:rPr lang="ru-RU" dirty="0" smtClean="0"/>
              <a:t> представляет собой однослойный пузырек, заполненный жидкостью, в котором различают </a:t>
            </a:r>
            <a:r>
              <a:rPr lang="ru-RU" dirty="0" err="1" smtClean="0"/>
              <a:t>эмбриобласт</a:t>
            </a:r>
            <a:r>
              <a:rPr lang="ru-RU" dirty="0" smtClean="0"/>
              <a:t> (из него развивается зародыш) и </a:t>
            </a:r>
            <a:r>
              <a:rPr lang="ru-RU" dirty="0" err="1" smtClean="0"/>
              <a:t>трофобласт</a:t>
            </a:r>
            <a:r>
              <a:rPr lang="ru-RU" dirty="0" smtClean="0"/>
              <a:t>, обеспечивающий питание зародыша (млекопитающие).</a:t>
            </a:r>
          </a:p>
        </p:txBody>
      </p:sp>
      <p:pic>
        <p:nvPicPr>
          <p:cNvPr id="4" name="Рисунок 3" descr="Image 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20" y="3929066"/>
            <a:ext cx="8572560" cy="197728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857224" y="6000768"/>
            <a:ext cx="81439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Типы бластул:</a:t>
            </a:r>
            <a:r>
              <a:rPr lang="ru-RU" dirty="0" smtClean="0"/>
              <a:t> 1 - целобластула; 2 - </a:t>
            </a:r>
            <a:r>
              <a:rPr lang="ru-RU" dirty="0" err="1" smtClean="0"/>
              <a:t>амфибластула</a:t>
            </a:r>
            <a:r>
              <a:rPr lang="ru-RU" dirty="0" smtClean="0"/>
              <a:t>; 3 - </a:t>
            </a:r>
            <a:r>
              <a:rPr lang="ru-RU" dirty="0" err="1" smtClean="0"/>
              <a:t>дискобластула</a:t>
            </a:r>
            <a:r>
              <a:rPr lang="ru-RU" dirty="0" smtClean="0"/>
              <a:t>; </a:t>
            </a:r>
          </a:p>
          <a:p>
            <a:r>
              <a:rPr lang="ru-RU" dirty="0" smtClean="0"/>
              <a:t>4 - </a:t>
            </a:r>
            <a:r>
              <a:rPr lang="ru-RU" dirty="0" err="1" smtClean="0"/>
              <a:t>бластоциста</a:t>
            </a:r>
            <a:r>
              <a:rPr lang="ru-RU" dirty="0" smtClean="0"/>
              <a:t>; 5 - </a:t>
            </a:r>
            <a:r>
              <a:rPr lang="ru-RU" dirty="0" err="1" smtClean="0"/>
              <a:t>эмбриобласт</a:t>
            </a:r>
            <a:r>
              <a:rPr lang="ru-RU" dirty="0" smtClean="0"/>
              <a:t>; 6 - </a:t>
            </a:r>
            <a:r>
              <a:rPr lang="ru-RU" dirty="0" err="1" smtClean="0"/>
              <a:t>трофобласт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  <p:transition>
    <p:diamond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Image 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429256" y="4500570"/>
            <a:ext cx="3414723" cy="219153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142852"/>
            <a:ext cx="8129590" cy="928694"/>
          </a:xfrm>
        </p:spPr>
        <p:txBody>
          <a:bodyPr>
            <a:normAutofit/>
          </a:bodyPr>
          <a:lstStyle/>
          <a:p>
            <a:pPr algn="ctr"/>
            <a:r>
              <a:rPr lang="en-US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Constantia" pitchFamily="18" charset="0"/>
              </a:rPr>
              <a:t>II. </a:t>
            </a:r>
            <a:r>
              <a:rPr lang="ru-RU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Constantia" pitchFamily="18" charset="0"/>
              </a:rPr>
              <a:t>Стадия гаструлы</a:t>
            </a:r>
            <a:endParaRPr lang="ru-RU" sz="4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2">
                  <a:lumMod val="75000"/>
                </a:schemeClr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Constant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85720" y="1214422"/>
            <a:ext cx="8715436" cy="3857652"/>
          </a:xfrm>
        </p:spPr>
        <p:txBody>
          <a:bodyPr/>
          <a:lstStyle/>
          <a:p>
            <a:r>
              <a:rPr lang="ru-RU" sz="1800" dirty="0" smtClean="0"/>
              <a:t>После того как сформировалась бластула, начинается следующий этап эмбриогенеза — </a:t>
            </a:r>
            <a:r>
              <a:rPr lang="ru-RU" sz="1800" b="1" dirty="0" smtClean="0"/>
              <a:t>гаструляция</a:t>
            </a:r>
            <a:r>
              <a:rPr lang="ru-RU" sz="1800" dirty="0" smtClean="0"/>
              <a:t> (образование зародышевых листков). В результате гаструляции образуется двухслойный, а затем трехслойный зародыш (у большинства животных) — гаструла. Первоначально образуются наружный (эктодерма) и внутренний (энтодерма) слои. Позже между экто- и энтодермой закладывается третий зародышевый листок — мезодерма.</a:t>
            </a:r>
          </a:p>
          <a:p>
            <a:r>
              <a:rPr lang="ru-RU" sz="1800" b="1" dirty="0" smtClean="0"/>
              <a:t>Зародышевые листки</a:t>
            </a:r>
            <a:r>
              <a:rPr lang="ru-RU" sz="1800" dirty="0" smtClean="0"/>
              <a:t> — отдельные пласты клеток, занимающие определенное положение в зародыше и дающие начало соответствующим органам и системам органов. Зародышевые листки возникают не только в результате перемещения клеточных масс, но и в результате дифференциации сходных между собой, сравнительно однородных клеток бластулы. В процессе гаструляции зародышевые листки занимают положение, соответствующее плану строения взрослого организма.</a:t>
            </a:r>
            <a:endParaRPr lang="ru-RU" sz="1800" dirty="0">
              <a:solidFill>
                <a:schemeClr val="tx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57158" y="5643578"/>
            <a:ext cx="457203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1 - эктодерма; 2 - энтодерма; </a:t>
            </a:r>
          </a:p>
          <a:p>
            <a:r>
              <a:rPr lang="ru-RU" dirty="0" smtClean="0"/>
              <a:t>3 - бластопор; 4 - гастроцель.</a:t>
            </a:r>
          </a:p>
          <a:p>
            <a:endParaRPr lang="ru-RU" dirty="0"/>
          </a:p>
        </p:txBody>
      </p:sp>
    </p:spTree>
  </p:cSld>
  <p:clrMapOvr>
    <a:masterClrMapping/>
  </p:clrMapOvr>
  <p:transition>
    <p:diamond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Image 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20" y="3571876"/>
            <a:ext cx="8501122" cy="2211351"/>
          </a:xfrm>
          <a:prstGeom prst="rect">
            <a:avLst/>
          </a:prstGeom>
        </p:spPr>
      </p:pic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14282" y="142852"/>
            <a:ext cx="8715436" cy="4071966"/>
          </a:xfrm>
        </p:spPr>
        <p:txBody>
          <a:bodyPr>
            <a:normAutofit fontScale="77500" lnSpcReduction="20000"/>
          </a:bodyPr>
          <a:lstStyle/>
          <a:p>
            <a:r>
              <a:rPr lang="ru-RU" b="1" dirty="0" smtClean="0"/>
              <a:t>Зародышевые листки</a:t>
            </a:r>
            <a:r>
              <a:rPr lang="ru-RU" dirty="0" smtClean="0"/>
              <a:t> - отдельные пласты клеток, занимающие определенное положение в зародыше и дающие начало соответствующим органам и системам органов. Зародышевые листки возникают не только в результате перемещения клеточных масс, но и в результате дифференциации сходных между собой, сравнительно однородных клеток бластулы. В процессе гаструляции зародышевые листки занимают положение, соответствующее плану строения взрослого организма. </a:t>
            </a:r>
          </a:p>
          <a:p>
            <a:r>
              <a:rPr lang="ru-RU" b="1" dirty="0" smtClean="0"/>
              <a:t>Дифференциация</a:t>
            </a:r>
            <a:r>
              <a:rPr lang="ru-RU" dirty="0" smtClean="0"/>
              <a:t> - процесс появления и нарастания морфологических и функциональных различий между отдельными клетками и частями зародыша. В зависимости от типа бластулы и от особенностей перемещения клеток, различают следующие основные способы гаструляции: инвагинация, иммиграция, </a:t>
            </a:r>
            <a:r>
              <a:rPr lang="ru-RU" dirty="0" err="1" smtClean="0"/>
              <a:t>деламинация</a:t>
            </a:r>
            <a:r>
              <a:rPr lang="ru-RU" dirty="0" smtClean="0"/>
              <a:t>, </a:t>
            </a:r>
            <a:r>
              <a:rPr lang="ru-RU" dirty="0" err="1" smtClean="0"/>
              <a:t>эпиболия</a:t>
            </a:r>
            <a:r>
              <a:rPr lang="ru-RU" dirty="0" smtClean="0"/>
              <a:t>.</a:t>
            </a:r>
          </a:p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285720" y="5786454"/>
            <a:ext cx="86439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Типы гаструл:</a:t>
            </a:r>
            <a:r>
              <a:rPr lang="ru-RU" dirty="0" smtClean="0"/>
              <a:t> 1 - </a:t>
            </a:r>
            <a:r>
              <a:rPr lang="ru-RU" dirty="0" err="1" smtClean="0"/>
              <a:t>инвагинационная</a:t>
            </a:r>
            <a:r>
              <a:rPr lang="ru-RU" dirty="0" smtClean="0"/>
              <a:t>; 2 - </a:t>
            </a:r>
            <a:r>
              <a:rPr lang="ru-RU" dirty="0" err="1" smtClean="0"/>
              <a:t>эпиболическая</a:t>
            </a:r>
            <a:r>
              <a:rPr lang="ru-RU" dirty="0" smtClean="0"/>
              <a:t>; 3 - иммиграционная; 4 - </a:t>
            </a:r>
            <a:r>
              <a:rPr lang="ru-RU" dirty="0" err="1" smtClean="0"/>
              <a:t>деламинационная</a:t>
            </a:r>
            <a:r>
              <a:rPr lang="ru-RU" dirty="0" smtClean="0"/>
              <a:t>; а - эктодерма; б - энтодерма; в - гастроцель.</a:t>
            </a:r>
            <a:endParaRPr lang="ru-RU" dirty="0"/>
          </a:p>
        </p:txBody>
      </p:sp>
    </p:spTree>
  </p:cSld>
  <p:clrMapOvr>
    <a:masterClrMapping/>
  </p:clrMapOvr>
  <p:transition>
    <p:diamond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85720" y="142852"/>
            <a:ext cx="8643998" cy="5286412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/>
              <a:t>При </a:t>
            </a:r>
            <a:r>
              <a:rPr lang="ru-RU" b="1" dirty="0" smtClean="0"/>
              <a:t>инвагинации</a:t>
            </a:r>
            <a:r>
              <a:rPr lang="ru-RU" dirty="0" smtClean="0"/>
              <a:t> один из участков бластодермы начинает впячиваться внутрь </a:t>
            </a:r>
            <a:r>
              <a:rPr lang="ru-RU" dirty="0" err="1" smtClean="0"/>
              <a:t>бластоцеля</a:t>
            </a:r>
            <a:r>
              <a:rPr lang="ru-RU" dirty="0" smtClean="0"/>
              <a:t> (у ланцетника). При этом бластоцель практически полностью вытесняется. Образуется двухслойный мешок, наружная стенка которого является первичной эктодермой, а внутренняя — первичной энтодермой, выстилающей полость первичной кишки, или </a:t>
            </a:r>
            <a:r>
              <a:rPr lang="ru-RU" b="1" dirty="0" smtClean="0"/>
              <a:t>гастроцель</a:t>
            </a:r>
            <a:r>
              <a:rPr lang="ru-RU" dirty="0" smtClean="0"/>
              <a:t>. </a:t>
            </a:r>
          </a:p>
          <a:p>
            <a:r>
              <a:rPr lang="ru-RU" dirty="0" smtClean="0"/>
              <a:t>Отверстие, при помощи которого полость сообщается с окружающей средой, называется </a:t>
            </a:r>
            <a:r>
              <a:rPr lang="ru-RU" b="1" dirty="0" smtClean="0"/>
              <a:t>бластопором</a:t>
            </a:r>
            <a:r>
              <a:rPr lang="ru-RU" dirty="0" smtClean="0"/>
              <a:t>, или </a:t>
            </a:r>
            <a:r>
              <a:rPr lang="ru-RU" b="1" dirty="0" smtClean="0"/>
              <a:t>первичным ртом</a:t>
            </a:r>
            <a:r>
              <a:rPr lang="ru-RU" dirty="0" smtClean="0"/>
              <a:t>. У представителей разных групп животных судьба бластопора различна. У </a:t>
            </a:r>
            <a:r>
              <a:rPr lang="ru-RU" dirty="0" err="1" smtClean="0"/>
              <a:t>первичноротых</a:t>
            </a:r>
            <a:r>
              <a:rPr lang="ru-RU" dirty="0" smtClean="0"/>
              <a:t> животных он превращается в ротовое отверстие. У </a:t>
            </a:r>
            <a:r>
              <a:rPr lang="ru-RU" dirty="0" err="1" smtClean="0"/>
              <a:t>вторичноротых</a:t>
            </a:r>
            <a:r>
              <a:rPr lang="ru-RU" dirty="0" smtClean="0"/>
              <a:t> бластопор зарастает, и на его месте нередко возникает анальное отверстие, а ротовое отверстие прорывается на противоположном полюсе (переднем конце тела).</a:t>
            </a:r>
          </a:p>
          <a:p>
            <a:r>
              <a:rPr lang="ru-RU" b="1" dirty="0" smtClean="0"/>
              <a:t>Иммиграция</a:t>
            </a:r>
            <a:r>
              <a:rPr lang="ru-RU" dirty="0" smtClean="0"/>
              <a:t> - «выселение» части клеток бластодермы в полость </a:t>
            </a:r>
            <a:r>
              <a:rPr lang="ru-RU" dirty="0" err="1" smtClean="0"/>
              <a:t>бластоцеля</a:t>
            </a:r>
            <a:r>
              <a:rPr lang="ru-RU" dirty="0" smtClean="0"/>
              <a:t> (высшие позвоночные). Из этих клеток образуется энтодерма.</a:t>
            </a:r>
          </a:p>
          <a:p>
            <a:r>
              <a:rPr lang="ru-RU" b="1" dirty="0" err="1" smtClean="0"/>
              <a:t>Деламинация</a:t>
            </a:r>
            <a:r>
              <a:rPr lang="ru-RU" dirty="0" smtClean="0"/>
              <a:t> встречается у животных, имеющих бластулу без </a:t>
            </a:r>
            <a:r>
              <a:rPr lang="ru-RU" dirty="0" err="1" smtClean="0"/>
              <a:t>бластоцеля</a:t>
            </a:r>
            <a:r>
              <a:rPr lang="ru-RU" dirty="0" smtClean="0"/>
              <a:t> (птицы). При таком способе гаструляции клеточные перемещения минимальны или совсем отсутствуют, так как происходит расслоение - наружные клетки бластулы преобразуются в эктодерму, а внутренние формируют энтодерму.</a:t>
            </a:r>
          </a:p>
          <a:p>
            <a:r>
              <a:rPr lang="ru-RU" b="1" dirty="0" err="1" smtClean="0"/>
              <a:t>Эпиболия</a:t>
            </a:r>
            <a:r>
              <a:rPr lang="ru-RU" dirty="0" smtClean="0"/>
              <a:t> происходит, когда более мелкие бластомеры анимального полюса дробятся быстрее и обрастают более крупные бластомеры вегетативного полюса, образуя эктодерму (земноводные). Клетки вегетативного полюса дают начало внутреннему зародышевому листку - энтодерме.</a:t>
            </a:r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21506" name="Picture 2" descr="http://vyksa-school-8.narod.ru/yrok2.files/image02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14545" y="5338756"/>
            <a:ext cx="4357687" cy="1396333"/>
          </a:xfrm>
          <a:prstGeom prst="rect">
            <a:avLst/>
          </a:prstGeom>
          <a:noFill/>
        </p:spPr>
      </p:pic>
    </p:spTree>
  </p:cSld>
  <p:clrMapOvr>
    <a:masterClrMapping/>
  </p:clrMapOvr>
  <p:transition>
    <p:diamond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14282" y="214290"/>
            <a:ext cx="8715436" cy="4572000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Описанные способы гаструляции редко встречаются в чистом виде и обычно наблюдаются их сочетания (инвагинация с </a:t>
            </a:r>
            <a:r>
              <a:rPr lang="ru-RU" dirty="0" err="1" smtClean="0"/>
              <a:t>эпиболией</a:t>
            </a:r>
            <a:r>
              <a:rPr lang="ru-RU" dirty="0" smtClean="0"/>
              <a:t> у амфибий или </a:t>
            </a:r>
            <a:r>
              <a:rPr lang="ru-RU" dirty="0" err="1" smtClean="0"/>
              <a:t>деламинация</a:t>
            </a:r>
            <a:r>
              <a:rPr lang="ru-RU" dirty="0" smtClean="0"/>
              <a:t> с иммиграцией у иглокожих).</a:t>
            </a:r>
          </a:p>
          <a:p>
            <a:r>
              <a:rPr lang="ru-RU" dirty="0" smtClean="0"/>
              <a:t>Чаще всего клеточный материал мезодермы входит в состав энтодермы. Он впячивается в бластоцель в виде </a:t>
            </a:r>
            <a:r>
              <a:rPr lang="ru-RU" dirty="0" err="1" smtClean="0"/>
              <a:t>карманообразных</a:t>
            </a:r>
            <a:r>
              <a:rPr lang="ru-RU" dirty="0" smtClean="0"/>
              <a:t> выростов, которые затем </a:t>
            </a:r>
            <a:r>
              <a:rPr lang="ru-RU" dirty="0" err="1" smtClean="0"/>
              <a:t>отшнуровываются</a:t>
            </a:r>
            <a:r>
              <a:rPr lang="ru-RU" dirty="0" smtClean="0"/>
              <a:t>. При образовании мезодермы происходит образование вторичной полости тела, или </a:t>
            </a:r>
            <a:r>
              <a:rPr lang="ru-RU" dirty="0" err="1" smtClean="0"/>
              <a:t>целома</a:t>
            </a:r>
            <a:r>
              <a:rPr lang="ru-RU" dirty="0" smtClean="0"/>
              <a:t>.</a:t>
            </a:r>
          </a:p>
          <a:p>
            <a:r>
              <a:rPr lang="ru-RU" dirty="0" smtClean="0"/>
              <a:t>Процесс формирования органов в эмбриональном развитии называют </a:t>
            </a:r>
            <a:r>
              <a:rPr lang="ru-RU" b="1" dirty="0" smtClean="0"/>
              <a:t>органогенезом</a:t>
            </a:r>
            <a:r>
              <a:rPr lang="ru-RU" dirty="0" smtClean="0"/>
              <a:t>. В органогенезе можно выделить две фазы: </a:t>
            </a:r>
            <a:r>
              <a:rPr lang="ru-RU" b="1" dirty="0" smtClean="0"/>
              <a:t>нейруляция</a:t>
            </a:r>
            <a:r>
              <a:rPr lang="ru-RU" dirty="0" smtClean="0"/>
              <a:t> — образование комплекса осевых органов (нервная трубка, хорда, кишечная трубка и мезодерма сомитов), в который вовлекается почти весь зародыш, и </a:t>
            </a:r>
            <a:r>
              <a:rPr lang="ru-RU" b="1" dirty="0" smtClean="0"/>
              <a:t>построение остальных органов</a:t>
            </a:r>
            <a:r>
              <a:rPr lang="ru-RU" dirty="0" smtClean="0"/>
              <a:t>, приобретение различными участками тела типичной для них формы и черт внутренней организации, установление определенных пропорций (пространственно ограниченные процессы).</a:t>
            </a:r>
            <a:endParaRPr lang="ru-RU" dirty="0"/>
          </a:p>
        </p:txBody>
      </p:sp>
    </p:spTree>
  </p:cSld>
  <p:clrMapOvr>
    <a:masterClrMapping/>
  </p:clrMapOvr>
  <p:transition>
    <p:diamond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28596" y="0"/>
            <a:ext cx="8258204" cy="1143000"/>
          </a:xfrm>
        </p:spPr>
        <p:txBody>
          <a:bodyPr>
            <a:normAutofit/>
          </a:bodyPr>
          <a:lstStyle/>
          <a:p>
            <a:pPr algn="ctr"/>
            <a:r>
              <a:rPr lang="en-US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Constantia" pitchFamily="18" charset="0"/>
              </a:rPr>
              <a:t>III.</a:t>
            </a:r>
            <a:r>
              <a:rPr lang="ru-RU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Constantia" pitchFamily="18" charset="0"/>
              </a:rPr>
              <a:t> Стадия органогенеза</a:t>
            </a:r>
            <a:endParaRPr lang="ru-RU" sz="48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2">
                  <a:lumMod val="75000"/>
                </a:schemeClr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Constant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14282" y="1214422"/>
            <a:ext cx="4786346" cy="5429288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Процесс формирования органов в эмбриональном развитии называют </a:t>
            </a:r>
            <a:r>
              <a:rPr lang="ru-RU" b="1" dirty="0" smtClean="0"/>
              <a:t>органогенезом</a:t>
            </a:r>
            <a:r>
              <a:rPr lang="ru-RU" dirty="0" smtClean="0"/>
              <a:t>. </a:t>
            </a:r>
          </a:p>
          <a:p>
            <a:r>
              <a:rPr lang="ru-RU" dirty="0" smtClean="0"/>
              <a:t>В органогенезе можно выделить две фазы: </a:t>
            </a:r>
          </a:p>
          <a:p>
            <a:pPr marL="542925" indent="-180975">
              <a:buFont typeface="Wingdings" pitchFamily="2" charset="2"/>
              <a:buChar char="§"/>
            </a:pPr>
            <a:r>
              <a:rPr lang="ru-RU" b="1" dirty="0" smtClean="0"/>
              <a:t>нейруляция</a:t>
            </a:r>
            <a:r>
              <a:rPr lang="ru-RU" dirty="0" smtClean="0"/>
              <a:t> - образование комплекса осевых органов (нервная трубка, хорда, кишечная трубка и мезодерма сомитов), в который вовлекается почти весь зародыш, и </a:t>
            </a:r>
          </a:p>
          <a:p>
            <a:pPr marL="542925" indent="-180975">
              <a:buFont typeface="Wingdings" pitchFamily="2" charset="2"/>
              <a:buChar char="§"/>
            </a:pPr>
            <a:r>
              <a:rPr lang="ru-RU" b="1" dirty="0" smtClean="0"/>
              <a:t>построение остальных органов</a:t>
            </a:r>
            <a:r>
              <a:rPr lang="ru-RU" dirty="0" smtClean="0"/>
              <a:t>, приобретение различными участками тела типичной для них формы и черт внутренней организации, установление определенных пропорций (пространственно ограниченные процессы).</a:t>
            </a:r>
            <a:endParaRPr lang="ru-RU" dirty="0"/>
          </a:p>
        </p:txBody>
      </p:sp>
      <p:pic>
        <p:nvPicPr>
          <p:cNvPr id="5" name="Рисунок 4" descr="Image 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00628" y="2000240"/>
            <a:ext cx="3952878" cy="3445819"/>
          </a:xfrm>
          <a:prstGeom prst="rect">
            <a:avLst/>
          </a:prstGeom>
        </p:spPr>
      </p:pic>
    </p:spTree>
  </p:cSld>
  <p:clrMapOvr>
    <a:masterClrMapping/>
  </p:clrMapOvr>
  <p:transition>
    <p:diamond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Image 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857752" y="4143380"/>
            <a:ext cx="2571747" cy="2547254"/>
          </a:xfrm>
          <a:prstGeom prst="rect">
            <a:avLst/>
          </a:prstGeom>
        </p:spPr>
      </p:pic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85720" y="142852"/>
            <a:ext cx="8572560" cy="4286280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/>
              <a:t>По </a:t>
            </a:r>
            <a:r>
              <a:rPr lang="ru-RU" b="1" dirty="0" smtClean="0"/>
              <a:t>теории зародышевых листков Карла Бэра</a:t>
            </a:r>
            <a:r>
              <a:rPr lang="ru-RU" dirty="0" smtClean="0"/>
              <a:t>, возникновение органов обусловлено преобразованием того или иного зародышевого листка - экто-, мезо- или энтодермы. Некоторые органы могут иметь смешанное происхождение, то есть они образованы при участии сразу нескольких зародышевых листков. Например, мускулатура пищеварительного тракта является производным мезодермы, а его внутренняя выстилка - производное энтодермы. Однако, несколько упрощая, происхождение основных органов и их систем все-таки можно связать с определенными зародышевыми листками. Зародыш на стадии нейруляции называется </a:t>
            </a:r>
            <a:r>
              <a:rPr lang="ru-RU" b="1" dirty="0" smtClean="0"/>
              <a:t>нейрулой</a:t>
            </a:r>
            <a:r>
              <a:rPr lang="ru-RU" dirty="0" smtClean="0"/>
              <a:t>. Материал, используемый на построение нервной системы у позвоночных животных, - </a:t>
            </a:r>
            <a:r>
              <a:rPr lang="ru-RU" b="1" dirty="0" err="1" smtClean="0"/>
              <a:t>нейроэктодерма</a:t>
            </a:r>
            <a:r>
              <a:rPr lang="ru-RU" dirty="0" smtClean="0"/>
              <a:t>, входит в состав дорсальной части эктодермы. Он располагается над зачатком хорды.</a:t>
            </a:r>
          </a:p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1142976" y="4357694"/>
            <a:ext cx="364333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1 - экто­дерма; </a:t>
            </a:r>
          </a:p>
          <a:p>
            <a:r>
              <a:rPr lang="ru-RU" dirty="0" smtClean="0"/>
              <a:t>2 - хорда; </a:t>
            </a:r>
          </a:p>
          <a:p>
            <a:r>
              <a:rPr lang="ru-RU" dirty="0" smtClean="0"/>
              <a:t>3 - вторичная полость тела; </a:t>
            </a:r>
          </a:p>
          <a:p>
            <a:r>
              <a:rPr lang="ru-RU" dirty="0" smtClean="0"/>
              <a:t>4 - мезодерма; </a:t>
            </a:r>
          </a:p>
          <a:p>
            <a:r>
              <a:rPr lang="ru-RU" dirty="0" smtClean="0"/>
              <a:t>5 - энтодерма; </a:t>
            </a:r>
          </a:p>
          <a:p>
            <a:r>
              <a:rPr lang="ru-RU" dirty="0" smtClean="0"/>
              <a:t>6 - кишечная полость; </a:t>
            </a:r>
          </a:p>
          <a:p>
            <a:r>
              <a:rPr lang="ru-RU" dirty="0" smtClean="0"/>
              <a:t>7 - нервная трубка.</a:t>
            </a:r>
          </a:p>
          <a:p>
            <a:endParaRPr lang="ru-RU" dirty="0"/>
          </a:p>
        </p:txBody>
      </p:sp>
    </p:spTree>
  </p:cSld>
  <p:clrMapOvr>
    <a:masterClrMapping/>
  </p:clrMapOvr>
  <p:transition>
    <p:diamond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85720" y="214290"/>
            <a:ext cx="8643998" cy="4071966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Сначала в области </a:t>
            </a:r>
            <a:r>
              <a:rPr lang="ru-RU" dirty="0" err="1" smtClean="0"/>
              <a:t>нейроэктодермы</a:t>
            </a:r>
            <a:r>
              <a:rPr lang="ru-RU" dirty="0" smtClean="0"/>
              <a:t> происходит уплощение клеточного пласта, что приводит к образованию нервной пластинки. Затем края нервной пластинки утолщаются и приподнимаются, образуя нервные валики. В центре пластинки за счет перемещения клеток по средней линии возникает нервный желобок, разделяющий зародыш на будущие правую и левую половины. Нервная пластинка начинает складываться по средней линии. Края ее соприкасаются, а затем смыкаются. В результате этих процессов возникает нервная трубка с полостью — </a:t>
            </a:r>
            <a:r>
              <a:rPr lang="ru-RU" b="1" dirty="0" err="1" smtClean="0"/>
              <a:t>невроцелем</a:t>
            </a:r>
            <a:r>
              <a:rPr lang="ru-RU" dirty="0" smtClean="0"/>
              <a:t>.</a:t>
            </a:r>
          </a:p>
          <a:p>
            <a:r>
              <a:rPr lang="ru-RU" dirty="0" smtClean="0"/>
              <a:t>Смыкание валиков происходит сначала в средней, а затем в задней части нервного желобка. В последнюю очередь это происходит в головной части, которая по ширине превосходит другие. Передний расширенный отдел в дальнейшем образует головной мозг, остальная часть нервной трубки - спинной. В результате нервная пластинка превращается в нервную трубку, лежащую под эктодермой.</a:t>
            </a:r>
          </a:p>
          <a:p>
            <a:endParaRPr lang="ru-RU" dirty="0"/>
          </a:p>
        </p:txBody>
      </p:sp>
      <p:pic>
        <p:nvPicPr>
          <p:cNvPr id="4" name="Рисунок 3" descr="image02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42910" y="4143380"/>
            <a:ext cx="7643866" cy="2500330"/>
          </a:xfrm>
          <a:prstGeom prst="rect">
            <a:avLst/>
          </a:prstGeom>
        </p:spPr>
      </p:pic>
    </p:spTree>
  </p:cSld>
  <p:clrMapOvr>
    <a:masterClrMapping/>
  </p:clrMapOvr>
  <p:transition>
    <p:diamond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305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643570" y="2000240"/>
            <a:ext cx="3346976" cy="2813054"/>
          </a:xfrm>
          <a:prstGeom prst="rect">
            <a:avLst/>
          </a:prstGeom>
        </p:spPr>
      </p:pic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14282" y="142852"/>
            <a:ext cx="8643998" cy="2286016"/>
          </a:xfrm>
        </p:spPr>
        <p:txBody>
          <a:bodyPr/>
          <a:lstStyle/>
          <a:p>
            <a:r>
              <a:rPr lang="ru-RU" dirty="0" smtClean="0"/>
              <a:t>Из материала </a:t>
            </a:r>
            <a:r>
              <a:rPr lang="ru-RU" sz="32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эктодермы</a:t>
            </a:r>
            <a:r>
              <a:rPr lang="ru-RU" dirty="0" smtClean="0"/>
              <a:t>, помимо нервной трубки, развиваются эпидермис и его производные (перо, волосы, ногти, когти, кожные железы и т.д.), компоненты органов зрения, слуха, обоняния, эпителий ротовой полости, эмаль зубов.</a:t>
            </a:r>
          </a:p>
          <a:p>
            <a:endParaRPr lang="ru-RU" dirty="0"/>
          </a:p>
        </p:txBody>
      </p:sp>
      <p:pic>
        <p:nvPicPr>
          <p:cNvPr id="27650" name="Picture 2" descr="http://love.monro-surf.ru/1321718952_kn-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2357430"/>
            <a:ext cx="3048000" cy="22860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post-2-1316502249167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71472" y="4714884"/>
            <a:ext cx="2571768" cy="19993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7652" name="Picture 4" descr="http://natural-medicine.ru/uploads/posts/2010-06/thumbs/1277204881_tumblr_kuuai0rl1v1qa0zqho1_50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00429" y="2500306"/>
            <a:ext cx="2171715" cy="13573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7654" name="Picture 6" descr="http://www.lib.kemsu.ruonline.trud.ru/userfiles/gallery/7d/b_7d98289441d19a48e3b1b2571302bef4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71868" y="4357694"/>
            <a:ext cx="2143140" cy="16155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7656" name="Picture 8" descr="http://www.medicus.ru/images/upload/68904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357950" y="4714884"/>
            <a:ext cx="1866900" cy="18669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diamond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dirty="0" smtClean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</a:rPr>
              <a:t>Онтогенез</a:t>
            </a:r>
            <a:endParaRPr lang="ru-RU" sz="6000" dirty="0">
              <a:solidFill>
                <a:srgbClr val="66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nstant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1"/>
            <a:ext cx="8229600" cy="3543312"/>
          </a:xfrm>
        </p:spPr>
        <p:txBody>
          <a:bodyPr/>
          <a:lstStyle/>
          <a:p>
            <a:r>
              <a:rPr lang="ru-RU" b="1" dirty="0" smtClean="0">
                <a:solidFill>
                  <a:schemeClr val="accent1">
                    <a:lumMod val="10000"/>
                  </a:schemeClr>
                </a:solidFill>
                <a:latin typeface="+mn-lt"/>
                <a:ea typeface="+mn-ea"/>
                <a:cs typeface="+mn-cs"/>
              </a:rPr>
              <a:t>Это индивидуальное развитие особи, совокупность ее взаимосвязанных преобразований, закономерно совершающихся в процессе осуществления жизненного цикла от момента образования зиготы до смерти.</a:t>
            </a:r>
          </a:p>
          <a:p>
            <a:endParaRPr lang="ru-RU" b="1" dirty="0">
              <a:solidFill>
                <a:schemeClr val="accent1">
                  <a:lumMod val="10000"/>
                </a:schemeClr>
              </a:solidFill>
            </a:endParaRPr>
          </a:p>
        </p:txBody>
      </p:sp>
      <p:pic>
        <p:nvPicPr>
          <p:cNvPr id="1026" name="Picture 2" descr="http://patologii.net/uploads/posts/2011-04/1302099766_ontogenez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29190" y="4143380"/>
            <a:ext cx="4101904" cy="21193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8" name="Picture 4" descr="http://phillips.blogs.com/.a/6a00d834515c6d69e20111686b729e970c-320wi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3786190"/>
            <a:ext cx="4185842" cy="2642314"/>
          </a:xfrm>
          <a:prstGeom prst="rect">
            <a:avLst/>
          </a:prstGeom>
          <a:noFill/>
        </p:spPr>
      </p:pic>
    </p:spTree>
  </p:cSld>
  <p:clrMapOvr>
    <a:masterClrMapping/>
  </p:clrMapOvr>
  <p:transition>
    <p:diamond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14282" y="214290"/>
            <a:ext cx="8715436" cy="4214842"/>
          </a:xfrm>
        </p:spPr>
        <p:txBody>
          <a:bodyPr>
            <a:normAutofit fontScale="92500" lnSpcReduction="20000"/>
          </a:bodyPr>
          <a:lstStyle/>
          <a:p>
            <a:r>
              <a:rPr lang="ru-RU" dirty="0" err="1" smtClean="0"/>
              <a:t>Мезодермальные</a:t>
            </a:r>
            <a:r>
              <a:rPr lang="ru-RU" dirty="0" smtClean="0"/>
              <a:t> и </a:t>
            </a:r>
            <a:r>
              <a:rPr lang="ru-RU" dirty="0" err="1" smtClean="0"/>
              <a:t>энтодермальные</a:t>
            </a:r>
            <a:r>
              <a:rPr lang="ru-RU" dirty="0" smtClean="0"/>
              <a:t> органы формируются не после образования нервной трубки, а одновременно с ней. Вдоль боковых стенок первичной кишки путем выпячивания энтодермы образуются карманы, или складки. Участок энтодермы, расположенный между этими складками, утолщается, прогибается, сворачивается и </a:t>
            </a:r>
            <a:r>
              <a:rPr lang="ru-RU" dirty="0" err="1" smtClean="0"/>
              <a:t>отшнуровывается</a:t>
            </a:r>
            <a:r>
              <a:rPr lang="ru-RU" dirty="0" smtClean="0"/>
              <a:t> от основной массы энтодермы. Так появляется </a:t>
            </a:r>
            <a:r>
              <a:rPr lang="ru-RU" b="1" dirty="0" smtClean="0"/>
              <a:t>хорда</a:t>
            </a:r>
            <a:r>
              <a:rPr lang="ru-RU" dirty="0" smtClean="0"/>
              <a:t>. Возникшие </a:t>
            </a:r>
            <a:r>
              <a:rPr lang="ru-RU" dirty="0" err="1" smtClean="0"/>
              <a:t>карманообразные</a:t>
            </a:r>
            <a:r>
              <a:rPr lang="ru-RU" dirty="0" smtClean="0"/>
              <a:t> выпячивания энтодермы </a:t>
            </a:r>
            <a:r>
              <a:rPr lang="ru-RU" dirty="0" err="1" smtClean="0"/>
              <a:t>отшнуровываются</a:t>
            </a:r>
            <a:r>
              <a:rPr lang="ru-RU" dirty="0" smtClean="0"/>
              <a:t> от первичной кишки и превращаются в ряд сегментарно-расположенных замкнутых мешков, называемых также </a:t>
            </a:r>
            <a:r>
              <a:rPr lang="ru-RU" dirty="0" err="1" smtClean="0"/>
              <a:t>целомическими</a:t>
            </a:r>
            <a:r>
              <a:rPr lang="ru-RU" dirty="0" smtClean="0"/>
              <a:t> мешками. Их стенки образованы мезодермой, а полость внутри представляет собой вторичную полость тела (или </a:t>
            </a:r>
            <a:r>
              <a:rPr lang="ru-RU" b="1" dirty="0" smtClean="0"/>
              <a:t>целом</a:t>
            </a:r>
            <a:r>
              <a:rPr lang="ru-RU" dirty="0" smtClean="0"/>
              <a:t>).</a:t>
            </a:r>
          </a:p>
          <a:p>
            <a:endParaRPr lang="ru-RU" dirty="0"/>
          </a:p>
        </p:txBody>
      </p:sp>
      <p:pic>
        <p:nvPicPr>
          <p:cNvPr id="4" name="Рисунок 3" descr="image02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57356" y="4286256"/>
            <a:ext cx="7072362" cy="2313389"/>
          </a:xfrm>
          <a:prstGeom prst="rect">
            <a:avLst/>
          </a:prstGeom>
        </p:spPr>
      </p:pic>
    </p:spTree>
  </p:cSld>
  <p:clrMapOvr>
    <a:masterClrMapping/>
  </p:clrMapOvr>
  <p:transition>
    <p:diamond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4" name="Picture 6" descr="http://s3.hubimg.com/u/3604410_f26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62" y="3714752"/>
            <a:ext cx="2362199" cy="29527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85720" y="214290"/>
            <a:ext cx="8643998" cy="3857652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Из </a:t>
            </a:r>
            <a:r>
              <a:rPr lang="ru-RU" sz="30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мезодермы</a:t>
            </a:r>
            <a:r>
              <a:rPr lang="ru-RU" dirty="0" smtClean="0"/>
              <a:t> развиваются все виды соединительной ткани, дерма, скелет, </a:t>
            </a:r>
            <a:r>
              <a:rPr lang="ru-RU" dirty="0" err="1" smtClean="0"/>
              <a:t>поперечно-полосатая</a:t>
            </a:r>
            <a:r>
              <a:rPr lang="ru-RU" dirty="0" smtClean="0"/>
              <a:t> и гладкая мускулатура, кровеносная и лимфатическая системы, половая система.</a:t>
            </a:r>
          </a:p>
          <a:p>
            <a:r>
              <a:rPr lang="ru-RU" dirty="0" smtClean="0"/>
              <a:t>Из </a:t>
            </a:r>
            <a:r>
              <a:rPr lang="ru-RU" sz="30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энтодермы</a:t>
            </a:r>
            <a:r>
              <a:rPr lang="ru-RU" dirty="0" smtClean="0"/>
              <a:t> развиваются эпителий кишечника и желудка, клетки печени, секретирующие клетки поджелудочной, кишечных и желудочных желез. Передний отдел эмбриональной кишки образует эпителий легких и воздухоносных путей, секретирующие отделы передней и средней доли гипофиза, щитовидной и паращитовидной желез.</a:t>
            </a:r>
          </a:p>
          <a:p>
            <a:endParaRPr lang="ru-RU" dirty="0"/>
          </a:p>
        </p:txBody>
      </p:sp>
      <p:pic>
        <p:nvPicPr>
          <p:cNvPr id="32770" name="Picture 2" descr="http://media.tumblr.com/tumblr_lh08w8prKm1qatgwp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86578" y="3500438"/>
            <a:ext cx="2033584" cy="305802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2772" name="Picture 4" descr="http://bmi.ku.dk/english/research/heart_circulatory/pic_heart_circulatory.png/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6248" y="3500438"/>
            <a:ext cx="1714512" cy="3045163"/>
          </a:xfrm>
          <a:prstGeom prst="rect">
            <a:avLst/>
          </a:prstGeom>
          <a:noFill/>
        </p:spPr>
      </p:pic>
    </p:spTree>
  </p:cSld>
  <p:clrMapOvr>
    <a:masterClrMapping/>
  </p:clrMapOvr>
  <p:transition>
    <p:diamond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0"/>
            <a:ext cx="8501122" cy="1000108"/>
          </a:xfrm>
        </p:spPr>
        <p:txBody>
          <a:bodyPr>
            <a:normAutofit/>
          </a:bodyPr>
          <a:lstStyle/>
          <a:p>
            <a:pPr algn="ctr"/>
            <a:r>
              <a:rPr lang="ru-RU" sz="4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onstantia" pitchFamily="18" charset="0"/>
              </a:rPr>
              <a:t>Эмбриональная </a:t>
            </a:r>
            <a:r>
              <a:rPr lang="ru-RU" sz="4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onstantia" pitchFamily="18" charset="0"/>
              </a:rPr>
              <a:t>индукция</a:t>
            </a:r>
            <a:endParaRPr lang="ru-RU" sz="4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Constant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85720" y="1071546"/>
            <a:ext cx="8715436" cy="2714644"/>
          </a:xfrm>
        </p:spPr>
        <p:txBody>
          <a:bodyPr>
            <a:normAutofit fontScale="92500" lnSpcReduction="20000"/>
          </a:bodyPr>
          <a:lstStyle/>
          <a:p>
            <a:r>
              <a:rPr lang="ru-RU" b="1" dirty="0" smtClean="0"/>
              <a:t>Эмбриональная индукция</a:t>
            </a:r>
            <a:r>
              <a:rPr lang="ru-RU" dirty="0" smtClean="0"/>
              <a:t> — это взаимодействие между частями эмбриона, в процессе которого одна его часть — индуктор, — контактируя с другой частью — реагирующей системой, — определяет направление развития последней.</a:t>
            </a:r>
          </a:p>
          <a:p>
            <a:r>
              <a:rPr lang="ru-RU" dirty="0" smtClean="0"/>
              <a:t>Явление индукции было открыто Х. </a:t>
            </a:r>
            <a:r>
              <a:rPr lang="ru-RU" dirty="0" err="1" smtClean="0"/>
              <a:t>Шпеманом</a:t>
            </a:r>
            <a:r>
              <a:rPr lang="ru-RU" dirty="0" smtClean="0"/>
              <a:t> в 1901 г. при изучении образования хрусталика глаза из </a:t>
            </a:r>
            <a:r>
              <a:rPr lang="ru-RU" dirty="0" err="1" smtClean="0"/>
              <a:t>эктодермального</a:t>
            </a:r>
            <a:r>
              <a:rPr lang="ru-RU" dirty="0" smtClean="0"/>
              <a:t> эпителия у эмбрионов земноводных. 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4714876" y="3643314"/>
            <a:ext cx="4143404" cy="2862322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r>
              <a:rPr lang="ru-RU" b="1" dirty="0" smtClean="0"/>
              <a:t>Эмбриональная индукция: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1 — зачаток </a:t>
            </a:r>
            <a:r>
              <a:rPr lang="ru-RU" dirty="0" err="1" smtClean="0"/>
              <a:t>хордомезодермы</a:t>
            </a:r>
            <a:r>
              <a:rPr lang="ru-RU" dirty="0" smtClean="0"/>
              <a:t>; 2 — полость </a:t>
            </a:r>
            <a:r>
              <a:rPr lang="ru-RU" dirty="0" smtClean="0"/>
              <a:t>бластулы</a:t>
            </a:r>
            <a:r>
              <a:rPr lang="ru-RU" dirty="0" smtClean="0"/>
              <a:t>; </a:t>
            </a:r>
            <a:endParaRPr lang="ru-RU" dirty="0" smtClean="0"/>
          </a:p>
          <a:p>
            <a:r>
              <a:rPr lang="ru-RU" dirty="0" smtClean="0"/>
              <a:t>3</a:t>
            </a:r>
            <a:r>
              <a:rPr lang="ru-RU" dirty="0" smtClean="0"/>
              <a:t> — </a:t>
            </a:r>
            <a:r>
              <a:rPr lang="ru-RU" dirty="0" smtClean="0"/>
              <a:t>индуцированная нервная </a:t>
            </a:r>
            <a:r>
              <a:rPr lang="ru-RU" dirty="0" smtClean="0"/>
              <a:t>трубка; </a:t>
            </a:r>
            <a:endParaRPr lang="ru-RU" dirty="0" smtClean="0"/>
          </a:p>
          <a:p>
            <a:r>
              <a:rPr lang="ru-RU" dirty="0" smtClean="0"/>
              <a:t>4</a:t>
            </a:r>
            <a:r>
              <a:rPr lang="ru-RU" dirty="0" smtClean="0"/>
              <a:t> — </a:t>
            </a:r>
            <a:r>
              <a:rPr lang="ru-RU" dirty="0" smtClean="0"/>
              <a:t>индуцированная </a:t>
            </a:r>
            <a:r>
              <a:rPr lang="ru-RU" dirty="0" smtClean="0"/>
              <a:t>хорда; </a:t>
            </a:r>
            <a:endParaRPr lang="ru-RU" dirty="0" smtClean="0"/>
          </a:p>
          <a:p>
            <a:r>
              <a:rPr lang="ru-RU" dirty="0" smtClean="0"/>
              <a:t>5</a:t>
            </a:r>
            <a:r>
              <a:rPr lang="ru-RU" dirty="0" smtClean="0"/>
              <a:t> — </a:t>
            </a:r>
            <a:r>
              <a:rPr lang="ru-RU" dirty="0" smtClean="0"/>
              <a:t>первичная нервная </a:t>
            </a:r>
            <a:r>
              <a:rPr lang="ru-RU" dirty="0" smtClean="0"/>
              <a:t>трубка; 6 — </a:t>
            </a:r>
            <a:r>
              <a:rPr lang="ru-RU" dirty="0" smtClean="0"/>
              <a:t>первичная </a:t>
            </a:r>
            <a:r>
              <a:rPr lang="ru-RU" dirty="0" smtClean="0"/>
              <a:t>хорда; </a:t>
            </a:r>
            <a:endParaRPr lang="ru-RU" dirty="0" smtClean="0"/>
          </a:p>
          <a:p>
            <a:r>
              <a:rPr lang="ru-RU" dirty="0" smtClean="0"/>
              <a:t>7</a:t>
            </a:r>
            <a:r>
              <a:rPr lang="ru-RU" dirty="0" smtClean="0"/>
              <a:t> — форми­рование </a:t>
            </a:r>
            <a:r>
              <a:rPr lang="ru-RU" dirty="0" smtClean="0"/>
              <a:t>вторичного зародыша</a:t>
            </a:r>
            <a:r>
              <a:rPr lang="ru-RU" dirty="0" smtClean="0"/>
              <a:t>, </a:t>
            </a:r>
            <a:r>
              <a:rPr lang="ru-RU" dirty="0" smtClean="0"/>
              <a:t>соединенного </a:t>
            </a:r>
            <a:r>
              <a:rPr lang="ru-RU" dirty="0" smtClean="0"/>
              <a:t>с </a:t>
            </a:r>
            <a:r>
              <a:rPr lang="ru-RU" dirty="0" smtClean="0"/>
              <a:t>зародышем-хозяином.</a:t>
            </a:r>
            <a:endParaRPr lang="ru-RU" dirty="0"/>
          </a:p>
        </p:txBody>
      </p:sp>
      <p:pic>
        <p:nvPicPr>
          <p:cNvPr id="5" name="Рисунок 4" descr="Image 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8596" y="3643314"/>
            <a:ext cx="3786214" cy="2943958"/>
          </a:xfrm>
          <a:prstGeom prst="rect">
            <a:avLst/>
          </a:prstGeom>
        </p:spPr>
      </p:pic>
    </p:spTree>
  </p:cSld>
  <p:clrMapOvr>
    <a:masterClrMapping/>
  </p:clrMapOvr>
  <p:transition>
    <p:diamond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0"/>
            <a:ext cx="8501122" cy="1000108"/>
          </a:xfrm>
        </p:spPr>
        <p:txBody>
          <a:bodyPr>
            <a:normAutofit/>
          </a:bodyPr>
          <a:lstStyle/>
          <a:p>
            <a:pPr algn="ctr"/>
            <a:r>
              <a:rPr lang="ru-RU" sz="4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onstantia" pitchFamily="18" charset="0"/>
              </a:rPr>
              <a:t>Эмбриональная </a:t>
            </a:r>
            <a:r>
              <a:rPr lang="ru-RU" sz="4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onstantia" pitchFamily="18" charset="0"/>
              </a:rPr>
              <a:t>индукция</a:t>
            </a:r>
            <a:endParaRPr lang="ru-RU" sz="4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Constant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85720" y="1142984"/>
            <a:ext cx="8715436" cy="5572164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/>
              <a:t>В 1924 г. были опубликованы результаты опытов Х. </a:t>
            </a:r>
            <a:r>
              <a:rPr lang="ru-RU" dirty="0" err="1" smtClean="0"/>
              <a:t>Шпемана</a:t>
            </a:r>
            <a:r>
              <a:rPr lang="ru-RU" dirty="0" smtClean="0"/>
              <a:t> и Г. Мангольда, считающихся классическим доказательством существования эмбриональной индукции. </a:t>
            </a:r>
            <a:endParaRPr lang="ru-RU" dirty="0" smtClean="0"/>
          </a:p>
          <a:p>
            <a:r>
              <a:rPr lang="ru-RU" dirty="0" smtClean="0"/>
              <a:t>На </a:t>
            </a:r>
            <a:r>
              <a:rPr lang="ru-RU" dirty="0" smtClean="0"/>
              <a:t>стадии ранней гаструлы зачаток эктодермы, который в нормальных условиях должен был развиться в структуры нервной системы, из зародыша гребенчатого (непигментированного) тритона пересаживался под эктодерму брюшной стороны, дающую начало эпидермису кожи, зародыша обыкновенного (пигментированного) тритона. </a:t>
            </a:r>
            <a:endParaRPr lang="ru-RU" dirty="0" smtClean="0"/>
          </a:p>
          <a:p>
            <a:r>
              <a:rPr lang="ru-RU" dirty="0" smtClean="0"/>
              <a:t>В </a:t>
            </a:r>
            <a:r>
              <a:rPr lang="ru-RU" dirty="0" smtClean="0"/>
              <a:t>итоге на брюшной стороне зародыша-реципиента возникали сначала нервная трубка и другие компоненты комплекса осевых органов, а затем формировался дополнительный зародыш. Причем, наблюдения показали, что ткани дополнительного зародыша формируются почти исключительно из клеточного материала реципиента.</a:t>
            </a:r>
          </a:p>
          <a:p>
            <a:r>
              <a:rPr lang="ru-RU" dirty="0" smtClean="0"/>
              <a:t>Если на стадии ранней гаструлы полностью удалить зачаток хорды, то нервная трубка не развивается. Эктодерма на спинной стороне зародыша, из которой в норме формируется нервная трубка, образует кожный эпителий. При дальнейшем изучении развития зародышей оказалось, что зачаток </a:t>
            </a:r>
            <a:r>
              <a:rPr lang="ru-RU" dirty="0" err="1" smtClean="0"/>
              <a:t>хордомезодермы</a:t>
            </a:r>
            <a:r>
              <a:rPr lang="ru-RU" dirty="0" smtClean="0"/>
              <a:t>, представляя собой индуктор нервной трубки, для дифференцировки нуждается в индуцирующем влиянии со стороны зачатка нервной системы.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>
    <p:diamond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14282" y="1785926"/>
            <a:ext cx="8643998" cy="4572031"/>
          </a:xfrm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chemeClr val="accent1">
                    <a:lumMod val="10000"/>
                  </a:schemeClr>
                </a:solidFill>
                <a:latin typeface="+mn-lt"/>
                <a:ea typeface="+mn-ea"/>
                <a:cs typeface="+mn-cs"/>
              </a:rPr>
              <a:t>У многоклеточных животных, размножающихся половым способом, онтогенез подразделяется на </a:t>
            </a:r>
            <a:r>
              <a:rPr lang="ru-RU" sz="2800" b="1" dirty="0" smtClean="0">
                <a:solidFill>
                  <a:schemeClr val="accent1">
                    <a:lumMod val="10000"/>
                  </a:schemeClr>
                </a:solidFill>
                <a:latin typeface="+mn-lt"/>
                <a:ea typeface="+mn-ea"/>
                <a:cs typeface="+mn-cs"/>
              </a:rPr>
              <a:t>эмбриональный</a:t>
            </a:r>
            <a:r>
              <a:rPr lang="ru-RU" sz="2800" dirty="0" smtClean="0">
                <a:solidFill>
                  <a:schemeClr val="accent1">
                    <a:lumMod val="10000"/>
                  </a:schemeClr>
                </a:solidFill>
                <a:latin typeface="+mn-lt"/>
                <a:ea typeface="+mn-ea"/>
                <a:cs typeface="+mn-cs"/>
              </a:rPr>
              <a:t> (от образования зиготы до рождения или выхода из яйцевых оболочек) и </a:t>
            </a:r>
            <a:r>
              <a:rPr lang="ru-RU" sz="2800" b="1" dirty="0" smtClean="0">
                <a:solidFill>
                  <a:schemeClr val="accent1">
                    <a:lumMod val="10000"/>
                  </a:schemeClr>
                </a:solidFill>
                <a:latin typeface="+mn-lt"/>
                <a:ea typeface="+mn-ea"/>
                <a:cs typeface="+mn-cs"/>
              </a:rPr>
              <a:t>постэмбриональный</a:t>
            </a:r>
            <a:r>
              <a:rPr lang="ru-RU" sz="2800" dirty="0" smtClean="0">
                <a:solidFill>
                  <a:schemeClr val="accent1">
                    <a:lumMod val="10000"/>
                  </a:schemeClr>
                </a:solidFill>
                <a:latin typeface="+mn-lt"/>
                <a:ea typeface="+mn-ea"/>
                <a:cs typeface="+mn-cs"/>
              </a:rPr>
              <a:t> (от выхода из яйцевых оболочек или рождения до смерти организма) периоды. </a:t>
            </a:r>
          </a:p>
          <a:p>
            <a:endParaRPr lang="ru-RU" sz="2800" dirty="0">
              <a:solidFill>
                <a:schemeClr val="accent1">
                  <a:lumMod val="10000"/>
                </a:schemeClr>
              </a:solidFill>
            </a:endParaRPr>
          </a:p>
        </p:txBody>
      </p:sp>
      <p:pic>
        <p:nvPicPr>
          <p:cNvPr id="27650" name="Picture 2" descr="http://900igr.net/thumbi/biologija/Ontogenez-urok/0005-006-Ontogenez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5008" y="214290"/>
            <a:ext cx="3057538" cy="1000132"/>
          </a:xfrm>
          <a:prstGeom prst="rect">
            <a:avLst/>
          </a:prstGeom>
          <a:noFill/>
        </p:spPr>
      </p:pic>
    </p:spTree>
  </p:cSld>
  <p:clrMapOvr>
    <a:masterClrMapping/>
  </p:clrMapOvr>
  <p:transition>
    <p:diamond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Рисунок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714876" y="1643050"/>
            <a:ext cx="4269271" cy="500066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0"/>
            <a:ext cx="8429684" cy="1142984"/>
          </a:xfrm>
        </p:spPr>
        <p:txBody>
          <a:bodyPr>
            <a:normAutofit/>
          </a:bodyPr>
          <a:lstStyle/>
          <a:p>
            <a:pPr algn="ctr"/>
            <a:r>
              <a:rPr lang="ru-RU" sz="48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Constantia" pitchFamily="18" charset="0"/>
              </a:rPr>
              <a:t>Эмбриональный период</a:t>
            </a:r>
            <a:endParaRPr lang="ru-RU" sz="48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latin typeface="Constant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85720" y="1428736"/>
            <a:ext cx="5143536" cy="4525963"/>
          </a:xfrm>
        </p:spPr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Включает следующие стадии:</a:t>
            </a:r>
          </a:p>
          <a:p>
            <a:pPr>
              <a:buNone/>
            </a:pPr>
            <a:r>
              <a:rPr lang="ru-RU" dirty="0" smtClean="0">
                <a:solidFill>
                  <a:schemeClr val="tx1"/>
                </a:solidFill>
              </a:rPr>
              <a:t>   1) дробление</a:t>
            </a:r>
          </a:p>
          <a:p>
            <a:pPr>
              <a:buNone/>
            </a:pPr>
            <a:r>
              <a:rPr lang="ru-RU" dirty="0" smtClean="0">
                <a:solidFill>
                  <a:schemeClr val="tx1"/>
                </a:solidFill>
              </a:rPr>
              <a:t>   2) гаструла</a:t>
            </a:r>
          </a:p>
          <a:p>
            <a:pPr>
              <a:buNone/>
            </a:pPr>
            <a:r>
              <a:rPr lang="ru-RU" dirty="0" smtClean="0">
                <a:solidFill>
                  <a:schemeClr val="tx1"/>
                </a:solidFill>
              </a:rPr>
              <a:t>   3) органогенез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diamond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142852"/>
            <a:ext cx="8129590" cy="928694"/>
          </a:xfrm>
        </p:spPr>
        <p:txBody>
          <a:bodyPr>
            <a:normAutofit/>
          </a:bodyPr>
          <a:lstStyle/>
          <a:p>
            <a:pPr algn="ctr"/>
            <a:r>
              <a:rPr lang="en-US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Constantia" pitchFamily="18" charset="0"/>
              </a:rPr>
              <a:t>I. </a:t>
            </a:r>
            <a:r>
              <a:rPr lang="ru-RU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Constantia" pitchFamily="18" charset="0"/>
              </a:rPr>
              <a:t>Стадия дробления</a:t>
            </a:r>
            <a:endParaRPr lang="ru-RU" sz="4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2">
                  <a:lumMod val="75000"/>
                </a:schemeClr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Constant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85720" y="1142984"/>
            <a:ext cx="8715436" cy="4143405"/>
          </a:xfrm>
        </p:spPr>
        <p:txBody>
          <a:bodyPr/>
          <a:lstStyle/>
          <a:p>
            <a:r>
              <a:rPr lang="ru-RU" sz="1800" b="1" dirty="0" smtClean="0">
                <a:solidFill>
                  <a:schemeClr val="tx1"/>
                </a:solidFill>
              </a:rPr>
              <a:t>Дробление</a:t>
            </a:r>
            <a:r>
              <a:rPr lang="ru-RU" sz="1800" dirty="0" smtClean="0">
                <a:solidFill>
                  <a:schemeClr val="tx1"/>
                </a:solidFill>
              </a:rPr>
              <a:t> — это ряд последовательных митотических делений зиготы, в результате которых огромный объем цитоплазмы яйца разделяется на многочисленные, содержащие ядра клетки меньшего размера. В результате дробления образуются клетки, которые называют бластомерами. Дробление от обычного деления отличает то, что вновь образовавшиеся бластомеры не увеличиваются в размерах. Это становится возможным вследствие выпадения </a:t>
            </a:r>
            <a:r>
              <a:rPr lang="ru-RU" sz="1800" dirty="0" err="1" smtClean="0">
                <a:solidFill>
                  <a:schemeClr val="tx1"/>
                </a:solidFill>
              </a:rPr>
              <a:t>пресинтетического</a:t>
            </a:r>
            <a:r>
              <a:rPr lang="ru-RU" sz="1800" dirty="0" smtClean="0">
                <a:solidFill>
                  <a:schemeClr val="tx1"/>
                </a:solidFill>
              </a:rPr>
              <a:t> периода интерфазы. При этом синтетический период интерфазы начинается в телофазе предшествующего митоза. Таким образом, количество бластомеров постепенно увеличивается, а их общий объем практически не изменяется. Цитоплазма клеток при дроблении делится путем возникновения </a:t>
            </a:r>
            <a:r>
              <a:rPr lang="ru-RU" sz="1800" dirty="0" err="1" smtClean="0">
                <a:solidFill>
                  <a:schemeClr val="tx1"/>
                </a:solidFill>
              </a:rPr>
              <a:t>впячиваний</a:t>
            </a:r>
            <a:r>
              <a:rPr lang="ru-RU" sz="1800" dirty="0" smtClean="0">
                <a:solidFill>
                  <a:schemeClr val="tx1"/>
                </a:solidFill>
              </a:rPr>
              <a:t> оболочки клетки (</a:t>
            </a:r>
            <a:r>
              <a:rPr lang="ru-RU" sz="1800" b="1" dirty="0" smtClean="0">
                <a:solidFill>
                  <a:schemeClr val="tx1"/>
                </a:solidFill>
              </a:rPr>
              <a:t>борозды дробления</a:t>
            </a:r>
            <a:r>
              <a:rPr lang="ru-RU" sz="1800" dirty="0" smtClean="0">
                <a:solidFill>
                  <a:schemeClr val="tx1"/>
                </a:solidFill>
              </a:rPr>
              <a:t>).</a:t>
            </a:r>
            <a:endParaRPr lang="ru-RU" sz="1800" dirty="0">
              <a:solidFill>
                <a:schemeClr val="tx1"/>
              </a:solidFill>
            </a:endParaRPr>
          </a:p>
        </p:txBody>
      </p:sp>
      <p:pic>
        <p:nvPicPr>
          <p:cNvPr id="31746" name="Picture 2" descr="http://900igr.net/datai/biologija/Ontogenez-urok/0008-010-Osnovnye-stadii-embriogenez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6200000">
            <a:off x="3184888" y="3601666"/>
            <a:ext cx="2387580" cy="3756760"/>
          </a:xfrm>
          <a:prstGeom prst="rect">
            <a:avLst/>
          </a:prstGeom>
          <a:noFill/>
          <a:ln w="19050">
            <a:solidFill>
              <a:schemeClr val="accent2">
                <a:lumMod val="75000"/>
              </a:schemeClr>
            </a:solidFill>
          </a:ln>
        </p:spPr>
      </p:pic>
    </p:spTree>
  </p:cSld>
  <p:clrMapOvr>
    <a:masterClrMapping/>
  </p:clrMapOvr>
  <p:transition>
    <p:diamond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74638"/>
            <a:ext cx="8715436" cy="1143000"/>
          </a:xfrm>
        </p:spPr>
        <p:txBody>
          <a:bodyPr>
            <a:noAutofit/>
          </a:bodyPr>
          <a:lstStyle/>
          <a:p>
            <a:pPr algn="ctr"/>
            <a:r>
              <a:rPr lang="ru-RU" sz="44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Constantia" pitchFamily="18" charset="0"/>
              </a:rPr>
              <a:t>Биологическое значение процесса дробления</a:t>
            </a:r>
            <a:endParaRPr lang="ru-RU" sz="44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latin typeface="Constant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85720" y="1500174"/>
            <a:ext cx="8643998" cy="2214578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/>
              <a:t>благодаря повторяющимся циклам репродукции, происходит размножение генотипа зиготы; происходит накопление клеточной массы для дальнейших преобразований, зародыш из одноклеточного превращается в многоклеточный.</a:t>
            </a:r>
          </a:p>
          <a:p>
            <a:r>
              <a:rPr lang="ru-RU" dirty="0" smtClean="0"/>
              <a:t>Деление бластомеров бывает </a:t>
            </a:r>
            <a:r>
              <a:rPr lang="ru-RU" b="1" dirty="0" smtClean="0"/>
              <a:t>синхронным</a:t>
            </a:r>
            <a:r>
              <a:rPr lang="ru-RU" dirty="0" smtClean="0"/>
              <a:t> и </a:t>
            </a:r>
            <a:r>
              <a:rPr lang="ru-RU" b="1" dirty="0" smtClean="0"/>
              <a:t>несинхронным</a:t>
            </a:r>
            <a:r>
              <a:rPr lang="ru-RU" dirty="0" smtClean="0"/>
              <a:t>. У большинства видов оно </a:t>
            </a:r>
            <a:r>
              <a:rPr lang="ru-RU" dirty="0" err="1" smtClean="0"/>
              <a:t>несинхронно</a:t>
            </a:r>
            <a:r>
              <a:rPr lang="ru-RU" dirty="0" smtClean="0"/>
              <a:t> с самого начала развития, у других становится таковым уже после первых делений.</a:t>
            </a:r>
          </a:p>
          <a:p>
            <a:endParaRPr lang="ru-RU" dirty="0" smtClean="0"/>
          </a:p>
          <a:p>
            <a:pPr>
              <a:buNone/>
            </a:pPr>
            <a:endParaRPr lang="ru-RU" dirty="0"/>
          </a:p>
        </p:txBody>
      </p:sp>
      <p:pic>
        <p:nvPicPr>
          <p:cNvPr id="1026" name="Picture 2" descr="http://bugabooks.com/pictures/books/biologiya1.files/image197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3643314"/>
            <a:ext cx="5572164" cy="2988372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</p:pic>
      <p:sp>
        <p:nvSpPr>
          <p:cNvPr id="5" name="TextBox 4"/>
          <p:cNvSpPr txBox="1"/>
          <p:nvPr/>
        </p:nvSpPr>
        <p:spPr>
          <a:xfrm>
            <a:off x="5929322" y="3714752"/>
            <a:ext cx="300039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А-два бластомера; </a:t>
            </a:r>
          </a:p>
          <a:p>
            <a:r>
              <a:rPr lang="ru-RU" dirty="0" smtClean="0"/>
              <a:t>Б- три бластомера; </a:t>
            </a:r>
          </a:p>
          <a:p>
            <a:r>
              <a:rPr lang="ru-RU" dirty="0" smtClean="0"/>
              <a:t>В- четыре бластомера; </a:t>
            </a:r>
          </a:p>
          <a:p>
            <a:r>
              <a:rPr lang="ru-RU" dirty="0" smtClean="0"/>
              <a:t>Г- морула; </a:t>
            </a:r>
          </a:p>
          <a:p>
            <a:r>
              <a:rPr lang="ru-RU" dirty="0" smtClean="0"/>
              <a:t>Д- разрез морулы; </a:t>
            </a:r>
          </a:p>
          <a:p>
            <a:r>
              <a:rPr lang="ru-RU" dirty="0" smtClean="0"/>
              <a:t>Е, Ж- разрез ранней и поздней </a:t>
            </a:r>
            <a:r>
              <a:rPr lang="ru-RU" dirty="0" err="1" smtClean="0"/>
              <a:t>бластоцисты</a:t>
            </a:r>
            <a:r>
              <a:rPr lang="ru-RU" dirty="0" smtClean="0"/>
              <a:t>: </a:t>
            </a:r>
          </a:p>
          <a:p>
            <a:r>
              <a:rPr lang="ru-RU" dirty="0" smtClean="0"/>
              <a:t>1 - </a:t>
            </a:r>
            <a:r>
              <a:rPr lang="ru-RU" dirty="0" err="1" smtClean="0"/>
              <a:t>эмбриобласт</a:t>
            </a:r>
            <a:r>
              <a:rPr lang="ru-RU" dirty="0" smtClean="0"/>
              <a:t>, </a:t>
            </a:r>
          </a:p>
          <a:p>
            <a:r>
              <a:rPr lang="ru-RU" dirty="0" smtClean="0"/>
              <a:t>2 - </a:t>
            </a:r>
            <a:r>
              <a:rPr lang="ru-RU" dirty="0" err="1" smtClean="0"/>
              <a:t>трофобласт</a:t>
            </a:r>
            <a:r>
              <a:rPr lang="ru-RU" dirty="0" smtClean="0"/>
              <a:t>, </a:t>
            </a:r>
          </a:p>
          <a:p>
            <a:r>
              <a:rPr lang="ru-RU" dirty="0" smtClean="0"/>
              <a:t>3 - бластоцель</a:t>
            </a:r>
            <a:endParaRPr lang="ru-RU" dirty="0"/>
          </a:p>
        </p:txBody>
      </p:sp>
    </p:spTree>
  </p:cSld>
  <p:clrMapOvr>
    <a:masterClrMapping/>
  </p:clrMapOvr>
  <p:transition>
    <p:diamond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14282" y="142852"/>
            <a:ext cx="8715436" cy="3500462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Характер дробления определяется, прежде всего, строением яйцеклетки, главным образом, количеством желтка и особенностями его распределения в цитоплазме. В этой связи по способу дробления выделяют два основных типа яиц: полностью дробящиеся и дробящиеся частично. Полным дробление называется тогда, когда цитоплазма яйцеклетки полностью разделяется на бластомеры. Оно может быть </a:t>
            </a:r>
            <a:r>
              <a:rPr lang="ru-RU" b="1" dirty="0" smtClean="0"/>
              <a:t>равномерным</a:t>
            </a:r>
            <a:r>
              <a:rPr lang="ru-RU" dirty="0" smtClean="0"/>
              <a:t> - все образовавшиеся бластомеры имеют одинаковые размеры и форму (характерно для </a:t>
            </a:r>
            <a:r>
              <a:rPr lang="ru-RU" dirty="0" err="1" smtClean="0"/>
              <a:t>алецитальных</a:t>
            </a:r>
            <a:r>
              <a:rPr lang="ru-RU" dirty="0" smtClean="0"/>
              <a:t> и </a:t>
            </a:r>
            <a:r>
              <a:rPr lang="ru-RU" dirty="0" err="1" smtClean="0"/>
              <a:t>изолецитальных</a:t>
            </a:r>
            <a:r>
              <a:rPr lang="ru-RU" dirty="0" smtClean="0"/>
              <a:t> яйцеклеток) и </a:t>
            </a:r>
            <a:r>
              <a:rPr lang="ru-RU" b="1" dirty="0" smtClean="0"/>
              <a:t>неравномерным</a:t>
            </a:r>
            <a:r>
              <a:rPr lang="ru-RU" dirty="0" smtClean="0"/>
              <a:t> - образуются неравные по размерам бластомеры (свойственно телолецитальным яйцеклеткам с умеренным содержанием желтка). Мелкие бластомеры возникают у анимального полюса, крупные - в области вегетативного полюса зародыша.</a:t>
            </a:r>
          </a:p>
          <a:p>
            <a:endParaRPr lang="ru-RU" dirty="0"/>
          </a:p>
        </p:txBody>
      </p:sp>
      <p:pic>
        <p:nvPicPr>
          <p:cNvPr id="4" name="Рисунок 3" descr="Image 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20" y="3429000"/>
            <a:ext cx="6134100" cy="325755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429388" y="4071942"/>
            <a:ext cx="257176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Различные виды дробления:</a:t>
            </a:r>
            <a:r>
              <a:rPr lang="ru-RU" dirty="0" smtClean="0"/>
              <a:t> </a:t>
            </a:r>
          </a:p>
          <a:p>
            <a:r>
              <a:rPr lang="ru-RU" dirty="0" smtClean="0"/>
              <a:t>А - полное; </a:t>
            </a:r>
          </a:p>
          <a:p>
            <a:r>
              <a:rPr lang="ru-RU" dirty="0" smtClean="0"/>
              <a:t>Б - частичное; </a:t>
            </a:r>
          </a:p>
          <a:p>
            <a:r>
              <a:rPr lang="ru-RU" dirty="0" smtClean="0"/>
              <a:t>В - </a:t>
            </a:r>
            <a:r>
              <a:rPr lang="ru-RU" dirty="0" err="1" smtClean="0"/>
              <a:t>дискоидальное</a:t>
            </a:r>
            <a:r>
              <a:rPr lang="ru-RU" dirty="0" smtClean="0"/>
              <a:t>.</a:t>
            </a:r>
          </a:p>
          <a:p>
            <a:endParaRPr lang="ru-RU" dirty="0"/>
          </a:p>
        </p:txBody>
      </p:sp>
    </p:spTree>
  </p:cSld>
  <p:clrMapOvr>
    <a:masterClrMapping/>
  </p:clrMapOvr>
  <p:transition>
    <p:diamond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14282" y="214290"/>
            <a:ext cx="5072098" cy="6643710"/>
          </a:xfrm>
        </p:spPr>
        <p:txBody>
          <a:bodyPr>
            <a:normAutofit fontScale="85000" lnSpcReduction="20000"/>
          </a:bodyPr>
          <a:lstStyle/>
          <a:p>
            <a:r>
              <a:rPr lang="ru-RU" b="1" dirty="0" smtClean="0"/>
              <a:t>Частичное дробление</a:t>
            </a:r>
            <a:r>
              <a:rPr lang="ru-RU" dirty="0" smtClean="0"/>
              <a:t> - тип дробления, при котором цитоплазма яйцеклетки не полностью разделяется на бластомеры. Одним из видов частичного дробления является </a:t>
            </a:r>
            <a:r>
              <a:rPr lang="ru-RU" dirty="0" err="1" smtClean="0"/>
              <a:t>дискоидальное</a:t>
            </a:r>
            <a:r>
              <a:rPr lang="ru-RU" dirty="0" smtClean="0"/>
              <a:t>, при котором дроблению подвергается только лишенный желтка участок цитоплазмы у анимального полюса, где находится ядро. Участок цитоплазмы, подвергшийся дроблению, называется </a:t>
            </a:r>
            <a:r>
              <a:rPr lang="ru-RU" b="1" dirty="0" smtClean="0"/>
              <a:t>зародышевым диском</a:t>
            </a:r>
            <a:r>
              <a:rPr lang="ru-RU" dirty="0" smtClean="0"/>
              <a:t>. Этот тип дробления характерен для резко телолецитальных яиц с большим количеством желтка (рептилии, птицы, рыбы).</a:t>
            </a:r>
          </a:p>
          <a:p>
            <a:r>
              <a:rPr lang="ru-RU" dirty="0" smtClean="0"/>
              <a:t>Дробление у представителей разных групп животных имеет свои особенности, однако завершается оно образованием близкой по строению структуры - бластулы.</a:t>
            </a:r>
          </a:p>
          <a:p>
            <a:endParaRPr lang="ru-RU" dirty="0"/>
          </a:p>
        </p:txBody>
      </p:sp>
      <p:pic>
        <p:nvPicPr>
          <p:cNvPr id="19458" name="Picture 2" descr="http://akvariymvokne.ru/uploads/posts/2011-08/thumbs/1313995787_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86380" y="1285860"/>
            <a:ext cx="3729038" cy="4369966"/>
          </a:xfrm>
          <a:prstGeom prst="rect">
            <a:avLst/>
          </a:prstGeom>
          <a:noFill/>
        </p:spPr>
      </p:pic>
    </p:spTree>
  </p:cSld>
  <p:clrMapOvr>
    <a:masterClrMapping/>
  </p:clrMapOvr>
  <p:transition>
    <p:diamond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58204" cy="1071546"/>
          </a:xfrm>
        </p:spPr>
        <p:txBody>
          <a:bodyPr>
            <a:normAutofit/>
          </a:bodyPr>
          <a:lstStyle/>
          <a:p>
            <a:pPr algn="ctr"/>
            <a:r>
              <a:rPr lang="ru-RU" sz="5400" b="1" i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Constantia" pitchFamily="18" charset="0"/>
              </a:rPr>
              <a:t>Бластула</a:t>
            </a:r>
            <a:endParaRPr lang="ru-RU" sz="5400" b="1" i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latin typeface="Constant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57158" y="1071546"/>
            <a:ext cx="8572560" cy="3286148"/>
          </a:xfrm>
        </p:spPr>
        <p:txBody>
          <a:bodyPr/>
          <a:lstStyle/>
          <a:p>
            <a:r>
              <a:rPr lang="ru-RU" b="1" dirty="0" smtClean="0"/>
              <a:t>Бластула</a:t>
            </a:r>
            <a:r>
              <a:rPr lang="ru-RU" dirty="0" smtClean="0"/>
              <a:t> - однослойный зародыш. Она состоит из слоя клеток - бластодермы, ограничивающей полость - бластоцель. Бластула начинает формироваться на ранних этапах дробления благодаря расхождению бластомеров. Возникающая при этом полость заполняется жидкостью. Строение бластулы во многом зависит от типа дробления.</a:t>
            </a:r>
          </a:p>
          <a:p>
            <a:endParaRPr lang="ru-RU" dirty="0"/>
          </a:p>
        </p:txBody>
      </p:sp>
      <p:pic>
        <p:nvPicPr>
          <p:cNvPr id="4" name="Рисунок 3" descr="6907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14546" y="4000504"/>
            <a:ext cx="4245867" cy="2667002"/>
          </a:xfrm>
          <a:prstGeom prst="rect">
            <a:avLst/>
          </a:prstGeom>
          <a:ln w="19050">
            <a:solidFill>
              <a:srgbClr val="00B0F0"/>
            </a:solidFill>
          </a:ln>
        </p:spPr>
      </p:pic>
    </p:spTree>
  </p:cSld>
  <p:clrMapOvr>
    <a:masterClrMapping/>
  </p:clrMapOvr>
  <p:transition>
    <p:diamond/>
  </p:transition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праведливость">
  <a:themeElements>
    <a:clrScheme name="Справедливость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Справедливость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праведливость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183</TotalTime>
  <Words>1963</Words>
  <Application>Microsoft Office PowerPoint</Application>
  <PresentationFormat>Экран (4:3)</PresentationFormat>
  <Paragraphs>88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Справедливость</vt:lpstr>
      <vt:lpstr>Эмбриогенез позвоночных животных</vt:lpstr>
      <vt:lpstr>Онтогенез</vt:lpstr>
      <vt:lpstr>Слайд 3</vt:lpstr>
      <vt:lpstr>Эмбриональный период</vt:lpstr>
      <vt:lpstr>I. Стадия дробления</vt:lpstr>
      <vt:lpstr>Биологическое значение процесса дробления</vt:lpstr>
      <vt:lpstr>Слайд 7</vt:lpstr>
      <vt:lpstr>Слайд 8</vt:lpstr>
      <vt:lpstr>Бластула</vt:lpstr>
      <vt:lpstr>Слайд 10</vt:lpstr>
      <vt:lpstr>Слайд 11</vt:lpstr>
      <vt:lpstr>II. Стадия гаструлы</vt:lpstr>
      <vt:lpstr>Слайд 13</vt:lpstr>
      <vt:lpstr>Слайд 14</vt:lpstr>
      <vt:lpstr>Слайд 15</vt:lpstr>
      <vt:lpstr>III. Стадия органогенеза</vt:lpstr>
      <vt:lpstr>Слайд 17</vt:lpstr>
      <vt:lpstr>Слайд 18</vt:lpstr>
      <vt:lpstr>Слайд 19</vt:lpstr>
      <vt:lpstr>Слайд 20</vt:lpstr>
      <vt:lpstr>Слайд 21</vt:lpstr>
      <vt:lpstr>Эмбриональная индукция</vt:lpstr>
      <vt:lpstr>Эмбриональная индукция</vt:lpstr>
    </vt:vector>
  </TitlesOfParts>
  <Company>*Питер-Company*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Онтогенез многоклеточных животных, размножающихся половым способом</dc:title>
  <dc:creator>Дмитрий Каленюк</dc:creator>
  <cp:lastModifiedBy>Дмитрий Каленюк</cp:lastModifiedBy>
  <cp:revision>18</cp:revision>
  <dcterms:created xsi:type="dcterms:W3CDTF">2012-05-20T16:25:04Z</dcterms:created>
  <dcterms:modified xsi:type="dcterms:W3CDTF">2012-05-24T16:06:39Z</dcterms:modified>
</cp:coreProperties>
</file>