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4501EF-18F6-4A3E-B27A-694AF8516A84}" type="doc">
      <dgm:prSet loTypeId="urn:microsoft.com/office/officeart/2005/8/layout/hList7" loCatId="list" qsTypeId="urn:microsoft.com/office/officeart/2005/8/quickstyle/simple5" qsCatId="simple" csTypeId="urn:microsoft.com/office/officeart/2005/8/colors/accent1_2" csCatId="accent1" phldr="1"/>
      <dgm:spPr/>
    </dgm:pt>
    <dgm:pt modelId="{95F9BCD7-ACAA-491E-B47B-394867814A2C}">
      <dgm:prSet phldrT="[Текст]"/>
      <dgm:spPr/>
      <dgm:t>
        <a:bodyPr/>
        <a:lstStyle/>
        <a:p>
          <a:r>
            <a:rPr lang="ru-RU" dirty="0" smtClean="0"/>
            <a:t>ТЭС</a:t>
          </a:r>
          <a:endParaRPr lang="ru-RU" dirty="0"/>
        </a:p>
      </dgm:t>
    </dgm:pt>
    <dgm:pt modelId="{6505F014-397D-465D-9DAD-CF0D549B4D77}" type="parTrans" cxnId="{69112397-5F6F-40BA-916C-BB89F40BA70C}">
      <dgm:prSet/>
      <dgm:spPr/>
      <dgm:t>
        <a:bodyPr/>
        <a:lstStyle/>
        <a:p>
          <a:endParaRPr lang="ru-RU"/>
        </a:p>
      </dgm:t>
    </dgm:pt>
    <dgm:pt modelId="{D546F03C-9321-4DC1-8068-C8392A1E0846}" type="sibTrans" cxnId="{69112397-5F6F-40BA-916C-BB89F40BA70C}">
      <dgm:prSet/>
      <dgm:spPr/>
      <dgm:t>
        <a:bodyPr/>
        <a:lstStyle/>
        <a:p>
          <a:endParaRPr lang="ru-RU"/>
        </a:p>
      </dgm:t>
    </dgm:pt>
    <dgm:pt modelId="{E1689357-D6B7-4717-8480-5ABB071F6400}">
      <dgm:prSet phldrT="[Текст]"/>
      <dgm:spPr/>
      <dgm:t>
        <a:bodyPr/>
        <a:lstStyle/>
        <a:p>
          <a:r>
            <a:rPr lang="ru-RU" dirty="0" smtClean="0"/>
            <a:t>ГЭС</a:t>
          </a:r>
          <a:endParaRPr lang="ru-RU" dirty="0"/>
        </a:p>
      </dgm:t>
    </dgm:pt>
    <dgm:pt modelId="{184A2C22-651C-46C8-9991-FFEB61174BBC}" type="parTrans" cxnId="{3234AC61-DDAC-42DA-AA3E-3AC3ABBC2082}">
      <dgm:prSet/>
      <dgm:spPr/>
      <dgm:t>
        <a:bodyPr/>
        <a:lstStyle/>
        <a:p>
          <a:endParaRPr lang="ru-RU"/>
        </a:p>
      </dgm:t>
    </dgm:pt>
    <dgm:pt modelId="{F9A99272-DB6C-45BF-BC8E-D2E1E843CAC7}" type="sibTrans" cxnId="{3234AC61-DDAC-42DA-AA3E-3AC3ABBC2082}">
      <dgm:prSet/>
      <dgm:spPr/>
      <dgm:t>
        <a:bodyPr/>
        <a:lstStyle/>
        <a:p>
          <a:endParaRPr lang="ru-RU"/>
        </a:p>
      </dgm:t>
    </dgm:pt>
    <dgm:pt modelId="{FA59B6D7-1723-412D-8438-6A1A5993A5D1}">
      <dgm:prSet phldrT="[Текст]"/>
      <dgm:spPr/>
      <dgm:t>
        <a:bodyPr/>
        <a:lstStyle/>
        <a:p>
          <a:r>
            <a:rPr lang="ru-RU" dirty="0" smtClean="0"/>
            <a:t>АЭС</a:t>
          </a:r>
          <a:endParaRPr lang="ru-RU" dirty="0"/>
        </a:p>
      </dgm:t>
    </dgm:pt>
    <dgm:pt modelId="{A6326641-020D-47BB-A939-B7D82BA12A6C}" type="parTrans" cxnId="{985A251D-76D8-4A14-97E9-1F9230F26FD3}">
      <dgm:prSet/>
      <dgm:spPr/>
      <dgm:t>
        <a:bodyPr/>
        <a:lstStyle/>
        <a:p>
          <a:endParaRPr lang="ru-RU"/>
        </a:p>
      </dgm:t>
    </dgm:pt>
    <dgm:pt modelId="{F26F0C20-9FD2-4FCB-A4A0-BB3B4A9BE3F3}" type="sibTrans" cxnId="{985A251D-76D8-4A14-97E9-1F9230F26FD3}">
      <dgm:prSet/>
      <dgm:spPr/>
      <dgm:t>
        <a:bodyPr/>
        <a:lstStyle/>
        <a:p>
          <a:endParaRPr lang="ru-RU"/>
        </a:p>
      </dgm:t>
    </dgm:pt>
    <dgm:pt modelId="{8F236DE9-EC33-45A7-841F-5ABBEEE29E57}" type="pres">
      <dgm:prSet presAssocID="{1D4501EF-18F6-4A3E-B27A-694AF8516A84}" presName="Name0" presStyleCnt="0">
        <dgm:presLayoutVars>
          <dgm:dir/>
          <dgm:resizeHandles val="exact"/>
        </dgm:presLayoutVars>
      </dgm:prSet>
      <dgm:spPr/>
    </dgm:pt>
    <dgm:pt modelId="{A4AEA17C-4A07-48FB-8287-DFD6E7BDC01E}" type="pres">
      <dgm:prSet presAssocID="{1D4501EF-18F6-4A3E-B27A-694AF8516A84}" presName="fgShape" presStyleLbl="fgShp" presStyleIdx="0" presStyleCnt="1"/>
      <dgm:spPr/>
    </dgm:pt>
    <dgm:pt modelId="{DAA8949B-0DF2-494E-BCBB-4EE3DC8FBB16}" type="pres">
      <dgm:prSet presAssocID="{1D4501EF-18F6-4A3E-B27A-694AF8516A84}" presName="linComp" presStyleCnt="0"/>
      <dgm:spPr/>
    </dgm:pt>
    <dgm:pt modelId="{9ABF0217-748C-4450-9AB2-270C91A9C066}" type="pres">
      <dgm:prSet presAssocID="{95F9BCD7-ACAA-491E-B47B-394867814A2C}" presName="compNode" presStyleCnt="0"/>
      <dgm:spPr/>
    </dgm:pt>
    <dgm:pt modelId="{15FCF88A-401B-4998-9065-C4CBBEA49F4A}" type="pres">
      <dgm:prSet presAssocID="{95F9BCD7-ACAA-491E-B47B-394867814A2C}" presName="bkgdShape" presStyleLbl="node1" presStyleIdx="0" presStyleCnt="3"/>
      <dgm:spPr/>
      <dgm:t>
        <a:bodyPr/>
        <a:lstStyle/>
        <a:p>
          <a:endParaRPr lang="ru-RU"/>
        </a:p>
      </dgm:t>
    </dgm:pt>
    <dgm:pt modelId="{42E3A964-003F-4813-9255-AEF45457BA6B}" type="pres">
      <dgm:prSet presAssocID="{95F9BCD7-ACAA-491E-B47B-394867814A2C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D0C3B-FF15-43B9-9A01-4EED28997A27}" type="pres">
      <dgm:prSet presAssocID="{95F9BCD7-ACAA-491E-B47B-394867814A2C}" presName="invisiNode" presStyleLbl="node1" presStyleIdx="0" presStyleCnt="3"/>
      <dgm:spPr/>
    </dgm:pt>
    <dgm:pt modelId="{B7401CE5-2137-4E71-BAAE-4FDAFF814073}" type="pres">
      <dgm:prSet presAssocID="{95F9BCD7-ACAA-491E-B47B-394867814A2C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0B59239-DFC9-4F5E-9719-0DE31B7BEC64}" type="pres">
      <dgm:prSet presAssocID="{D546F03C-9321-4DC1-8068-C8392A1E084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803F678-85DA-4DE0-BCEF-FE81C5E1E795}" type="pres">
      <dgm:prSet presAssocID="{E1689357-D6B7-4717-8480-5ABB071F6400}" presName="compNode" presStyleCnt="0"/>
      <dgm:spPr/>
    </dgm:pt>
    <dgm:pt modelId="{B28EE421-FB9D-426D-9EC1-ED93B21DA7FC}" type="pres">
      <dgm:prSet presAssocID="{E1689357-D6B7-4717-8480-5ABB071F6400}" presName="bkgdShape" presStyleLbl="node1" presStyleIdx="1" presStyleCnt="3"/>
      <dgm:spPr/>
      <dgm:t>
        <a:bodyPr/>
        <a:lstStyle/>
        <a:p>
          <a:endParaRPr lang="ru-RU"/>
        </a:p>
      </dgm:t>
    </dgm:pt>
    <dgm:pt modelId="{D6BD6ACC-3BB5-459A-BDB7-E69366E5FCCB}" type="pres">
      <dgm:prSet presAssocID="{E1689357-D6B7-4717-8480-5ABB071F6400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CBB168-F854-449C-91EF-E9696A7A5A0C}" type="pres">
      <dgm:prSet presAssocID="{E1689357-D6B7-4717-8480-5ABB071F6400}" presName="invisiNode" presStyleLbl="node1" presStyleIdx="1" presStyleCnt="3"/>
      <dgm:spPr/>
    </dgm:pt>
    <dgm:pt modelId="{426644D0-F664-414A-A33D-8D354157DDE4}" type="pres">
      <dgm:prSet presAssocID="{E1689357-D6B7-4717-8480-5ABB071F6400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546B2CE-4466-41F4-83BA-816A8E6E892B}" type="pres">
      <dgm:prSet presAssocID="{F9A99272-DB6C-45BF-BC8E-D2E1E843CAC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F69DB83-F8A4-48AB-B259-B1005E7705B9}" type="pres">
      <dgm:prSet presAssocID="{FA59B6D7-1723-412D-8438-6A1A5993A5D1}" presName="compNode" presStyleCnt="0"/>
      <dgm:spPr/>
    </dgm:pt>
    <dgm:pt modelId="{6D6408CE-D49C-4ED6-B4F1-B06AD06E2CCE}" type="pres">
      <dgm:prSet presAssocID="{FA59B6D7-1723-412D-8438-6A1A5993A5D1}" presName="bkgdShape" presStyleLbl="node1" presStyleIdx="2" presStyleCnt="3"/>
      <dgm:spPr/>
      <dgm:t>
        <a:bodyPr/>
        <a:lstStyle/>
        <a:p>
          <a:endParaRPr lang="ru-RU"/>
        </a:p>
      </dgm:t>
    </dgm:pt>
    <dgm:pt modelId="{11AF968B-FDBA-4D61-82C4-60AC4EEE8C64}" type="pres">
      <dgm:prSet presAssocID="{FA59B6D7-1723-412D-8438-6A1A5993A5D1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2B09C7-2E7A-455A-8454-C2F39F551DF0}" type="pres">
      <dgm:prSet presAssocID="{FA59B6D7-1723-412D-8438-6A1A5993A5D1}" presName="invisiNode" presStyleLbl="node1" presStyleIdx="2" presStyleCnt="3"/>
      <dgm:spPr/>
    </dgm:pt>
    <dgm:pt modelId="{1092B55C-274F-4FFC-B60E-46E4988A3B8A}" type="pres">
      <dgm:prSet presAssocID="{FA59B6D7-1723-412D-8438-6A1A5993A5D1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BC7343A5-B557-4835-9F2D-2D66DF6B9D72}" type="presOf" srcId="{E1689357-D6B7-4717-8480-5ABB071F6400}" destId="{D6BD6ACC-3BB5-459A-BDB7-E69366E5FCCB}" srcOrd="1" destOrd="0" presId="urn:microsoft.com/office/officeart/2005/8/layout/hList7"/>
    <dgm:cxn modelId="{FD221A86-9745-46A9-885E-EB5B95963442}" type="presOf" srcId="{FA59B6D7-1723-412D-8438-6A1A5993A5D1}" destId="{11AF968B-FDBA-4D61-82C4-60AC4EEE8C64}" srcOrd="1" destOrd="0" presId="urn:microsoft.com/office/officeart/2005/8/layout/hList7"/>
    <dgm:cxn modelId="{B284DFBE-81AD-4BCA-B8FE-3398A856E185}" type="presOf" srcId="{95F9BCD7-ACAA-491E-B47B-394867814A2C}" destId="{42E3A964-003F-4813-9255-AEF45457BA6B}" srcOrd="1" destOrd="0" presId="urn:microsoft.com/office/officeart/2005/8/layout/hList7"/>
    <dgm:cxn modelId="{57025DCE-371B-47CA-A322-A0E064FF794E}" type="presOf" srcId="{F9A99272-DB6C-45BF-BC8E-D2E1E843CAC7}" destId="{D546B2CE-4466-41F4-83BA-816A8E6E892B}" srcOrd="0" destOrd="0" presId="urn:microsoft.com/office/officeart/2005/8/layout/hList7"/>
    <dgm:cxn modelId="{985A251D-76D8-4A14-97E9-1F9230F26FD3}" srcId="{1D4501EF-18F6-4A3E-B27A-694AF8516A84}" destId="{FA59B6D7-1723-412D-8438-6A1A5993A5D1}" srcOrd="2" destOrd="0" parTransId="{A6326641-020D-47BB-A939-B7D82BA12A6C}" sibTransId="{F26F0C20-9FD2-4FCB-A4A0-BB3B4A9BE3F3}"/>
    <dgm:cxn modelId="{69112397-5F6F-40BA-916C-BB89F40BA70C}" srcId="{1D4501EF-18F6-4A3E-B27A-694AF8516A84}" destId="{95F9BCD7-ACAA-491E-B47B-394867814A2C}" srcOrd="0" destOrd="0" parTransId="{6505F014-397D-465D-9DAD-CF0D549B4D77}" sibTransId="{D546F03C-9321-4DC1-8068-C8392A1E0846}"/>
    <dgm:cxn modelId="{3234AC61-DDAC-42DA-AA3E-3AC3ABBC2082}" srcId="{1D4501EF-18F6-4A3E-B27A-694AF8516A84}" destId="{E1689357-D6B7-4717-8480-5ABB071F6400}" srcOrd="1" destOrd="0" parTransId="{184A2C22-651C-46C8-9991-FFEB61174BBC}" sibTransId="{F9A99272-DB6C-45BF-BC8E-D2E1E843CAC7}"/>
    <dgm:cxn modelId="{28768A96-B930-4C0F-BC4D-F6A2222AFA95}" type="presOf" srcId="{FA59B6D7-1723-412D-8438-6A1A5993A5D1}" destId="{6D6408CE-D49C-4ED6-B4F1-B06AD06E2CCE}" srcOrd="0" destOrd="0" presId="urn:microsoft.com/office/officeart/2005/8/layout/hList7"/>
    <dgm:cxn modelId="{2D5FFB0C-1047-4160-A50B-A28AA5B38956}" type="presOf" srcId="{D546F03C-9321-4DC1-8068-C8392A1E0846}" destId="{00B59239-DFC9-4F5E-9719-0DE31B7BEC64}" srcOrd="0" destOrd="0" presId="urn:microsoft.com/office/officeart/2005/8/layout/hList7"/>
    <dgm:cxn modelId="{253D52BF-8201-4962-BABA-1FCD05E566E5}" type="presOf" srcId="{E1689357-D6B7-4717-8480-5ABB071F6400}" destId="{B28EE421-FB9D-426D-9EC1-ED93B21DA7FC}" srcOrd="0" destOrd="0" presId="urn:microsoft.com/office/officeart/2005/8/layout/hList7"/>
    <dgm:cxn modelId="{BF272229-62A6-4D1D-871F-DDD6EC6EDF9A}" type="presOf" srcId="{1D4501EF-18F6-4A3E-B27A-694AF8516A84}" destId="{8F236DE9-EC33-45A7-841F-5ABBEEE29E57}" srcOrd="0" destOrd="0" presId="urn:microsoft.com/office/officeart/2005/8/layout/hList7"/>
    <dgm:cxn modelId="{69EE1AD3-AF4B-4B2D-A2B5-BF4F6997F473}" type="presOf" srcId="{95F9BCD7-ACAA-491E-B47B-394867814A2C}" destId="{15FCF88A-401B-4998-9065-C4CBBEA49F4A}" srcOrd="0" destOrd="0" presId="urn:microsoft.com/office/officeart/2005/8/layout/hList7"/>
    <dgm:cxn modelId="{1BF8DE0B-A996-455D-B2ED-D1F312EC51BC}" type="presParOf" srcId="{8F236DE9-EC33-45A7-841F-5ABBEEE29E57}" destId="{A4AEA17C-4A07-48FB-8287-DFD6E7BDC01E}" srcOrd="0" destOrd="0" presId="urn:microsoft.com/office/officeart/2005/8/layout/hList7"/>
    <dgm:cxn modelId="{7F4C41FE-3578-4883-BA3F-499F3B78F8A5}" type="presParOf" srcId="{8F236DE9-EC33-45A7-841F-5ABBEEE29E57}" destId="{DAA8949B-0DF2-494E-BCBB-4EE3DC8FBB16}" srcOrd="1" destOrd="0" presId="urn:microsoft.com/office/officeart/2005/8/layout/hList7"/>
    <dgm:cxn modelId="{C021E033-DBAB-444D-BDB2-DE9AED679E40}" type="presParOf" srcId="{DAA8949B-0DF2-494E-BCBB-4EE3DC8FBB16}" destId="{9ABF0217-748C-4450-9AB2-270C91A9C066}" srcOrd="0" destOrd="0" presId="urn:microsoft.com/office/officeart/2005/8/layout/hList7"/>
    <dgm:cxn modelId="{797C2B03-114F-4BD0-BDAD-0E0A62DDB67C}" type="presParOf" srcId="{9ABF0217-748C-4450-9AB2-270C91A9C066}" destId="{15FCF88A-401B-4998-9065-C4CBBEA49F4A}" srcOrd="0" destOrd="0" presId="urn:microsoft.com/office/officeart/2005/8/layout/hList7"/>
    <dgm:cxn modelId="{23600A6F-7D25-4326-8B5F-D4A50E764FA7}" type="presParOf" srcId="{9ABF0217-748C-4450-9AB2-270C91A9C066}" destId="{42E3A964-003F-4813-9255-AEF45457BA6B}" srcOrd="1" destOrd="0" presId="urn:microsoft.com/office/officeart/2005/8/layout/hList7"/>
    <dgm:cxn modelId="{D0176A8B-001D-4850-9792-09E4BD01872C}" type="presParOf" srcId="{9ABF0217-748C-4450-9AB2-270C91A9C066}" destId="{296D0C3B-FF15-43B9-9A01-4EED28997A27}" srcOrd="2" destOrd="0" presId="urn:microsoft.com/office/officeart/2005/8/layout/hList7"/>
    <dgm:cxn modelId="{0D8A6D07-02D3-4D9A-BF32-4AF21F79743D}" type="presParOf" srcId="{9ABF0217-748C-4450-9AB2-270C91A9C066}" destId="{B7401CE5-2137-4E71-BAAE-4FDAFF814073}" srcOrd="3" destOrd="0" presId="urn:microsoft.com/office/officeart/2005/8/layout/hList7"/>
    <dgm:cxn modelId="{9D741E01-721A-4A69-B245-42F16B0EBE37}" type="presParOf" srcId="{DAA8949B-0DF2-494E-BCBB-4EE3DC8FBB16}" destId="{00B59239-DFC9-4F5E-9719-0DE31B7BEC64}" srcOrd="1" destOrd="0" presId="urn:microsoft.com/office/officeart/2005/8/layout/hList7"/>
    <dgm:cxn modelId="{7A840FCE-2E85-436F-9DEB-D792BBA51D17}" type="presParOf" srcId="{DAA8949B-0DF2-494E-BCBB-4EE3DC8FBB16}" destId="{2803F678-85DA-4DE0-BCEF-FE81C5E1E795}" srcOrd="2" destOrd="0" presId="urn:microsoft.com/office/officeart/2005/8/layout/hList7"/>
    <dgm:cxn modelId="{7E6255C9-9C7C-48C3-8195-FF91FDE4417C}" type="presParOf" srcId="{2803F678-85DA-4DE0-BCEF-FE81C5E1E795}" destId="{B28EE421-FB9D-426D-9EC1-ED93B21DA7FC}" srcOrd="0" destOrd="0" presId="urn:microsoft.com/office/officeart/2005/8/layout/hList7"/>
    <dgm:cxn modelId="{FF969F60-7187-4182-BB6D-E7A24BB22CF8}" type="presParOf" srcId="{2803F678-85DA-4DE0-BCEF-FE81C5E1E795}" destId="{D6BD6ACC-3BB5-459A-BDB7-E69366E5FCCB}" srcOrd="1" destOrd="0" presId="urn:microsoft.com/office/officeart/2005/8/layout/hList7"/>
    <dgm:cxn modelId="{FEAD1F27-23ED-446D-93EF-2C6AC450B066}" type="presParOf" srcId="{2803F678-85DA-4DE0-BCEF-FE81C5E1E795}" destId="{2CCBB168-F854-449C-91EF-E9696A7A5A0C}" srcOrd="2" destOrd="0" presId="urn:microsoft.com/office/officeart/2005/8/layout/hList7"/>
    <dgm:cxn modelId="{49941425-A8FD-463F-AFD1-A6E672B95DE0}" type="presParOf" srcId="{2803F678-85DA-4DE0-BCEF-FE81C5E1E795}" destId="{426644D0-F664-414A-A33D-8D354157DDE4}" srcOrd="3" destOrd="0" presId="urn:microsoft.com/office/officeart/2005/8/layout/hList7"/>
    <dgm:cxn modelId="{BE6A5B60-6DDA-48C0-A60C-B49516B15035}" type="presParOf" srcId="{DAA8949B-0DF2-494E-BCBB-4EE3DC8FBB16}" destId="{D546B2CE-4466-41F4-83BA-816A8E6E892B}" srcOrd="3" destOrd="0" presId="urn:microsoft.com/office/officeart/2005/8/layout/hList7"/>
    <dgm:cxn modelId="{88194C21-3E69-42CF-A8D0-2916A30D6BDF}" type="presParOf" srcId="{DAA8949B-0DF2-494E-BCBB-4EE3DC8FBB16}" destId="{DF69DB83-F8A4-48AB-B259-B1005E7705B9}" srcOrd="4" destOrd="0" presId="urn:microsoft.com/office/officeart/2005/8/layout/hList7"/>
    <dgm:cxn modelId="{1AF248D1-3CD1-4EEE-9008-9634D75D8639}" type="presParOf" srcId="{DF69DB83-F8A4-48AB-B259-B1005E7705B9}" destId="{6D6408CE-D49C-4ED6-B4F1-B06AD06E2CCE}" srcOrd="0" destOrd="0" presId="urn:microsoft.com/office/officeart/2005/8/layout/hList7"/>
    <dgm:cxn modelId="{F16A89AA-968A-45B2-9065-5D65C33859C2}" type="presParOf" srcId="{DF69DB83-F8A4-48AB-B259-B1005E7705B9}" destId="{11AF968B-FDBA-4D61-82C4-60AC4EEE8C64}" srcOrd="1" destOrd="0" presId="urn:microsoft.com/office/officeart/2005/8/layout/hList7"/>
    <dgm:cxn modelId="{D4B963B1-491A-44D5-B1A3-C67C96CE4FE0}" type="presParOf" srcId="{DF69DB83-F8A4-48AB-B259-B1005E7705B9}" destId="{FC2B09C7-2E7A-455A-8454-C2F39F551DF0}" srcOrd="2" destOrd="0" presId="urn:microsoft.com/office/officeart/2005/8/layout/hList7"/>
    <dgm:cxn modelId="{52F89484-316D-49EC-9EA8-44566124DC19}" type="presParOf" srcId="{DF69DB83-F8A4-48AB-B259-B1005E7705B9}" destId="{1092B55C-274F-4FFC-B60E-46E4988A3B8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FCF88A-401B-4998-9065-C4CBBEA49F4A}">
      <dsp:nvSpPr>
        <dsp:cNvPr id="0" name=""/>
        <dsp:cNvSpPr/>
      </dsp:nvSpPr>
      <dsp:spPr>
        <a:xfrm>
          <a:off x="1784" y="0"/>
          <a:ext cx="2776977" cy="47577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ТЭС</a:t>
          </a:r>
          <a:endParaRPr lang="ru-RU" sz="6500" kern="1200" dirty="0"/>
        </a:p>
      </dsp:txBody>
      <dsp:txXfrm>
        <a:off x="1784" y="1903103"/>
        <a:ext cx="2776977" cy="1903103"/>
      </dsp:txXfrm>
    </dsp:sp>
    <dsp:sp modelId="{B7401CE5-2137-4E71-BAAE-4FDAFF814073}">
      <dsp:nvSpPr>
        <dsp:cNvPr id="0" name=""/>
        <dsp:cNvSpPr/>
      </dsp:nvSpPr>
      <dsp:spPr>
        <a:xfrm>
          <a:off x="598107" y="285465"/>
          <a:ext cx="1584333" cy="158433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28EE421-FB9D-426D-9EC1-ED93B21DA7FC}">
      <dsp:nvSpPr>
        <dsp:cNvPr id="0" name=""/>
        <dsp:cNvSpPr/>
      </dsp:nvSpPr>
      <dsp:spPr>
        <a:xfrm>
          <a:off x="2862072" y="0"/>
          <a:ext cx="2776977" cy="47577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ГЭС</a:t>
          </a:r>
          <a:endParaRPr lang="ru-RU" sz="6500" kern="1200" dirty="0"/>
        </a:p>
      </dsp:txBody>
      <dsp:txXfrm>
        <a:off x="2862072" y="1903103"/>
        <a:ext cx="2776977" cy="1903103"/>
      </dsp:txXfrm>
    </dsp:sp>
    <dsp:sp modelId="{426644D0-F664-414A-A33D-8D354157DDE4}">
      <dsp:nvSpPr>
        <dsp:cNvPr id="0" name=""/>
        <dsp:cNvSpPr/>
      </dsp:nvSpPr>
      <dsp:spPr>
        <a:xfrm>
          <a:off x="3458394" y="285465"/>
          <a:ext cx="1584333" cy="158433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D6408CE-D49C-4ED6-B4F1-B06AD06E2CCE}">
      <dsp:nvSpPr>
        <dsp:cNvPr id="0" name=""/>
        <dsp:cNvSpPr/>
      </dsp:nvSpPr>
      <dsp:spPr>
        <a:xfrm>
          <a:off x="5722359" y="0"/>
          <a:ext cx="2776977" cy="47577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АЭС</a:t>
          </a:r>
          <a:endParaRPr lang="ru-RU" sz="6500" kern="1200" dirty="0"/>
        </a:p>
      </dsp:txBody>
      <dsp:txXfrm>
        <a:off x="5722359" y="1903103"/>
        <a:ext cx="2776977" cy="1903103"/>
      </dsp:txXfrm>
    </dsp:sp>
    <dsp:sp modelId="{1092B55C-274F-4FFC-B60E-46E4988A3B8A}">
      <dsp:nvSpPr>
        <dsp:cNvPr id="0" name=""/>
        <dsp:cNvSpPr/>
      </dsp:nvSpPr>
      <dsp:spPr>
        <a:xfrm>
          <a:off x="6318681" y="285465"/>
          <a:ext cx="1584333" cy="158433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4AEA17C-4A07-48FB-8287-DFD6E7BDC01E}">
      <dsp:nvSpPr>
        <dsp:cNvPr id="0" name=""/>
        <dsp:cNvSpPr/>
      </dsp:nvSpPr>
      <dsp:spPr>
        <a:xfrm>
          <a:off x="340044" y="3806206"/>
          <a:ext cx="7821032" cy="713663"/>
        </a:xfrm>
        <a:prstGeom prst="leftRight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9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8BA0D-8A09-4C84-BA7D-18B219293714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E2E35-3AA9-456C-99FD-FBAA1C67D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79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Электроэнергетика</a:t>
            </a: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nstantia" pitchFamily="18" charset="0"/>
              </a:rPr>
              <a:t>ЛЭП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4292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ЛЭП – линии </a:t>
            </a: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электропередач</a:t>
            </a:r>
            <a:endParaRPr lang="ru-RU" dirty="0" smtClean="0">
              <a:latin typeface="Constantia" pitchFamily="18" charset="0"/>
            </a:endParaRPr>
          </a:p>
          <a:p>
            <a:r>
              <a:rPr lang="ru-RU" sz="2400" dirty="0" smtClean="0">
                <a:latin typeface="Constantia" pitchFamily="18" charset="0"/>
              </a:rPr>
              <a:t>Передают </a:t>
            </a:r>
            <a:r>
              <a:rPr lang="ru-RU" sz="2400" dirty="0" err="1" smtClean="0">
                <a:latin typeface="Constantia" pitchFamily="18" charset="0"/>
              </a:rPr>
              <a:t>эл</a:t>
            </a:r>
            <a:r>
              <a:rPr lang="ru-RU" sz="2400" dirty="0" smtClean="0">
                <a:latin typeface="Constantia" pitchFamily="18" charset="0"/>
              </a:rPr>
              <a:t>/</a:t>
            </a:r>
            <a:r>
              <a:rPr lang="ru-RU" sz="2400" dirty="0" err="1" smtClean="0">
                <a:latin typeface="Constantia" pitchFamily="18" charset="0"/>
              </a:rPr>
              <a:t>эн</a:t>
            </a:r>
            <a:r>
              <a:rPr lang="ru-RU" sz="2400" dirty="0" smtClean="0">
                <a:latin typeface="Constantia" pitchFamily="18" charset="0"/>
              </a:rPr>
              <a:t> из районов производства в районы потребления. Выравнивают суточные и годовые «пики» её  потребления</a:t>
            </a:r>
            <a:r>
              <a:rPr lang="ru-RU" sz="2400" dirty="0" smtClean="0">
                <a:latin typeface="Constantia" pitchFamily="18" charset="0"/>
              </a:rPr>
              <a:t>.</a:t>
            </a:r>
            <a:endParaRPr lang="ru-RU" sz="2400" dirty="0" smtClean="0">
              <a:latin typeface="Constantia" pitchFamily="18" charset="0"/>
            </a:endParaRPr>
          </a:p>
          <a:p>
            <a:r>
              <a:rPr lang="ru-RU" sz="2400" b="1" dirty="0" smtClean="0">
                <a:latin typeface="Constantia" pitchFamily="18" charset="0"/>
              </a:rPr>
              <a:t>ЕЭС России </a:t>
            </a:r>
            <a:r>
              <a:rPr lang="ru-RU" sz="2400" dirty="0" smtClean="0">
                <a:latin typeface="Constantia" pitchFamily="18" charset="0"/>
              </a:rPr>
              <a:t>– Единая энергетическая система России. Включает более 700 крупных </a:t>
            </a:r>
            <a:r>
              <a:rPr lang="ru-RU" sz="2400" dirty="0" err="1" smtClean="0">
                <a:latin typeface="Constantia" pitchFamily="18" charset="0"/>
              </a:rPr>
              <a:t>эл</a:t>
            </a:r>
            <a:r>
              <a:rPr lang="ru-RU" sz="2400" dirty="0" smtClean="0">
                <a:latin typeface="Constantia" pitchFamily="18" charset="0"/>
              </a:rPr>
              <a:t>/</a:t>
            </a:r>
            <a:r>
              <a:rPr lang="ru-RU" sz="2400" dirty="0" err="1" smtClean="0">
                <a:latin typeface="Constantia" pitchFamily="18" charset="0"/>
              </a:rPr>
              <a:t>ст</a:t>
            </a:r>
            <a:r>
              <a:rPr lang="ru-RU" sz="2400" dirty="0" smtClean="0">
                <a:latin typeface="Constantia" pitchFamily="18" charset="0"/>
              </a:rPr>
              <a:t>  (85% мощности всех </a:t>
            </a:r>
            <a:r>
              <a:rPr lang="ru-RU" sz="2400" dirty="0" err="1" smtClean="0">
                <a:latin typeface="Constantia" pitchFamily="18" charset="0"/>
              </a:rPr>
              <a:t>эл</a:t>
            </a:r>
            <a:r>
              <a:rPr lang="ru-RU" sz="2400" dirty="0" smtClean="0">
                <a:latin typeface="Constantia" pitchFamily="18" charset="0"/>
              </a:rPr>
              <a:t>/</a:t>
            </a:r>
            <a:r>
              <a:rPr lang="ru-RU" sz="2400" dirty="0" err="1" smtClean="0">
                <a:latin typeface="Constantia" pitchFamily="18" charset="0"/>
              </a:rPr>
              <a:t>ст</a:t>
            </a:r>
            <a:r>
              <a:rPr lang="ru-RU" sz="2400" dirty="0" smtClean="0">
                <a:latin typeface="Constantia" pitchFamily="18" charset="0"/>
              </a:rPr>
              <a:t> страны. Существует единая энергетическая сеть стран СНГ. В 1992 году создано Российское акционерное общество « Единая энергетическая система» - РАО ЕЭС РФ.</a:t>
            </a:r>
          </a:p>
          <a:p>
            <a:r>
              <a:rPr lang="ru-RU" sz="2400" dirty="0" smtClean="0">
                <a:latin typeface="Constantia" pitchFamily="18" charset="0"/>
              </a:rPr>
              <a:t>С  1 июля</a:t>
            </a:r>
            <a:r>
              <a:rPr lang="ru-RU" sz="2400" b="1" dirty="0" smtClean="0">
                <a:latin typeface="Constantia" pitchFamily="18" charset="0"/>
              </a:rPr>
              <a:t> </a:t>
            </a:r>
            <a:r>
              <a:rPr lang="ru-RU" sz="2400" dirty="0" smtClean="0">
                <a:latin typeface="Constantia" pitchFamily="18" charset="0"/>
              </a:rPr>
              <a:t>2008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 smtClean="0">
                <a:latin typeface="Constantia" pitchFamily="18" charset="0"/>
              </a:rPr>
              <a:t>года </a:t>
            </a:r>
            <a:r>
              <a:rPr lang="ru-RU" sz="2400" dirty="0" smtClean="0">
                <a:latin typeface="Constantia" pitchFamily="18" charset="0"/>
              </a:rPr>
              <a:t>РАО ЕЭС распалась на 23 независимые компании, лишь 2 из них — государственные.</a:t>
            </a:r>
          </a:p>
          <a:p>
            <a:pPr>
              <a:buNone/>
            </a:pPr>
            <a:endParaRPr lang="ru-RU" sz="24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Специфические  </a:t>
            </a:r>
            <a:r>
              <a:rPr lang="ru-RU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особенности </a:t>
            </a:r>
            <a:r>
              <a:rPr lang="ru-RU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отрасли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715436" cy="31432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2800" b="1" dirty="0" smtClean="0">
                <a:latin typeface="Constantia" pitchFamily="18" charset="0"/>
              </a:rPr>
              <a:t>  </a:t>
            </a:r>
            <a:r>
              <a:rPr lang="ru-RU" sz="2800" b="1" dirty="0" err="1" smtClean="0">
                <a:latin typeface="Constantia" pitchFamily="18" charset="0"/>
              </a:rPr>
              <a:t>эл</a:t>
            </a:r>
            <a:r>
              <a:rPr lang="ru-RU" sz="2800" b="1" dirty="0" smtClean="0">
                <a:latin typeface="Constantia" pitchFamily="18" charset="0"/>
              </a:rPr>
              <a:t>/</a:t>
            </a:r>
            <a:r>
              <a:rPr lang="ru-RU" sz="2800" b="1" dirty="0" err="1" smtClean="0">
                <a:latin typeface="Constantia" pitchFamily="18" charset="0"/>
              </a:rPr>
              <a:t>эн</a:t>
            </a:r>
            <a:r>
              <a:rPr lang="ru-RU" sz="2800" b="1" dirty="0" smtClean="0">
                <a:latin typeface="Constantia" pitchFamily="18" charset="0"/>
              </a:rPr>
              <a:t>   нельзя хранить и накапливать </a:t>
            </a:r>
            <a:r>
              <a:rPr lang="ru-RU" sz="2800" dirty="0" smtClean="0">
                <a:latin typeface="Constantia" pitchFamily="18" charset="0"/>
              </a:rPr>
              <a:t>(исключение аккумуляторные батареи )</a:t>
            </a:r>
            <a:r>
              <a:rPr lang="ru-RU" sz="2800" b="1" dirty="0" smtClean="0">
                <a:latin typeface="Constantia" pitchFamily="18" charset="0"/>
              </a:rPr>
              <a:t>!!!</a:t>
            </a:r>
            <a:endParaRPr lang="ru-RU" sz="2800" dirty="0" smtClean="0">
              <a:latin typeface="Constantia" pitchFamily="18" charset="0"/>
            </a:endParaRPr>
          </a:p>
          <a:p>
            <a:pPr lvl="0"/>
            <a:r>
              <a:rPr lang="ru-RU" sz="2800" dirty="0" smtClean="0">
                <a:latin typeface="Constantia" pitchFamily="18" charset="0"/>
              </a:rPr>
              <a:t> универсальность энергии, т.е. она обладает одинаковыми свойствами независимо от того, каким образом она произведена – на тепловых, атомных, гидравлических  или других типах электростанций. </a:t>
            </a:r>
          </a:p>
          <a:p>
            <a:endParaRPr lang="ru-RU" sz="2800" dirty="0">
              <a:latin typeface="Constantia" pitchFamily="18" charset="0"/>
            </a:endParaRPr>
          </a:p>
        </p:txBody>
      </p:sp>
      <p:pic>
        <p:nvPicPr>
          <p:cNvPr id="2050" name="Picture 2" descr="http://img.rl0.ru/1adcd7f4e7bd78c2e208dd652948f520/200x200/finamlight.ru/files_jpg/energo(60293)(7169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929198"/>
            <a:ext cx="2214578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http://filearchive.cnews.ru/img/reviews/2008/01/21/dm_electricity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857760"/>
            <a:ext cx="2286016" cy="1856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4" name="Picture 6" descr="http://img.rl0.ru/1890452e8eca91c5aa15710f8a0be1f1/200x200/worldru.ru/images/news/thumb/lampoch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857760"/>
            <a:ext cx="1913516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http://www.xakac.info/sites/default/files/SayanoShushinskaya_GES_580x.jpg?12641295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8187" y="5357826"/>
            <a:ext cx="1857367" cy="1393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nstantia" pitchFamily="18" charset="0"/>
              </a:rPr>
              <a:t>ТИПЫ ЭЛЕКТРОСТАНЦИЙ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nstant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600200"/>
          <a:ext cx="8501122" cy="475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786875" cy="4572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426"/>
                <a:gridCol w="1492111"/>
                <a:gridCol w="1492111"/>
                <a:gridCol w="1409216"/>
                <a:gridCol w="1575006"/>
                <a:gridCol w="1575005"/>
              </a:tblGrid>
              <a:tr h="1016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Источники получения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эл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/энергии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Пути решения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Примеры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Дополнение</a:t>
                      </a:r>
                    </a:p>
                  </a:txBody>
                  <a:tcPr marL="68580" marR="68580" marT="0" marB="0" anchor="ctr"/>
                </a:tc>
              </a:tr>
              <a:tr h="3556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Каменный и бурый уголь;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Нефть;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Природный газ;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Горючие сланцы;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Торф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Обилие топливных полезных ископаемых 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=&gt; по этому можно строить везде.   </a:t>
                      </a: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Быстрота и дешевизна  строительства ТЭС. Располагаются в районах потребления.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Используют  исчерпае-мые полезные ископаемые. Загрязнение атмосферы. (особенно уголь)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Себестоимость эл/эн выше, чем у ГЭС и АЭС.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КПД – 33%.</a:t>
                      </a:r>
                      <a:endParaRPr lang="ru-RU" sz="140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Переход на природный газ. Новые технологии сжигания газа.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Конаковская  на газе, мазуте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1920240" algn="r"/>
                        </a:tabLs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Костромская на мазуте, газе	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Рязанская  на угле, мазуте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Рефтинская на угле; Урал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u="sng">
                          <a:latin typeface="Constantia" pitchFamily="18" charset="0"/>
                          <a:ea typeface="Times New Roman"/>
                          <a:cs typeface="Times New Roman"/>
                        </a:rPr>
                        <a:t>Сургутская</a:t>
                      </a: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 на газе; Зап. Сибирь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Назаровская на бур.угле,Вост Сиб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Киришская мазут, Сев. Запад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Заинская на газе; Поволжье…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По виду использования различают: ТЭС, ТЭЦ, ГРЭС И геотермальные источники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ГеоТЭС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Паужетская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00232" y="142852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nstantia" pitchFamily="18" charset="0"/>
              </a:rPr>
              <a:t>ТЭС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nstantia" pitchFamily="18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42844" y="5860036"/>
            <a:ext cx="8786874" cy="7386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ТЭЦ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– электроцентрали, вырабатывающие электроэнергию + тепло (радиус не более 20-30 км).Мощности малы и в крупных городах их несколько.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ГРЭС -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государственные районные электростанции ТЭС большой мощности более 2 млрд. кВт·ч.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01038" cy="1143000"/>
          </a:xfrm>
        </p:spPr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nstantia" pitchFamily="18" charset="0"/>
              </a:rPr>
              <a:t>ГИДРАВЛИЧЕСКИЕ 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nstant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715432" cy="4911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500198"/>
                <a:gridCol w="1500198"/>
                <a:gridCol w="1428760"/>
                <a:gridCol w="1619258"/>
                <a:gridCol w="1452572"/>
              </a:tblGrid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Источники получения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эл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/энергии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Пути решения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Примеры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Дополнение</a:t>
                      </a:r>
                    </a:p>
                  </a:txBody>
                  <a:tcPr marL="68580" marR="68580" marT="0" marB="0" anchor="ctr"/>
                </a:tc>
              </a:tr>
              <a:tr h="386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Энергия воды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КПД  92-94 %.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Использует возобнови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мый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  природный  ресурс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Самая дешёвая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эл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эн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. Орошение</a:t>
                      </a:r>
                      <a:r>
                        <a:rPr lang="ru-RU" sz="1400" dirty="0" smtClean="0">
                          <a:latin typeface="Constantia" pitchFamily="18" charset="0"/>
                          <a:ea typeface="Times New Roman"/>
                          <a:cs typeface="Times New Roman"/>
                        </a:rPr>
                        <a:t>, регулирование 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стока рек, улучшение транспортных условий рек. Относительно экологически чистые.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Строительство капиталоемкое, долговременно 15-20 лет Затопление больших площадей, замедление стока и загрязнение водохранилищ. «Мёртвая» вода.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Переход к созданию средних и малых ГЭС.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На притоках рек Сибири.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Вост.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Сибирь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Саяно – Шушенская, Усть – Илимская,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Братская,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u="sng">
                          <a:latin typeface="Constantia" pitchFamily="18" charset="0"/>
                          <a:ea typeface="Times New Roman"/>
                          <a:cs typeface="Times New Roman"/>
                        </a:rPr>
                        <a:t>Красноярская стр.21</a:t>
                      </a:r>
                      <a:endParaRPr lang="ru-RU" sz="140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Волжская (Волгоград), Волжская (Самара), Волховская, Цимлянская (Кавказ), Зейская, Бурейская, Вилюйская (Д.Восток)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Для большей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эффектив-ности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 строят каскады ГЭС.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Волго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- Камский 11 узлов, мощностью 14 млн. кВт·ч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Ангаро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- Енисейский каскад.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Приливные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эл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ст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Кислогубская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 ПЭС. Мезенская  ???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844" y="6000768"/>
            <a:ext cx="871543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latin typeface="Constantia" pitchFamily="18" charset="0"/>
              </a:rPr>
              <a:t>ГАЭС </a:t>
            </a:r>
            <a:r>
              <a:rPr lang="ru-RU" sz="1400" dirty="0">
                <a:latin typeface="Constantia" pitchFamily="18" charset="0"/>
              </a:rPr>
              <a:t>– гидроаккумулирующие станции – циклическое использование воды, перемещаемой между верхними и нижними бассейнами. Ночью они потребляют </a:t>
            </a:r>
            <a:r>
              <a:rPr lang="ru-RU" sz="1400" dirty="0" err="1">
                <a:latin typeface="Constantia" pitchFamily="18" charset="0"/>
              </a:rPr>
              <a:t>эл</a:t>
            </a:r>
            <a:r>
              <a:rPr lang="ru-RU" sz="1400" dirty="0">
                <a:latin typeface="Constantia" pitchFamily="18" charset="0"/>
              </a:rPr>
              <a:t>/</a:t>
            </a:r>
            <a:r>
              <a:rPr lang="ru-RU" sz="1400" dirty="0" err="1">
                <a:latin typeface="Constantia" pitchFamily="18" charset="0"/>
              </a:rPr>
              <a:t>эн</a:t>
            </a:r>
            <a:r>
              <a:rPr lang="ru-RU" sz="1400" dirty="0">
                <a:latin typeface="Constantia" pitchFamily="18" charset="0"/>
              </a:rPr>
              <a:t> для закачки воды, чтобы в часы пик работать на полную мощность. </a:t>
            </a:r>
            <a:r>
              <a:rPr lang="ru-RU" sz="1400" dirty="0" err="1">
                <a:latin typeface="Constantia" pitchFamily="18" charset="0"/>
              </a:rPr>
              <a:t>Загорская</a:t>
            </a:r>
            <a:r>
              <a:rPr lang="ru-RU" sz="1400" dirty="0">
                <a:latin typeface="Constantia" pitchFamily="18" charset="0"/>
              </a:rPr>
              <a:t> ГАЭС и строится Центральная</a:t>
            </a:r>
            <a:r>
              <a:rPr lang="ru-RU" sz="1400" dirty="0" smtClean="0">
                <a:latin typeface="Constantia" pitchFamily="18" charset="0"/>
              </a:rPr>
              <a:t>.</a:t>
            </a:r>
            <a:endParaRPr lang="ru-RU" sz="14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nstantia" pitchFamily="18" charset="0"/>
              </a:rPr>
              <a:t>АТОМНЫЕ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nstant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071546"/>
          <a:ext cx="8572560" cy="3786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1428760"/>
                <a:gridCol w="1428760"/>
                <a:gridCol w="1428760"/>
                <a:gridCol w="1428760"/>
                <a:gridCol w="1428760"/>
              </a:tblGrid>
              <a:tr h="668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Источники получения </a:t>
                      </a:r>
                      <a:r>
                        <a:rPr lang="ru-RU" sz="1400" dirty="0" err="1">
                          <a:latin typeface="Constantia" pitchFamily="18" charset="0"/>
                          <a:ea typeface="Times New Roman"/>
                          <a:cs typeface="Times New Roman"/>
                        </a:rPr>
                        <a:t>эл</a:t>
                      </a: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/энергии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Пути решения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Примеры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Дополнение</a:t>
                      </a:r>
                    </a:p>
                  </a:txBody>
                  <a:tcPr marL="68580" marR="68580" marT="0" marB="0" anchor="ctr"/>
                </a:tc>
              </a:tr>
              <a:tr h="3118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Ядерное топливо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КПД – 80%,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. урана = 3000 т. каменного угля. Выгодно строить в районах высокого энергопотребления.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Стоимость реактора мощностью 1ГВт составляет 1 млрд. долл.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onstantia" pitchFamily="18" charset="0"/>
                          <a:ea typeface="Times New Roman"/>
                          <a:cs typeface="Times New Roman"/>
                        </a:rPr>
                        <a:t>Безопасность!!!Утилизация отходов???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АЭС – нового типа. Вопросы безопасности (не ближе от города с населением более 100 тыс. человек. Мощность до 8 млн. кВт·ч. Внимание к грунтовым водам и в  р-нах  землетрясений.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31 энергоблок  РФ, 10 АЭС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Constantia" pitchFamily="18" charset="0"/>
                          <a:ea typeface="Times New Roman"/>
                          <a:cs typeface="Times New Roman"/>
                        </a:rPr>
                        <a:t>Обнинская №1 в мире .</a:t>
                      </a:r>
                      <a:endParaRPr lang="ru-RU" sz="140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Constantia" pitchFamily="18" charset="0"/>
                          <a:ea typeface="Times New Roman"/>
                          <a:cs typeface="Times New Roman"/>
                        </a:rPr>
                        <a:t>остановлена 29.04.2002г.(музей)</a:t>
                      </a:r>
                      <a:endParaRPr lang="ru-RU" sz="140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Ленинградская,Курская,Нововоронежская,Смоленская, Балаковская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Constantia" pitchFamily="18" charset="0"/>
                          <a:ea typeface="Times New Roman"/>
                          <a:cs typeface="Times New Roman"/>
                        </a:rPr>
                        <a:t> (Поволжье), Кольская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В ближайшее время ещё 14 АЭС и АСТ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0" y="5000636"/>
            <a:ext cx="4500594" cy="3077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АТЭЦ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– атомная электроцентраль (тепло + энергия).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17411" name="Picture 3" descr="http://www.energyland.info/img/news/062011/tn2_80c5f285bdbc359b25298af49fbab9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5072074"/>
            <a:ext cx="2159500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3" name="Picture 5" descr="http://afp.google.com/media/ALeqM5jIH5vRdX3cPUHJK8775Ujt7BiT9Q?size=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5429264"/>
            <a:ext cx="1628774" cy="12697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2144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Альтернативные источники получения 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электроэнергии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572560" cy="368618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>
                <a:latin typeface="Constantia" pitchFamily="18" charset="0"/>
              </a:rPr>
              <a:t>Ветровые </a:t>
            </a:r>
            <a:r>
              <a:rPr lang="ru-RU" b="1" dirty="0" smtClean="0">
                <a:latin typeface="Constantia" pitchFamily="18" charset="0"/>
              </a:rPr>
              <a:t>электростанции. </a:t>
            </a:r>
            <a:r>
              <a:rPr lang="ru-RU" dirty="0">
                <a:latin typeface="Constantia" pitchFamily="18" charset="0"/>
              </a:rPr>
              <a:t>Мощность ВЭС РФ — около 15 МВт имеются в Калининградская об­л.,  Воркута, Башкирия, Сара­товская обл., </a:t>
            </a:r>
            <a:r>
              <a:rPr lang="ru-RU" dirty="0" smtClean="0">
                <a:latin typeface="Constantia" pitchFamily="18" charset="0"/>
              </a:rPr>
              <a:t>районах </a:t>
            </a:r>
            <a:r>
              <a:rPr lang="ru-RU" dirty="0">
                <a:latin typeface="Constantia" pitchFamily="18" charset="0"/>
              </a:rPr>
              <a:t>Крайнего  Севера: Чукотка, о-в Беринга, Приморье. Проектируются Ленинградская   и Балтийская ВЭС .</a:t>
            </a:r>
          </a:p>
          <a:p>
            <a:r>
              <a:rPr lang="ru-RU" dirty="0">
                <a:latin typeface="Constantia" pitchFamily="18" charset="0"/>
              </a:rPr>
              <a:t>Использование энергии ветра крайне выгодно, поскольку, во- первых, стоимость ветра равна нулю, а во-вторых,  это  экологически  чистое пр-во.      В мире 67 государств  развивают ветроэнергетические системы. РФ  занимает 47-е место.  Лидер:  Германия, Испания, США, Индия, Дания.</a:t>
            </a:r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18434" name="Picture 2" descr="http://farm4.static.flickr.com/3238/2317999697_35261a4648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4536305"/>
            <a:ext cx="1857356" cy="232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2144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Альтернативные источники получения 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электроэнергии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1"/>
            <a:ext cx="8715436" cy="342902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ru-RU" b="1" dirty="0">
                <a:latin typeface="Constantia" pitchFamily="18" charset="0"/>
              </a:rPr>
              <a:t>Приливные </a:t>
            </a:r>
            <a:r>
              <a:rPr lang="ru-RU" b="1" dirty="0" err="1" smtClean="0">
                <a:latin typeface="Constantia" pitchFamily="18" charset="0"/>
              </a:rPr>
              <a:t>электротанции</a:t>
            </a:r>
            <a:r>
              <a:rPr lang="ru-RU" b="1" dirty="0" smtClean="0">
                <a:latin typeface="Constantia" pitchFamily="18" charset="0"/>
              </a:rPr>
              <a:t>.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dirty="0" err="1">
                <a:latin typeface="Constantia" pitchFamily="18" charset="0"/>
              </a:rPr>
              <a:t>Кислогубская</a:t>
            </a:r>
            <a:r>
              <a:rPr lang="ru-RU" dirty="0">
                <a:latin typeface="Constantia" pitchFamily="18" charset="0"/>
              </a:rPr>
              <a:t> ПЭС на Кольском полуострове. Существуют проекты строительства ПЭС в  Мезенской губе на Белом </a:t>
            </a:r>
            <a:r>
              <a:rPr lang="ru-RU" dirty="0" smtClean="0">
                <a:latin typeface="Constantia" pitchFamily="18" charset="0"/>
              </a:rPr>
              <a:t>море</a:t>
            </a:r>
            <a:r>
              <a:rPr lang="ru-RU" b="1" dirty="0" smtClean="0">
                <a:latin typeface="Constantia" pitchFamily="18" charset="0"/>
              </a:rPr>
              <a:t>,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dirty="0" err="1" smtClean="0">
                <a:latin typeface="Constantia" pitchFamily="18" charset="0"/>
              </a:rPr>
              <a:t>Пенжинской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dirty="0">
                <a:latin typeface="Constantia" pitchFamily="18" charset="0"/>
              </a:rPr>
              <a:t>губе и </a:t>
            </a:r>
            <a:r>
              <a:rPr lang="ru-RU" dirty="0" err="1">
                <a:latin typeface="Constantia" pitchFamily="18" charset="0"/>
              </a:rPr>
              <a:t>Тугурском</a:t>
            </a:r>
            <a:r>
              <a:rPr lang="ru-RU" dirty="0">
                <a:latin typeface="Constantia" pitchFamily="18" charset="0"/>
              </a:rPr>
              <a:t> заливе на Охотском море, в настоящее время статус этих проектов неизвестен, за исключением Мезенской ПЭС, включённой в </a:t>
            </a:r>
            <a:r>
              <a:rPr lang="ru-RU" dirty="0" err="1">
                <a:latin typeface="Constantia" pitchFamily="18" charset="0"/>
              </a:rPr>
              <a:t>инвестпроект</a:t>
            </a:r>
            <a:r>
              <a:rPr lang="ru-RU" dirty="0">
                <a:latin typeface="Constantia" pitchFamily="18" charset="0"/>
              </a:rPr>
              <a:t> РАО «ЕЭС»</a:t>
            </a:r>
            <a:r>
              <a:rPr lang="ru-RU" b="1" dirty="0">
                <a:latin typeface="Constantia" pitchFamily="18" charset="0"/>
              </a:rPr>
              <a:t>.  </a:t>
            </a:r>
            <a:endParaRPr lang="ru-RU" dirty="0">
              <a:latin typeface="Constantia" pitchFamily="18" charset="0"/>
            </a:endParaRPr>
          </a:p>
          <a:p>
            <a:r>
              <a:rPr lang="ru-RU" dirty="0">
                <a:latin typeface="Constantia" pitchFamily="18" charset="0"/>
              </a:rPr>
              <a:t>Преимуществами ПЭС является </a:t>
            </a:r>
            <a:r>
              <a:rPr lang="ru-RU" dirty="0" err="1">
                <a:latin typeface="Constantia" pitchFamily="18" charset="0"/>
              </a:rPr>
              <a:t>экологичность</a:t>
            </a:r>
            <a:r>
              <a:rPr lang="ru-RU" dirty="0">
                <a:latin typeface="Constantia" pitchFamily="18" charset="0"/>
              </a:rPr>
              <a:t> и низкая себестоимость производства энергии. Недостатками — высокая стоимость строительства и изменяющаяся в течение суток мощность.</a:t>
            </a:r>
          </a:p>
          <a:p>
            <a:r>
              <a:rPr lang="ru-RU" dirty="0">
                <a:latin typeface="Constantia" pitchFamily="18" charset="0"/>
              </a:rPr>
              <a:t>Существуют  ПЭС и за рубежом </a:t>
            </a:r>
            <a:r>
              <a:rPr lang="ru-RU" dirty="0" smtClean="0">
                <a:latin typeface="Constantia" pitchFamily="18" charset="0"/>
              </a:rPr>
              <a:t>- </a:t>
            </a:r>
            <a:r>
              <a:rPr lang="ru-RU" dirty="0">
                <a:latin typeface="Constantia" pitchFamily="18" charset="0"/>
              </a:rPr>
              <a:t>во </a:t>
            </a:r>
            <a:r>
              <a:rPr lang="ru-RU" b="1" dirty="0">
                <a:latin typeface="Constantia" pitchFamily="18" charset="0"/>
              </a:rPr>
              <a:t>Франции</a:t>
            </a:r>
            <a:r>
              <a:rPr lang="ru-RU" dirty="0">
                <a:latin typeface="Constantia" pitchFamily="18" charset="0"/>
              </a:rPr>
              <a:t>, Великобритании, Канаде, Китае, Индии, </a:t>
            </a:r>
            <a:r>
              <a:rPr lang="ru-RU" b="1" dirty="0">
                <a:latin typeface="Constantia" pitchFamily="18" charset="0"/>
              </a:rPr>
              <a:t>США</a:t>
            </a:r>
            <a:r>
              <a:rPr lang="ru-RU" dirty="0">
                <a:latin typeface="Constantia" pitchFamily="18" charset="0"/>
              </a:rPr>
              <a:t> и других странах. ПЭС "Ля </a:t>
            </a:r>
            <a:r>
              <a:rPr lang="ru-RU" dirty="0" err="1">
                <a:latin typeface="Constantia" pitchFamily="18" charset="0"/>
              </a:rPr>
              <a:t>Ранс</a:t>
            </a:r>
            <a:r>
              <a:rPr lang="ru-RU" dirty="0">
                <a:latin typeface="Constantia" pitchFamily="18" charset="0"/>
              </a:rPr>
              <a:t>",    (Северная Бретань) имеет самую большую в мире плотину, ее длина составляет 800 м. </a:t>
            </a:r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19458" name="Picture 2" descr="http://news.mail.ru/mainimage/pic/fc/b3/1170585_280_186_sour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929198"/>
            <a:ext cx="2667000" cy="17716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0" name="Picture 4" descr="http://www.iescorporation.org/upload/image/alternative/prilivnaya_stants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929198"/>
            <a:ext cx="3079222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2144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Альтернативные источники получения 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электроэнергии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1"/>
            <a:ext cx="8715436" cy="32861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dirty="0">
                <a:latin typeface="Constantia" pitchFamily="18" charset="0"/>
              </a:rPr>
              <a:t>Геотермальные </a:t>
            </a:r>
            <a:r>
              <a:rPr lang="ru-RU" b="1" dirty="0" smtClean="0">
                <a:latin typeface="Constantia" pitchFamily="18" charset="0"/>
              </a:rPr>
              <a:t>электростанции.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dirty="0" err="1">
                <a:latin typeface="Constantia" pitchFamily="18" charset="0"/>
              </a:rPr>
              <a:t>Паужетская</a:t>
            </a:r>
            <a:r>
              <a:rPr lang="ru-RU" dirty="0">
                <a:latin typeface="Constantia" pitchFamily="18" charset="0"/>
              </a:rPr>
              <a:t> на термальных водах Камчатки.</a:t>
            </a:r>
          </a:p>
          <a:p>
            <a:r>
              <a:rPr lang="ru-RU" dirty="0">
                <a:latin typeface="Constantia" pitchFamily="18" charset="0"/>
              </a:rPr>
              <a:t>Геотермальная энергия – это энергия, получаемая из природного тепла Земли. Такое тепло может использоваться как непосредственно как для обогрева домов и зданий, так и для производства электроэнергии. </a:t>
            </a:r>
          </a:p>
          <a:p>
            <a:r>
              <a:rPr lang="ru-RU" dirty="0">
                <a:latin typeface="Constantia" pitchFamily="18" charset="0"/>
              </a:rPr>
              <a:t>Главное достоинство  практическая неиссякаемость и полная независимость от условий окружающей среды, времени суток и года. Недостатки:   </a:t>
            </a:r>
            <a:r>
              <a:rPr lang="ru-RU" b="1" dirty="0" smtClean="0">
                <a:latin typeface="Constantia" pitchFamily="18" charset="0"/>
              </a:rPr>
              <a:t>минерализация </a:t>
            </a:r>
            <a:r>
              <a:rPr lang="ru-RU" dirty="0" smtClean="0">
                <a:latin typeface="Constantia" pitchFamily="18" charset="0"/>
              </a:rPr>
              <a:t>термальных</a:t>
            </a:r>
            <a:r>
              <a:rPr lang="ru-RU" dirty="0">
                <a:latin typeface="Constantia" pitchFamily="18" charset="0"/>
              </a:rPr>
              <a:t>, наличие токсичных соединений и металлов, что исключает  сброс термальных вод в  водоемы.</a:t>
            </a:r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21506" name="Picture 2" descr="http://www.energyland.info/img/news/082011/tn2_9f82c46f53f9928cbe68d4165731ad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786322"/>
            <a:ext cx="2428892" cy="1821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8" name="Picture 4" descr="http://img.rl0.ru/123a35399f8490b50865cdade388b9e8/200x200/www.dp.ru/images/article/2011/07/08/400d41b7-5c3f-40d7-8f42-91f060da08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857760"/>
            <a:ext cx="2685637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2144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Альтернативные источники получения 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электроэнергии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1"/>
            <a:ext cx="8715436" cy="32861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Constantia" pitchFamily="18" charset="0"/>
              </a:rPr>
              <a:t>Гелиоэнергетика</a:t>
            </a:r>
            <a:r>
              <a:rPr lang="ru-RU" dirty="0" smtClean="0">
                <a:latin typeface="Constantia" pitchFamily="18" charset="0"/>
              </a:rPr>
              <a:t> </a:t>
            </a:r>
            <a:r>
              <a:rPr lang="ru-RU" dirty="0" smtClean="0">
                <a:latin typeface="Constantia" pitchFamily="18" charset="0"/>
              </a:rPr>
              <a:t>- </a:t>
            </a:r>
            <a:r>
              <a:rPr lang="ru-RU" dirty="0" smtClean="0">
                <a:latin typeface="Constantia" pitchFamily="18" charset="0"/>
              </a:rPr>
              <a:t>получение электрической энергии из энергии </a:t>
            </a:r>
            <a:r>
              <a:rPr lang="ru-RU" b="1" dirty="0" smtClean="0">
                <a:latin typeface="Constantia" pitchFamily="18" charset="0"/>
              </a:rPr>
              <a:t>солнечных лучей</a:t>
            </a:r>
            <a:r>
              <a:rPr lang="ru-RU" dirty="0" smtClean="0">
                <a:latin typeface="Constantia" pitchFamily="18" charset="0"/>
              </a:rPr>
              <a:t>; </a:t>
            </a:r>
          </a:p>
          <a:p>
            <a:r>
              <a:rPr lang="ru-RU" dirty="0" smtClean="0">
                <a:latin typeface="Constantia" pitchFamily="18" charset="0"/>
              </a:rPr>
              <a:t>Достоинства:  Общедоступность и неисчерпаемость источника, полная безопасность для окружающей среды.</a:t>
            </a:r>
          </a:p>
          <a:p>
            <a:r>
              <a:rPr lang="ru-RU" dirty="0" smtClean="0">
                <a:latin typeface="Constantia" pitchFamily="18" charset="0"/>
              </a:rPr>
              <a:t>Недостатки: Зависит  от погоды и времени суток, высокая стоимость, необходимость постоянной очистки, нагрев атмосферы над </a:t>
            </a:r>
            <a:r>
              <a:rPr lang="ru-RU" dirty="0" err="1" smtClean="0">
                <a:latin typeface="Constantia" pitchFamily="18" charset="0"/>
              </a:rPr>
              <a:t>эл</a:t>
            </a:r>
            <a:r>
              <a:rPr lang="ru-RU" dirty="0" smtClean="0">
                <a:latin typeface="Constantia" pitchFamily="18" charset="0"/>
              </a:rPr>
              <a:t>/ст.</a:t>
            </a:r>
          </a:p>
          <a:p>
            <a:r>
              <a:rPr lang="ru-RU" dirty="0" smtClean="0">
                <a:latin typeface="Constantia" pitchFamily="18" charset="0"/>
              </a:rPr>
              <a:t>В РФ 29.09.2010г. в  Белгородской первая солнечная электростанция. Мировые лидеры: Германия, Испания, Япония.</a:t>
            </a:r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1028" name="Picture 4" descr="http://3.bp.blogspot.com/_yMDnQefghnA/SqZPDuXMgGI/AAAAAAAAA-E/EGq91mYyk6E/s320/Solar+Panels+Power+Pl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786322"/>
            <a:ext cx="2405058" cy="180379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30" name="Picture 6" descr="http://www.rynok.biz/images/article/2009/07/24/74326380-ea24-4154-8a24-9c63696359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714884"/>
            <a:ext cx="4214842" cy="191583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</p:spTree>
  </p:cSld>
  <p:clrMapOvr>
    <a:masterClrMapping/>
  </p:clrMapOvr>
  <p:transition>
    <p:blinds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884</Words>
  <Application>Microsoft Office PowerPoint</Application>
  <PresentationFormat>Экран (4:3)</PresentationFormat>
  <Paragraphs>103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Электроэнергетика</vt:lpstr>
      <vt:lpstr>ТИПЫ ЭЛЕКТРОСТАНЦИЙ</vt:lpstr>
      <vt:lpstr>Слайд 3</vt:lpstr>
      <vt:lpstr>ГИДРАВЛИЧЕСКИЕ </vt:lpstr>
      <vt:lpstr>АТОМНЫЕ</vt:lpstr>
      <vt:lpstr>Альтернативные источники получения электроэнергии</vt:lpstr>
      <vt:lpstr>Альтернативные источники получения электроэнергии</vt:lpstr>
      <vt:lpstr>Альтернативные источники получения электроэнергии</vt:lpstr>
      <vt:lpstr>Альтернативные источники получения электроэнергии</vt:lpstr>
      <vt:lpstr>ЛЭП</vt:lpstr>
      <vt:lpstr>Специфические  особенности отрасли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Электроэнергетика</dc:title>
  <dc:creator>Дмитрий Каленюк</dc:creator>
  <cp:lastModifiedBy>Дмитрий Каленюк</cp:lastModifiedBy>
  <cp:revision>6</cp:revision>
  <dcterms:created xsi:type="dcterms:W3CDTF">2012-05-20T14:57:33Z</dcterms:created>
  <dcterms:modified xsi:type="dcterms:W3CDTF">2012-05-20T16:23:48Z</dcterms:modified>
</cp:coreProperties>
</file>