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2" r:id="rId8"/>
    <p:sldId id="263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2706688" y="6654800"/>
            <a:ext cx="6437312" cy="0"/>
          </a:xfrm>
          <a:prstGeom prst="line">
            <a:avLst/>
          </a:prstGeom>
          <a:noFill/>
          <a:ln w="3175">
            <a:solidFill>
              <a:srgbClr val="DA731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pic>
        <p:nvPicPr>
          <p:cNvPr id="9" name="Picture 46" descr="ARTE_pr_PPt_Punt"/>
          <p:cNvPicPr>
            <a:picLocks noChangeAspect="1" noChangeArrowheads="1"/>
          </p:cNvPicPr>
          <p:nvPr/>
        </p:nvPicPr>
        <p:blipFill>
          <a:blip r:embed="rId2" cstate="print"/>
          <a:srcRect t="20750"/>
          <a:stretch>
            <a:fillRect/>
          </a:stretch>
        </p:blipFill>
        <p:spPr bwMode="auto">
          <a:xfrm>
            <a:off x="0" y="0"/>
            <a:ext cx="91440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graf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214"/>
          <a:stretch>
            <a:fillRect/>
          </a:stretch>
        </p:blipFill>
        <p:spPr bwMode="auto">
          <a:xfrm>
            <a:off x="0" y="1"/>
            <a:ext cx="1282700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graf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-144000" y="4896000"/>
            <a:ext cx="3000364" cy="1840191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1428736"/>
            <a:ext cx="8401080" cy="4789227"/>
          </a:xfrm>
        </p:spPr>
        <p:txBody>
          <a:bodyPr/>
          <a:lstStyle>
            <a:lvl1pPr algn="just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algn="just"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just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just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just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0"/>
            <a:ext cx="8358246" cy="714356"/>
          </a:xfrm>
        </p:spPr>
        <p:txBody>
          <a:bodyPr>
            <a:noAutofit/>
          </a:bodyPr>
          <a:lstStyle>
            <a:lvl1pPr algn="ctr">
              <a:tabLst>
                <a:tab pos="2514600" algn="l"/>
              </a:tabLst>
              <a:defRPr sz="3000" b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innerShdw blurRad="63500" dist="50800">
                    <a:prstClr val="black"/>
                  </a:innerShdw>
                </a:effectLst>
                <a:latin typeface="Arial Black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7" descr="graf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214"/>
          <a:stretch>
            <a:fillRect/>
          </a:stretch>
        </p:blipFill>
        <p:spPr bwMode="auto">
          <a:xfrm flipH="1">
            <a:off x="8501058" y="0"/>
            <a:ext cx="642942" cy="1285929"/>
          </a:xfrm>
          <a:prstGeom prst="rect">
            <a:avLst/>
          </a:prstGeom>
          <a:noFill/>
        </p:spPr>
      </p:pic>
      <p:pic>
        <p:nvPicPr>
          <p:cNvPr id="10" name="Picture 2" descr="C:\Documents and Settings\Usuario\Mis documentos\Mis imágenes\planeta tierra\SuperStock_1566-0752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-357214"/>
            <a:ext cx="2589233" cy="2071643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592000" y="6643710"/>
            <a:ext cx="6516000" cy="0"/>
          </a:xfrm>
          <a:prstGeom prst="line">
            <a:avLst/>
          </a:prstGeom>
          <a:noFill/>
          <a:ln w="3175">
            <a:solidFill>
              <a:srgbClr val="DA731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Haga clic para modificar el estilo de título del patrón</a:t>
            </a:r>
            <a:endParaRPr lang="ru-RU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Haga clic para modificar el estilo de texto del patrón</a:t>
            </a:r>
          </a:p>
          <a:p>
            <a:pPr lvl="1"/>
            <a:r>
              <a:rPr lang="ru-RU" smtClean="0"/>
              <a:t>Segundo nivel</a:t>
            </a:r>
          </a:p>
          <a:p>
            <a:pPr lvl="2"/>
            <a:r>
              <a:rPr lang="ru-RU" smtClean="0"/>
              <a:t>Tercer nivel</a:t>
            </a:r>
          </a:p>
          <a:p>
            <a:pPr lvl="3"/>
            <a:r>
              <a:rPr lang="ru-RU" smtClean="0"/>
              <a:t>Cuarto nivel</a:t>
            </a:r>
          </a:p>
          <a:p>
            <a:pPr lvl="4"/>
            <a:r>
              <a:rPr lang="ru-RU" smtClean="0"/>
              <a:t>Quinto nivel</a:t>
            </a:r>
            <a:endParaRPr lang="ru-RU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7939D-BDCF-49FE-8918-7B3D8F2A6E03}" type="datetimeFigureOut">
              <a:rPr lang="ru-RU" smtClean="0"/>
              <a:t>01.05.2012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D321B-31B1-4D37-9566-938AD11B9AF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6" descr="ARTE_pr_PPt_Punt"/>
          <p:cNvPicPr>
            <a:picLocks noChangeAspect="1" noChangeArrowheads="1"/>
          </p:cNvPicPr>
          <p:nvPr/>
        </p:nvPicPr>
        <p:blipFill>
          <a:blip r:embed="rId13" cstate="print"/>
          <a:srcRect t="20750"/>
          <a:stretch>
            <a:fillRect/>
          </a:stretch>
        </p:blipFill>
        <p:spPr bwMode="auto">
          <a:xfrm>
            <a:off x="0" y="1"/>
            <a:ext cx="9144000" cy="150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642918"/>
            <a:ext cx="6715140" cy="25717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Что такое география и как мы будем ее изучать</a:t>
            </a:r>
          </a:p>
        </p:txBody>
      </p:sp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071810"/>
            <a:ext cx="4000496" cy="34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1357322"/>
          </a:xfrm>
        </p:spPr>
        <p:txBody>
          <a:bodyPr/>
          <a:lstStyle/>
          <a:p>
            <a:pPr algn="l"/>
            <a:r>
              <a:rPr lang="ru-RU" dirty="0" smtClean="0"/>
              <a:t>Выяснить с помощью этикеток, откуда в ваш дом поставлены продукты питания. Заполнить и сделать анализ таблицы.</a:t>
            </a:r>
          </a:p>
          <a:p>
            <a:pPr algn="l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Домашнее задание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714620"/>
          <a:ext cx="8286808" cy="272181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71702"/>
                <a:gridCol w="2071702"/>
                <a:gridCol w="2071702"/>
                <a:gridCol w="2071702"/>
              </a:tblGrid>
              <a:tr h="700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№ 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Название продуктов питания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Город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Страна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03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1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03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2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035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3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</a:rPr>
                        <a:t>  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503542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</a:rPr>
                        <a:t>Общий вывод: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786842" cy="4789227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>
                <a:latin typeface="Constantia" pitchFamily="18" charset="0"/>
              </a:rPr>
              <a:t>Что вы знаете </a:t>
            </a:r>
            <a:r>
              <a:rPr lang="ru-RU" sz="2800" b="1" dirty="0">
                <a:latin typeface="Constantia" pitchFamily="18" charset="0"/>
              </a:rPr>
              <a:t>о </a:t>
            </a:r>
            <a:r>
              <a:rPr lang="ru-RU" sz="2800" b="1" dirty="0" smtClean="0">
                <a:latin typeface="Constantia" pitchFamily="18" charset="0"/>
              </a:rPr>
              <a:t>географии?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>
                <a:latin typeface="Constantia" pitchFamily="18" charset="0"/>
              </a:rPr>
              <a:t>С </a:t>
            </a:r>
            <a:r>
              <a:rPr lang="ru-RU" sz="2800" b="1" dirty="0">
                <a:latin typeface="Constantia" pitchFamily="18" charset="0"/>
              </a:rPr>
              <a:t>чем или с кем </a:t>
            </a:r>
            <a:r>
              <a:rPr lang="ru-RU" sz="2800" b="1" dirty="0" smtClean="0">
                <a:latin typeface="Constantia" pitchFamily="18" charset="0"/>
              </a:rPr>
              <a:t>вы связываете географию?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>
                <a:latin typeface="Constantia" pitchFamily="18" charset="0"/>
              </a:rPr>
              <a:t>Что вы </a:t>
            </a:r>
            <a:r>
              <a:rPr lang="ru-RU" sz="2800" b="1" dirty="0">
                <a:latin typeface="Constantia" pitchFamily="18" charset="0"/>
              </a:rPr>
              <a:t>хотели бы узнать, изучая </a:t>
            </a:r>
            <a:r>
              <a:rPr lang="ru-RU" sz="2800" b="1" dirty="0" smtClean="0">
                <a:latin typeface="Constantia" pitchFamily="18" charset="0"/>
              </a:rPr>
              <a:t>географию?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>
                <a:latin typeface="Constantia" pitchFamily="18" charset="0"/>
              </a:rPr>
              <a:t>Какие </a:t>
            </a:r>
            <a:r>
              <a:rPr lang="ru-RU" sz="2800" b="1" dirty="0">
                <a:latin typeface="Constantia" pitchFamily="18" charset="0"/>
              </a:rPr>
              <a:t>книги, журналы </a:t>
            </a:r>
            <a:r>
              <a:rPr lang="ru-RU" sz="2800" b="1" dirty="0" smtClean="0">
                <a:latin typeface="Constantia" pitchFamily="18" charset="0"/>
              </a:rPr>
              <a:t>вы </a:t>
            </a:r>
            <a:r>
              <a:rPr lang="ru-RU" sz="2800" b="1" dirty="0">
                <a:latin typeface="Constantia" pitchFamily="18" charset="0"/>
              </a:rPr>
              <a:t>уже </a:t>
            </a:r>
            <a:r>
              <a:rPr lang="ru-RU" sz="2800" b="1" dirty="0" smtClean="0">
                <a:latin typeface="Constantia" pitchFamily="18" charset="0"/>
              </a:rPr>
              <a:t>читали?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>
                <a:latin typeface="Constantia" pitchFamily="18" charset="0"/>
              </a:rPr>
              <a:t>Какие </a:t>
            </a:r>
            <a:r>
              <a:rPr lang="ru-RU" sz="2800" b="1" dirty="0">
                <a:latin typeface="Constantia" pitchFamily="18" charset="0"/>
              </a:rPr>
              <a:t>видели телепередачи и кинофильмы географического содержания?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58246" cy="1000108"/>
          </a:xfrm>
        </p:spPr>
        <p:txBody>
          <a:bodyPr/>
          <a:lstStyle/>
          <a:p>
            <a:r>
              <a:rPr lang="ru-RU" sz="4400" dirty="0" smtClean="0"/>
              <a:t>Давайте вспомним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8626" y="4643446"/>
            <a:ext cx="3026315" cy="2027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791075"/>
            <a:ext cx="15811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428736"/>
            <a:ext cx="8786842" cy="4789227"/>
          </a:xfrm>
        </p:spPr>
        <p:txBody>
          <a:bodyPr/>
          <a:lstStyle/>
          <a:p>
            <a:pPr algn="l"/>
            <a:r>
              <a:rPr lang="ru-RU" b="1" dirty="0" smtClean="0">
                <a:latin typeface="Constantia" pitchFamily="18" charset="0"/>
              </a:rPr>
              <a:t>Слово </a:t>
            </a:r>
            <a:r>
              <a:rPr lang="ru-RU" b="1" dirty="0" smtClean="0">
                <a:latin typeface="Constantia" pitchFamily="18" charset="0"/>
              </a:rPr>
              <a:t>«география» греческое и означает «землеописание». </a:t>
            </a:r>
            <a:endParaRPr lang="ru-RU" b="1" dirty="0" smtClean="0">
              <a:latin typeface="Constantia" pitchFamily="18" charset="0"/>
            </a:endParaRPr>
          </a:p>
          <a:p>
            <a:pPr algn="l"/>
            <a:r>
              <a:rPr lang="ru-RU" b="1" dirty="0" smtClean="0">
                <a:latin typeface="Constantia" pitchFamily="18" charset="0"/>
              </a:rPr>
              <a:t>Она </a:t>
            </a:r>
            <a:r>
              <a:rPr lang="ru-RU" b="1" dirty="0" smtClean="0">
                <a:latin typeface="Constantia" pitchFamily="18" charset="0"/>
              </a:rPr>
              <a:t>занимается не только описанием сложных процессов на Земле, но и их объяснением, составлением прогнозов. </a:t>
            </a:r>
            <a:endParaRPr lang="ru-RU" b="1" dirty="0" smtClean="0">
              <a:latin typeface="Constantia" pitchFamily="18" charset="0"/>
            </a:endParaRPr>
          </a:p>
          <a:p>
            <a:pPr algn="l"/>
            <a:r>
              <a:rPr lang="ru-RU" b="1" dirty="0" smtClean="0">
                <a:latin typeface="Constantia" pitchFamily="18" charset="0"/>
              </a:rPr>
              <a:t>У </a:t>
            </a:r>
            <a:r>
              <a:rPr lang="ru-RU" b="1" dirty="0" smtClean="0">
                <a:latin typeface="Constantia" pitchFamily="18" charset="0"/>
              </a:rPr>
              <a:t>истоков географии стояли великие люди: </a:t>
            </a:r>
            <a:r>
              <a:rPr lang="ru-RU" b="1" dirty="0" err="1" smtClean="0">
                <a:latin typeface="Constantia" pitchFamily="18" charset="0"/>
              </a:rPr>
              <a:t>Страбон</a:t>
            </a:r>
            <a:r>
              <a:rPr lang="ru-RU" b="1" dirty="0" smtClean="0">
                <a:latin typeface="Constantia" pitchFamily="18" charset="0"/>
              </a:rPr>
              <a:t>, которого называли Географ, Эратосфен, написавший сочинение «</a:t>
            </a:r>
            <a:r>
              <a:rPr lang="ru-RU" b="1" dirty="0" err="1" smtClean="0">
                <a:latin typeface="Constantia" pitchFamily="18" charset="0"/>
              </a:rPr>
              <a:t>Географика</a:t>
            </a:r>
            <a:r>
              <a:rPr lang="ru-RU" b="1" dirty="0" smtClean="0">
                <a:latin typeface="Constantia" pitchFamily="18" charset="0"/>
              </a:rPr>
              <a:t>». </a:t>
            </a:r>
            <a:endParaRPr lang="ru-RU" b="1" dirty="0" smtClean="0">
              <a:latin typeface="Constantia" pitchFamily="18" charset="0"/>
            </a:endParaRPr>
          </a:p>
          <a:p>
            <a:pPr algn="l"/>
            <a:r>
              <a:rPr lang="ru-RU" b="1" dirty="0" smtClean="0">
                <a:latin typeface="Constantia" pitchFamily="18" charset="0"/>
              </a:rPr>
              <a:t>С </a:t>
            </a:r>
            <a:r>
              <a:rPr lang="ru-RU" b="1" dirty="0" smtClean="0">
                <a:latin typeface="Constantia" pitchFamily="18" charset="0"/>
              </a:rPr>
              <a:t>тех пор это слово стало названием науки о планете Земля. 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/>
          <a:lstStyle/>
          <a:p>
            <a:r>
              <a:rPr lang="ru-RU" sz="4000" dirty="0" smtClean="0"/>
              <a:t>Что за наука ГЕОГРАФИЯ?</a:t>
            </a:r>
            <a:endParaRPr lang="ru-RU" sz="4000" dirty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428736"/>
            <a:ext cx="8786842" cy="4789227"/>
          </a:xfrm>
        </p:spPr>
        <p:txBody>
          <a:bodyPr/>
          <a:lstStyle/>
          <a:p>
            <a:pPr algn="l"/>
            <a:r>
              <a:rPr lang="ru-RU" b="1" dirty="0" smtClean="0">
                <a:latin typeface="Constantia" pitchFamily="18" charset="0"/>
              </a:rPr>
              <a:t>История географии начиналась с путешествий и мореплавания. </a:t>
            </a:r>
            <a:endParaRPr lang="ru-RU" b="1" dirty="0" smtClean="0">
              <a:latin typeface="Constantia" pitchFamily="18" charset="0"/>
            </a:endParaRPr>
          </a:p>
          <a:p>
            <a:pPr algn="l"/>
            <a:r>
              <a:rPr lang="ru-RU" b="1" dirty="0" smtClean="0">
                <a:latin typeface="Constantia" pitchFamily="18" charset="0"/>
              </a:rPr>
              <a:t>В</a:t>
            </a:r>
            <a:r>
              <a:rPr lang="ru-RU" b="1" dirty="0" smtClean="0">
                <a:latin typeface="Constantia" pitchFamily="18" charset="0"/>
              </a:rPr>
              <a:t> результате расширялся географический кругозор людей, осваивались, а затем и заселялись новые земли, собиралась важная информация об исследованных землях. </a:t>
            </a:r>
            <a:endParaRPr lang="ru-RU" b="1" dirty="0" smtClean="0">
              <a:latin typeface="Constantia" pitchFamily="18" charset="0"/>
            </a:endParaRPr>
          </a:p>
          <a:p>
            <a:pPr algn="l"/>
            <a:r>
              <a:rPr lang="ru-RU" b="1" dirty="0" smtClean="0">
                <a:latin typeface="Constantia" pitchFamily="18" charset="0"/>
              </a:rPr>
              <a:t>География </a:t>
            </a:r>
            <a:r>
              <a:rPr lang="ru-RU" b="1" dirty="0" smtClean="0">
                <a:latin typeface="Constantia" pitchFamily="18" charset="0"/>
              </a:rPr>
              <a:t>помогает нам видеть и раскрывать образ мира, ориентироваться в </a:t>
            </a:r>
            <a:r>
              <a:rPr lang="ru-RU" b="1" dirty="0" smtClean="0">
                <a:latin typeface="Constantia" pitchFamily="18" charset="0"/>
              </a:rPr>
              <a:t>нем.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r>
              <a:rPr lang="ru-RU" sz="4000" dirty="0" smtClean="0"/>
              <a:t>Зачем </a:t>
            </a:r>
            <a:r>
              <a:rPr lang="ru-RU" sz="4000" dirty="0" smtClean="0"/>
              <a:t>нам </a:t>
            </a:r>
            <a:r>
              <a:rPr lang="ru-RU" sz="4000" dirty="0" smtClean="0"/>
              <a:t>нужна география</a:t>
            </a:r>
            <a:r>
              <a:rPr lang="ru-RU" sz="4000" dirty="0" smtClean="0"/>
              <a:t>? </a:t>
            </a:r>
            <a:endParaRPr lang="ru-RU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265068"/>
            <a:ext cx="2147885" cy="2450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146285"/>
          </a:xfrm>
        </p:spPr>
        <p:txBody>
          <a:bodyPr/>
          <a:lstStyle/>
          <a:p>
            <a:pPr algn="l"/>
            <a:r>
              <a:rPr lang="ru-RU" b="1" dirty="0" smtClean="0">
                <a:latin typeface="Constantia" pitchFamily="18" charset="0"/>
              </a:rPr>
              <a:t>Оно дает человеку возможность выбираться из трудной ситуации без паники: например, заблудился в незнакомом месте, дает уверенность в жизни, не беспомощность, а широту взглядов во всем – география база для мировоззрения человека, она учит жить на Земле. 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/>
          <a:lstStyle/>
          <a:p>
            <a:r>
              <a:rPr lang="ru-RU" dirty="0" smtClean="0"/>
              <a:t>Что </a:t>
            </a:r>
            <a:r>
              <a:rPr lang="ru-RU" dirty="0" smtClean="0"/>
              <a:t>дает </a:t>
            </a:r>
            <a:r>
              <a:rPr lang="ru-RU" dirty="0" smtClean="0"/>
              <a:t>человеку знание географии и умение пользоваться своими географическими знаниями?</a:t>
            </a:r>
            <a:endParaRPr lang="ru-RU" dirty="0"/>
          </a:p>
        </p:txBody>
      </p:sp>
      <p:pic>
        <p:nvPicPr>
          <p:cNvPr id="5" name="Рисунок 4" descr="geog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4000504"/>
            <a:ext cx="4305145" cy="2683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357850"/>
          </a:xfrm>
        </p:spPr>
        <p:txBody>
          <a:bodyPr>
            <a:normAutofit fontScale="85000" lnSpcReduction="10000"/>
          </a:bodyPr>
          <a:lstStyle/>
          <a:p>
            <a:pPr marL="0" indent="0" algn="l">
              <a:buNone/>
            </a:pPr>
            <a:r>
              <a:rPr lang="ru-RU" sz="3100" b="1" i="1" dirty="0" smtClean="0">
                <a:latin typeface="Constantia" pitchFamily="18" charset="0"/>
              </a:rPr>
              <a:t>З</a:t>
            </a:r>
            <a:r>
              <a:rPr lang="ru-RU" sz="3100" b="1" i="1" dirty="0" smtClean="0">
                <a:latin typeface="Constantia" pitchFamily="18" charset="0"/>
              </a:rPr>
              <a:t>емная </a:t>
            </a:r>
            <a:r>
              <a:rPr lang="ru-RU" sz="3100" b="1" i="1" dirty="0" smtClean="0">
                <a:latin typeface="Constantia" pitchFamily="18" charset="0"/>
              </a:rPr>
              <a:t>поверхность со всем ее природным и общественным </a:t>
            </a:r>
            <a:r>
              <a:rPr lang="ru-RU" sz="3100" b="1" i="1" dirty="0" smtClean="0">
                <a:latin typeface="Constantia" pitchFamily="18" charset="0"/>
              </a:rPr>
              <a:t>наполнением: 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процессы физические </a:t>
            </a:r>
            <a:r>
              <a:rPr lang="ru-RU" b="1" dirty="0" smtClean="0">
                <a:latin typeface="Constantia" pitchFamily="18" charset="0"/>
              </a:rPr>
              <a:t>(например, круговорот воды в природе</a:t>
            </a:r>
            <a:r>
              <a:rPr lang="ru-RU" b="1" dirty="0" smtClean="0">
                <a:latin typeface="Constantia" pitchFamily="18" charset="0"/>
              </a:rPr>
              <a:t>),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</a:t>
            </a:r>
            <a:r>
              <a:rPr lang="ru-RU" b="1" dirty="0" smtClean="0">
                <a:latin typeface="Constantia" pitchFamily="18" charset="0"/>
              </a:rPr>
              <a:t>роцессы химические </a:t>
            </a:r>
            <a:r>
              <a:rPr lang="ru-RU" b="1" dirty="0" smtClean="0">
                <a:latin typeface="Constantia" pitchFamily="18" charset="0"/>
              </a:rPr>
              <a:t>(миграция различных элементов в земной коре</a:t>
            </a:r>
            <a:r>
              <a:rPr lang="ru-RU" b="1" dirty="0" smtClean="0">
                <a:latin typeface="Constantia" pitchFamily="18" charset="0"/>
              </a:rPr>
              <a:t>),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</a:t>
            </a:r>
            <a:r>
              <a:rPr lang="ru-RU" b="1" dirty="0" smtClean="0">
                <a:latin typeface="Constantia" pitchFamily="18" charset="0"/>
              </a:rPr>
              <a:t>роцессы биологические </a:t>
            </a:r>
            <a:r>
              <a:rPr lang="ru-RU" b="1" dirty="0" smtClean="0">
                <a:latin typeface="Constantia" pitchFamily="18" charset="0"/>
              </a:rPr>
              <a:t>(развитие растительных </a:t>
            </a:r>
            <a:r>
              <a:rPr lang="ru-RU" b="1" dirty="0" smtClean="0">
                <a:latin typeface="Constantia" pitchFamily="18" charset="0"/>
              </a:rPr>
              <a:t>сообществ),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</a:t>
            </a:r>
            <a:r>
              <a:rPr lang="ru-RU" b="1" dirty="0" smtClean="0">
                <a:latin typeface="Constantia" pitchFamily="18" charset="0"/>
              </a:rPr>
              <a:t>роцессы экономические </a:t>
            </a:r>
            <a:r>
              <a:rPr lang="ru-RU" b="1" dirty="0" smtClean="0">
                <a:latin typeface="Constantia" pitchFamily="18" charset="0"/>
              </a:rPr>
              <a:t>(функционирование народного хозяйства</a:t>
            </a:r>
            <a:r>
              <a:rPr lang="ru-RU" b="1" dirty="0" smtClean="0">
                <a:latin typeface="Constantia" pitchFamily="18" charset="0"/>
              </a:rPr>
              <a:t>),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</a:t>
            </a:r>
            <a:r>
              <a:rPr lang="ru-RU" b="1" dirty="0" smtClean="0">
                <a:latin typeface="Constantia" pitchFamily="18" charset="0"/>
              </a:rPr>
              <a:t>роцессы демографические </a:t>
            </a:r>
            <a:r>
              <a:rPr lang="ru-RU" b="1" dirty="0" smtClean="0">
                <a:latin typeface="Constantia" pitchFamily="18" charset="0"/>
              </a:rPr>
              <a:t>(воспроизводство населения</a:t>
            </a:r>
            <a:r>
              <a:rPr lang="ru-RU" b="1" dirty="0" smtClean="0">
                <a:latin typeface="Constantia" pitchFamily="18" charset="0"/>
              </a:rPr>
              <a:t>),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п</a:t>
            </a:r>
            <a:r>
              <a:rPr lang="ru-RU" b="1" dirty="0" smtClean="0">
                <a:latin typeface="Constantia" pitchFamily="18" charset="0"/>
              </a:rPr>
              <a:t>роцессы социальные </a:t>
            </a:r>
            <a:r>
              <a:rPr lang="ru-RU" b="1" dirty="0" smtClean="0">
                <a:latin typeface="Constantia" pitchFamily="18" charset="0"/>
              </a:rPr>
              <a:t>(взаимодействие различных социальных групп и другие</a:t>
            </a:r>
            <a:r>
              <a:rPr lang="ru-RU" b="1" dirty="0" smtClean="0">
                <a:latin typeface="Constantia" pitchFamily="18" charset="0"/>
              </a:rPr>
              <a:t>). </a:t>
            </a:r>
          </a:p>
          <a:p>
            <a:pPr algn="l"/>
            <a:endParaRPr lang="ru-RU" b="1" dirty="0" smtClean="0">
              <a:latin typeface="Constantia" pitchFamily="18" charset="0"/>
            </a:endParaRPr>
          </a:p>
          <a:p>
            <a:pPr marL="0" indent="0" algn="l">
              <a:buNone/>
            </a:pPr>
            <a:r>
              <a:rPr lang="ru-RU" b="1" i="1" dirty="0" smtClean="0">
                <a:latin typeface="Constantia" pitchFamily="18" charset="0"/>
              </a:rPr>
              <a:t>На </a:t>
            </a:r>
            <a:r>
              <a:rPr lang="ru-RU" b="1" i="1" dirty="0" smtClean="0">
                <a:latin typeface="Constantia" pitchFamily="18" charset="0"/>
              </a:rPr>
              <a:t>любом участке территории </a:t>
            </a:r>
            <a:r>
              <a:rPr lang="ru-RU" b="1" i="1" dirty="0" smtClean="0">
                <a:latin typeface="Constantia" pitchFamily="18" charset="0"/>
              </a:rPr>
              <a:t>- </a:t>
            </a:r>
            <a:r>
              <a:rPr lang="ru-RU" b="1" i="1" dirty="0" smtClean="0">
                <a:latin typeface="Constantia" pitchFamily="18" charset="0"/>
              </a:rPr>
              <a:t>в каждом селе, городе, районе </a:t>
            </a:r>
            <a:r>
              <a:rPr lang="ru-RU" b="1" i="1" dirty="0" smtClean="0">
                <a:latin typeface="Constantia" pitchFamily="18" charset="0"/>
              </a:rPr>
              <a:t>- </a:t>
            </a:r>
            <a:r>
              <a:rPr lang="ru-RU" b="1" i="1" dirty="0" smtClean="0">
                <a:latin typeface="Constantia" pitchFamily="18" charset="0"/>
              </a:rPr>
              <a:t>все эти процессы переплетаются, взаимодействуют (часто самым неожиданным образом) и в совокупности создают свою неповторимую картину «жизни </a:t>
            </a:r>
            <a:r>
              <a:rPr lang="ru-RU" b="1" i="1" dirty="0" smtClean="0">
                <a:latin typeface="Constantia" pitchFamily="18" charset="0"/>
              </a:rPr>
              <a:t>территории.</a:t>
            </a:r>
            <a:endParaRPr lang="ru-RU" b="1" i="1" dirty="0" smtClean="0">
              <a:latin typeface="Constantia" pitchFamily="18" charset="0"/>
            </a:endParaRPr>
          </a:p>
          <a:p>
            <a:pPr algn="l"/>
            <a:endParaRPr lang="ru-RU" b="1" dirty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/>
          <a:lstStyle/>
          <a:p>
            <a:r>
              <a:rPr lang="ru-RU" sz="4000" dirty="0" smtClean="0"/>
              <a:t>Объект изучения </a:t>
            </a:r>
            <a:r>
              <a:rPr lang="ru-RU" sz="4000" dirty="0" smtClean="0"/>
              <a:t>географии</a:t>
            </a:r>
            <a:endParaRPr lang="ru-RU" sz="4000" dirty="0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500174"/>
            <a:ext cx="8572560" cy="4717789"/>
          </a:xfrm>
        </p:spPr>
        <p:txBody>
          <a:bodyPr/>
          <a:lstStyle/>
          <a:p>
            <a:pPr algn="l"/>
            <a:r>
              <a:rPr lang="ru-RU" b="1" dirty="0" smtClean="0">
                <a:latin typeface="Constantia" pitchFamily="18" charset="0"/>
              </a:rPr>
              <a:t>Выявить специфику взаимодействия всех разнородных процессов на каждой территории, обобщить имеющиеся материалы и создать яркий, запоминающийся образ места - то есть решить вначале задачу описания территории (и частично - объяснения происходящих на ней процессов).</a:t>
            </a:r>
          </a:p>
          <a:p>
            <a:pPr algn="l"/>
            <a:r>
              <a:rPr lang="ru-RU" b="1" dirty="0" smtClean="0">
                <a:latin typeface="Constantia" pitchFamily="18" charset="0"/>
              </a:rPr>
              <a:t>Разработать </a:t>
            </a:r>
            <a:r>
              <a:rPr lang="ru-RU" b="1" dirty="0" smtClean="0">
                <a:latin typeface="Constantia" pitchFamily="18" charset="0"/>
              </a:rPr>
              <a:t>научные основы для всестороннего и рационального использования природных условий и ресурсов, развития производительных сил и планомерного размещения производства, а также для охраны, восстановления и преобразования природы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Задачи географии</a:t>
            </a:r>
            <a:endParaRPr lang="ru-RU" sz="4000" dirty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428736"/>
            <a:ext cx="8643998" cy="5214974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b="1" dirty="0" smtClean="0">
                <a:latin typeface="Constantia" pitchFamily="18" charset="0"/>
              </a:rPr>
              <a:t>а</a:t>
            </a:r>
            <a:r>
              <a:rPr lang="ru-RU" b="1" dirty="0" smtClean="0">
                <a:latin typeface="Constantia" pitchFamily="18" charset="0"/>
              </a:rPr>
              <a:t>) естественные, или физико-географические, науки, к которым относятся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физическая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география</a:t>
            </a:r>
            <a:r>
              <a:rPr lang="ru-RU" b="1" i="1" u="sng" dirty="0" smtClean="0">
                <a:latin typeface="Constantia" pitchFamily="18" charset="0"/>
              </a:rPr>
              <a:t>;</a:t>
            </a:r>
            <a:endParaRPr lang="ru-RU" b="1" dirty="0" smtClean="0">
              <a:latin typeface="Constantia" pitchFamily="18" charset="0"/>
            </a:endParaRPr>
          </a:p>
          <a:p>
            <a:pPr marL="0" indent="0" algn="l">
              <a:buNone/>
            </a:pPr>
            <a:r>
              <a:rPr lang="ru-RU" b="1" dirty="0" smtClean="0">
                <a:latin typeface="Constantia" pitchFamily="18" charset="0"/>
              </a:rPr>
              <a:t>б</a:t>
            </a:r>
            <a:r>
              <a:rPr lang="ru-RU" b="1" dirty="0" smtClean="0">
                <a:latin typeface="Constantia" pitchFamily="18" charset="0"/>
              </a:rPr>
              <a:t>) общественные географические науки - общая и региональная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экономическая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география</a:t>
            </a:r>
            <a:r>
              <a:rPr lang="ru-RU" b="1" i="1" u="sng" dirty="0" smtClean="0">
                <a:latin typeface="Constantia" pitchFamily="18" charset="0"/>
              </a:rPr>
              <a:t>;</a:t>
            </a:r>
          </a:p>
          <a:p>
            <a:pPr marL="0" indent="0" algn="l">
              <a:buNone/>
            </a:pPr>
            <a:r>
              <a:rPr lang="ru-RU" b="1" dirty="0" smtClean="0">
                <a:latin typeface="Constantia" pitchFamily="18" charset="0"/>
              </a:rPr>
              <a:t>в</a:t>
            </a:r>
            <a:r>
              <a:rPr lang="ru-RU" b="1" dirty="0" smtClean="0">
                <a:latin typeface="Constantia" pitchFamily="18" charset="0"/>
              </a:rPr>
              <a:t>)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картография</a:t>
            </a:r>
            <a:r>
              <a:rPr lang="ru-RU" b="1" dirty="0" smtClean="0">
                <a:latin typeface="Constantia" pitchFamily="18" charset="0"/>
              </a:rPr>
              <a:t>, являющаяся технической </a:t>
            </a:r>
            <a:r>
              <a:rPr lang="ru-RU" b="1" dirty="0" smtClean="0">
                <a:latin typeface="Constantia" pitchFamily="18" charset="0"/>
              </a:rPr>
              <a:t>наукой.</a:t>
            </a:r>
          </a:p>
          <a:p>
            <a:pPr marL="0" indent="0" algn="l">
              <a:buNone/>
            </a:pPr>
            <a:r>
              <a:rPr lang="ru-RU" b="1" dirty="0" smtClean="0">
                <a:latin typeface="Constantia" pitchFamily="18" charset="0"/>
              </a:rPr>
              <a:t>Кроме </a:t>
            </a:r>
            <a:r>
              <a:rPr lang="ru-RU" b="1" dirty="0" smtClean="0">
                <a:latin typeface="Constantia" pitchFamily="18" charset="0"/>
              </a:rPr>
              <a:t>того, к География относятся: </a:t>
            </a:r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страноведение</a:t>
            </a:r>
            <a:r>
              <a:rPr lang="ru-RU" b="1" dirty="0" smtClean="0">
                <a:latin typeface="Constantia" pitchFamily="18" charset="0"/>
              </a:rPr>
              <a:t>, задачей которого является объединение сведений о природе, населении и хозяйстве по отдельным странам и </a:t>
            </a:r>
            <a:r>
              <a:rPr lang="ru-RU" b="1" dirty="0" smtClean="0">
                <a:latin typeface="Constantia" pitchFamily="18" charset="0"/>
              </a:rPr>
              <a:t>районам. </a:t>
            </a:r>
          </a:p>
          <a:p>
            <a:pPr marL="0" indent="0" algn="l">
              <a:buNone/>
            </a:pPr>
            <a:r>
              <a:rPr lang="ru-RU" b="1" dirty="0" smtClean="0">
                <a:latin typeface="Constantia" pitchFamily="18" charset="0"/>
              </a:rPr>
              <a:t>Многие </a:t>
            </a:r>
            <a:r>
              <a:rPr lang="ru-RU" b="1" dirty="0" smtClean="0">
                <a:latin typeface="Constantia" pitchFamily="18" charset="0"/>
              </a:rPr>
              <a:t>географические дисциплины одновременно в той или иной степени принадлежат к системам других наук (биологических, геологических, экономических и т.п</a:t>
            </a:r>
            <a:r>
              <a:rPr lang="ru-RU" b="1" dirty="0" smtClean="0">
                <a:latin typeface="Constantia" pitchFamily="18" charset="0"/>
              </a:rPr>
              <a:t>.).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ru-RU" dirty="0" smtClean="0"/>
              <a:t>Система географических наук и их связь со смежными науками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71612"/>
            <a:ext cx="8735607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/>
          <a:lstStyle/>
          <a:p>
            <a:r>
              <a:rPr lang="ru-RU" sz="4000" dirty="0" smtClean="0"/>
              <a:t>Методы </a:t>
            </a:r>
            <a:r>
              <a:rPr lang="ru-RU" sz="4000" dirty="0" smtClean="0"/>
              <a:t>географической </a:t>
            </a:r>
            <a:r>
              <a:rPr lang="ru-RU" sz="4000" dirty="0" smtClean="0"/>
              <a:t>науки</a:t>
            </a:r>
            <a:endParaRPr lang="ru-RU" sz="4000" dirty="0"/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Tema de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TS102389735</Template>
  <TotalTime>41</TotalTime>
  <Words>478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Tema de Office</vt:lpstr>
      <vt:lpstr>Что такое география и как мы будем ее изучать</vt:lpstr>
      <vt:lpstr>Давайте вспомним</vt:lpstr>
      <vt:lpstr>Что за наука ГЕОГРАФИЯ?</vt:lpstr>
      <vt:lpstr>Зачем нам нужна география? </vt:lpstr>
      <vt:lpstr>Что дает человеку знание географии и умение пользоваться своими географическими знаниями?</vt:lpstr>
      <vt:lpstr>Объект изучения географии</vt:lpstr>
      <vt:lpstr>Задачи географии</vt:lpstr>
      <vt:lpstr>Система географических наук и их связь со смежными науками</vt:lpstr>
      <vt:lpstr>Методы географической науки</vt:lpstr>
      <vt:lpstr>Домашнее задание 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география и как мы будем ее изучать</dc:title>
  <dc:creator>Дмитрий Каленюк</dc:creator>
  <cp:lastModifiedBy>Дмитрий Каленюк</cp:lastModifiedBy>
  <cp:revision>5</cp:revision>
  <dcterms:created xsi:type="dcterms:W3CDTF">2012-05-01T07:41:34Z</dcterms:created>
  <dcterms:modified xsi:type="dcterms:W3CDTF">2012-05-01T08:23:21Z</dcterms:modified>
</cp:coreProperties>
</file>