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63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52" y="425569"/>
            <a:ext cx="7772400" cy="1362075"/>
          </a:xfrm>
          <a:prstGeom prst="rect">
            <a:avLst/>
          </a:prstGeom>
        </p:spPr>
        <p:txBody>
          <a:bodyPr anchor="b"/>
          <a:lstStyle>
            <a:lvl1pPr algn="r">
              <a:defRPr sz="40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00213"/>
            <a:ext cx="7772400" cy="150018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55850705"/>
      </p:ext>
    </p:extLst>
  </p:cSld>
  <p:clrMapOvr>
    <a:masterClrMapping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480880272"/>
      </p:ext>
    </p:extLst>
  </p:cSld>
  <p:clrMapOvr>
    <a:masterClrMapping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9216505"/>
      </p:ext>
    </p:extLst>
  </p:cSld>
  <p:clrMapOvr>
    <a:masterClrMapping/>
  </p:clrMapOvr>
  <p:transition>
    <p:split orient="vert"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4820457"/>
      </p:ext>
    </p:extLst>
  </p:cSld>
  <p:clrMapOvr>
    <a:masterClrMapping/>
  </p:clrMapOvr>
  <p:transition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6224436"/>
      </p:ext>
    </p:extLst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6087968"/>
      </p:ext>
    </p:extLst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770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9461423"/>
      </p:ext>
    </p:extLst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23398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73380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47161876"/>
      </p:ext>
    </p:extLst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1031375"/>
      </p:ext>
    </p:extLst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629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355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73312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3355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73312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0721629"/>
      </p:ext>
    </p:extLst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4605263"/>
      </p:ext>
    </p:extLst>
  </p:cSld>
  <p:clrMapOvr>
    <a:masterClrMapping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25588436"/>
      </p:ext>
    </p:extLst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586105062"/>
      </p:ext>
    </p:extLst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477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>
    <p:split orient="vert" dir="in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4D5040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4D504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4D504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4D504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4D504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4D504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715404" cy="2000264"/>
          </a:xfrm>
        </p:spPr>
        <p:txBody>
          <a:bodyPr/>
          <a:lstStyle/>
          <a:p>
            <a:r>
              <a:rPr lang="ru-RU" sz="600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Гастрономическая </a:t>
            </a:r>
            <a:r>
              <a:rPr lang="ru-RU" sz="60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география</a:t>
            </a:r>
            <a:endParaRPr lang="ru-RU" sz="60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485776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7500990" cy="492922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Несомненно, многие продукты питания и напитки с точки зрения здоровья стали менее полезными. Тем не менее, благодаря улучшению питания, огромному прогрессу медицины и фармацевтической промышленности, продолжительность жизни во многих странах увеличилась.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ru-RU" sz="2000" dirty="0" smtClean="0">
                <a:solidFill>
                  <a:schemeClr val="tx1"/>
                </a:solidFill>
              </a:rPr>
              <a:t>то же время продукты стали настолько постоянными в своем облике и вкусе, что не могут вызвать ни удивления, ни каких бы то ни было эмоций.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Они </a:t>
            </a:r>
            <a:r>
              <a:rPr lang="ru-RU" sz="2000" dirty="0" smtClean="0">
                <a:solidFill>
                  <a:schemeClr val="tx1"/>
                </a:solidFill>
              </a:rPr>
              <a:t>всего лишь питают тело, ничего более не давая ни воображению, ни культуре.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Можно </a:t>
            </a:r>
            <a:r>
              <a:rPr lang="ru-RU" sz="2000" dirty="0" smtClean="0">
                <a:solidFill>
                  <a:schemeClr val="tx1"/>
                </a:solidFill>
              </a:rPr>
              <a:t>привести в пример белый хлеб, белое мясо птицы, пастеризованные сыры, яблоки сорта «</a:t>
            </a:r>
            <a:r>
              <a:rPr lang="ru-RU" sz="2000" dirty="0" err="1" smtClean="0">
                <a:solidFill>
                  <a:schemeClr val="tx1"/>
                </a:solidFill>
              </a:rPr>
              <a:t>голден</a:t>
            </a:r>
            <a:r>
              <a:rPr lang="ru-RU" sz="2000" dirty="0" smtClean="0">
                <a:solidFill>
                  <a:schemeClr val="tx1"/>
                </a:solidFill>
              </a:rPr>
              <a:t>», почти полностью лишенные кислоты, подслащенную содовую воду.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4146" y="2714620"/>
            <a:ext cx="153081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5000636"/>
            <a:ext cx="19050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7500990" cy="492922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Обеднение касается вкуса самих продуктов, что, по всей видимости, не заставляет страдать большинство зажиточных жителей планеты, поскольку они с детства привыкают к такому питанию: грудное молоко в порошке, баночки с детским питанием, окорок, пюре и жареный картофель промышленного изготовления, замороженная пицца, нежные и сладкие, полностью готовые десерты, кока-кола и различные содовые напитки.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ru-RU" sz="2000" dirty="0" smtClean="0">
                <a:solidFill>
                  <a:schemeClr val="tx1"/>
                </a:solidFill>
              </a:rPr>
              <a:t>этих продуктах можно встретить три основных вкуса, которые распознают вкусовые рецепторы: соль, сахар, кислота, но никогда горечь. Это признак искусного, но тревожного выбора: завлечение потребителей на вкусовой стадии детства.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Надо </a:t>
            </a:r>
            <a:r>
              <a:rPr lang="ru-RU" sz="2000" dirty="0" smtClean="0">
                <a:solidFill>
                  <a:schemeClr val="tx1"/>
                </a:solidFill>
              </a:rPr>
              <a:t>было бы подвергнуть такие желания психоанализу.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6638" y="2285992"/>
            <a:ext cx="1657362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8715436" cy="278608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Шедевр этой революции — гамбургер, этот маленький круглый хлеб, мягкий и сладкий, посыпанный зернами кунжута, начиненный рубленой говядиной, кисло-сладкими маринованными огурцами, гидропонным салатом, томатным соусом и подслащенным майонезом из подсолнечника, пастеризованным сыром, эластичным и безвкусным. Обычно он сопровождается жареной картошкой и стаканом кока-колы или молочного коктейля.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4286256"/>
            <a:ext cx="28575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286256"/>
            <a:ext cx="3048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5962" y="5562608"/>
            <a:ext cx="1518038" cy="1295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715436" cy="4857784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Гамбургер, происходящий из Северной Европы, где сохранили средневековую привычку есть на разделочных досках, стал национальным блюдом Америки: быстрый и легкий в потреблении (чтобы его съесть, и зубами-то не очень нужно пользоваться), питательный (по калориям) и хорошо продаваемый.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Дети </a:t>
            </a:r>
            <a:r>
              <a:rPr lang="ru-RU" sz="2000" dirty="0" smtClean="0">
                <a:solidFill>
                  <a:schemeClr val="tx1"/>
                </a:solidFill>
              </a:rPr>
              <a:t>их любят настолько, что рестораны перестраиваются, дабы их привлечь, предлагая многочисленные подарки, особенно если их родителям приходит в голову замечательная мысль устраивать там дни рождения детей с приглашением многочисленных </a:t>
            </a:r>
            <a:r>
              <a:rPr lang="ru-RU" sz="2000" dirty="0" smtClean="0">
                <a:solidFill>
                  <a:schemeClr val="tx1"/>
                </a:solidFill>
              </a:rPr>
              <a:t>друзей.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Компания </a:t>
            </a:r>
            <a:r>
              <a:rPr lang="ru-RU" sz="2000" dirty="0" smtClean="0">
                <a:solidFill>
                  <a:schemeClr val="tx1"/>
                </a:solidFill>
              </a:rPr>
              <a:t>«Макдональдс» имеет мировой успех, она стала гигантом пищевой промышленности. Ее первый ресторан был открыт в </a:t>
            </a:r>
            <a:r>
              <a:rPr lang="ru-RU" sz="2000" dirty="0" err="1" smtClean="0">
                <a:solidFill>
                  <a:schemeClr val="tx1"/>
                </a:solidFill>
              </a:rPr>
              <a:t>Дес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Плайнс</a:t>
            </a:r>
            <a:r>
              <a:rPr lang="ru-RU" sz="2000" dirty="0" smtClean="0">
                <a:solidFill>
                  <a:schemeClr val="tx1"/>
                </a:solidFill>
              </a:rPr>
              <a:t> около Чикаго в 1955 г. Сегодня она стала самой крупной в мире компанией ресторанов быстрого питания и объединяет более 20 000 ресторанов, расположенных в сотне стран, 1,2 </a:t>
            </a:r>
            <a:r>
              <a:rPr lang="ru-RU" sz="2000" dirty="0" smtClean="0">
                <a:solidFill>
                  <a:schemeClr val="tx1"/>
                </a:solidFill>
              </a:rPr>
              <a:t>млн. </a:t>
            </a:r>
            <a:r>
              <a:rPr lang="ru-RU" sz="2000" dirty="0" smtClean="0">
                <a:solidFill>
                  <a:schemeClr val="tx1"/>
                </a:solidFill>
              </a:rPr>
              <a:t>служащих и обслуживает около 40 </a:t>
            </a:r>
            <a:r>
              <a:rPr lang="ru-RU" sz="2000" dirty="0" smtClean="0">
                <a:solidFill>
                  <a:schemeClr val="tx1"/>
                </a:solidFill>
              </a:rPr>
              <a:t>млн. </a:t>
            </a:r>
            <a:r>
              <a:rPr lang="ru-RU" sz="2000" dirty="0" smtClean="0">
                <a:solidFill>
                  <a:schemeClr val="tx1"/>
                </a:solidFill>
              </a:rPr>
              <a:t>посетителей в день.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пути к желаемому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разнообразию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900634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Единообразие порождает тоску, приводящую к отчаянию. Культурное многообразие намного предпочтительней. В настоящее время оно не может возникнуть в результате искусственной изоляции, оно должно развиваться только по доброй воле и лишь в результате открытости к чужой, отличной от своей культуре.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Питание </a:t>
            </a:r>
            <a:r>
              <a:rPr lang="ru-RU" sz="1800" dirty="0" smtClean="0">
                <a:solidFill>
                  <a:schemeClr val="tx1"/>
                </a:solidFill>
              </a:rPr>
              <a:t>в будущем может и должно быть результатом такого развития. Не отказываясь от технологических нововведений, оно может приобрести бесконечное разнообразие на всей поверхности Земли, чтобы удовлетворить наилучшим образом физиологические и культурные потребности человечества.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Наилучший способ долговременного использования окружающей среды — познать механизмы ее функционирования и степень ее гибкости. Рациональное сельское хозяйство связано именно с таким подходом. Оно исходит из принципа, что внешние воздействия должны быть разумным образом дозированы в зависимости от ресурсов производителя, как в случае натурального хозяйства, так и в случае товарного, если это допускает уровень цен.</a:t>
            </a:r>
          </a:p>
          <a:p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пути к желаемому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разнообразию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8786874" cy="4900634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И в богатых странах, и в бедных производство качественных продуктов ведет к появлению непохожих друг на друга ландшафтов, в которых посетитель узнает руку человека, а не машины.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Туризм </a:t>
            </a:r>
            <a:r>
              <a:rPr lang="ru-RU" sz="1800" dirty="0" smtClean="0">
                <a:solidFill>
                  <a:schemeClr val="tx1"/>
                </a:solidFill>
              </a:rPr>
              <a:t>ныне претерпевает очень быструю эволюцию. После долгого периода, называемого демократизацией, во время которого было создано множество похожих друг на друга мест отдыха во всех уголках планеты (</a:t>
            </a:r>
            <a:r>
              <a:rPr lang="ru-RU" sz="1800" dirty="0" err="1" smtClean="0">
                <a:solidFill>
                  <a:schemeClr val="tx1"/>
                </a:solidFill>
              </a:rPr>
              <a:t>Балеарские</a:t>
            </a:r>
            <a:r>
              <a:rPr lang="ru-RU" sz="1800" dirty="0" smtClean="0">
                <a:solidFill>
                  <a:schemeClr val="tx1"/>
                </a:solidFill>
              </a:rPr>
              <a:t> острова, Таиланд, Флорида, Мексика, Куба, Полинезия и т. д.), туристы стали мечтать о национальном или региональном </a:t>
            </a:r>
            <a:r>
              <a:rPr lang="ru-RU" sz="1800" dirty="0" smtClean="0">
                <a:solidFill>
                  <a:schemeClr val="tx1"/>
                </a:solidFill>
              </a:rPr>
              <a:t>колорите.</a:t>
            </a:r>
          </a:p>
          <a:p>
            <a:r>
              <a:rPr lang="ru-RU" sz="1800" dirty="0" smtClean="0">
                <a:solidFill>
                  <a:schemeClr val="tx1"/>
                </a:solidFill>
              </a:rPr>
              <a:t>Экономическое </a:t>
            </a:r>
            <a:r>
              <a:rPr lang="ru-RU" sz="1800" dirty="0" smtClean="0">
                <a:solidFill>
                  <a:schemeClr val="tx1"/>
                </a:solidFill>
              </a:rPr>
              <a:t>будущее туризма, играющего весьма важную роль в хозяйстве многих стран, причем с самым разным уровнем развития, без сомнения, в разнообразии предложения. Очень важно способствовать встречам и обмену между народами, имеющими различную культуру. В этом новом контексте красивые и типичные пейзажи занимают очень важное место, такое, которое прежде занимали продукты питания. </a:t>
            </a:r>
            <a:endParaRPr lang="ru-RU" sz="1800" dirty="0" smtClean="0">
              <a:solidFill>
                <a:schemeClr val="tx1"/>
              </a:solidFill>
            </a:endParaRPr>
          </a:p>
          <a:p>
            <a:r>
              <a:rPr lang="ru-RU" sz="1800" dirty="0" smtClean="0">
                <a:solidFill>
                  <a:schemeClr val="tx1"/>
                </a:solidFill>
              </a:rPr>
              <a:t>Представляет </a:t>
            </a:r>
            <a:r>
              <a:rPr lang="ru-RU" sz="1800" dirty="0" smtClean="0">
                <a:solidFill>
                  <a:schemeClr val="tx1"/>
                </a:solidFill>
              </a:rPr>
              <a:t>ли интерес пересечение континентов и океанов, если на другой стороне находишь точно такие же заведения быстрого питания, какие есть в собственной стране, и если можно соприкоснуться с другой культурой только через витрины музеев?</a:t>
            </a:r>
          </a:p>
          <a:p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пути к желаемому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разнообразию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786874" cy="4857784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Обмен основными продуктами питания, рецептами и традициями представляет собой в высшей степени желательное взаимообогащение культур, лишь бы оно было разумным и благородным. </a:t>
            </a:r>
            <a:endParaRPr lang="ru-RU" sz="2400" smtClean="0">
              <a:solidFill>
                <a:schemeClr val="tx1"/>
              </a:solidFill>
            </a:endParaRPr>
          </a:p>
          <a:p>
            <a:r>
              <a:rPr lang="ru-RU" sz="2400" smtClean="0">
                <a:solidFill>
                  <a:schemeClr val="tx1"/>
                </a:solidFill>
              </a:rPr>
              <a:t>Одна </a:t>
            </a:r>
            <a:r>
              <a:rPr lang="ru-RU" sz="2400" dirty="0" smtClean="0">
                <a:solidFill>
                  <a:schemeClr val="tx1"/>
                </a:solidFill>
              </a:rPr>
              <a:t>из основных задач географов именно в том, чтобы привлечь внимание современников к культурному многообразию, которое, как минимум, столь же необходимо для будущего нашей планеты, как и разнообразие биологическое.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142852"/>
            <a:ext cx="6477000" cy="1428760"/>
          </a:xfrm>
        </p:spPr>
        <p:txBody>
          <a:bodyPr/>
          <a:lstStyle/>
          <a:p>
            <a:r>
              <a:rPr lang="ru-RU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Человечество сегодня</a:t>
            </a:r>
            <a:endParaRPr lang="ru-RU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43050"/>
            <a:ext cx="8858312" cy="5214950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Человечество переживает сейчас парадоксальный момент. Ускорение передвижений и обмена людьми, ценностями и информацией должно привести к культурной стандартизации.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Но </a:t>
            </a:r>
            <a:r>
              <a:rPr lang="ru-RU" sz="2400" dirty="0" smtClean="0">
                <a:solidFill>
                  <a:schemeClr val="tx1"/>
                </a:solidFill>
              </a:rPr>
              <a:t>тем не менее ситуация не настолько проста, поскольку различия очень живучи, а человеческая природа имеет тенденцию их подчеркивать, даже тогда, когда кажется, что она от них полностью отказалась. 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Этому </a:t>
            </a:r>
            <a:r>
              <a:rPr lang="ru-RU" sz="2400" dirty="0" smtClean="0">
                <a:solidFill>
                  <a:schemeClr val="tx1"/>
                </a:solidFill>
              </a:rPr>
              <a:t>можно найти множество примеров, как в </a:t>
            </a:r>
            <a:r>
              <a:rPr lang="ru-RU" sz="2400" dirty="0" smtClean="0">
                <a:solidFill>
                  <a:schemeClr val="tx1"/>
                </a:solidFill>
              </a:rPr>
              <a:t>языках</a:t>
            </a:r>
            <a:r>
              <a:rPr lang="ru-RU" sz="2400" dirty="0" smtClean="0">
                <a:solidFill>
                  <a:schemeClr val="tx1"/>
                </a:solidFill>
              </a:rPr>
              <a:t>, в искусстве, </a:t>
            </a:r>
            <a:r>
              <a:rPr lang="ru-RU" sz="2400" dirty="0" smtClean="0">
                <a:solidFill>
                  <a:schemeClr val="tx1"/>
                </a:solidFill>
              </a:rPr>
              <a:t>так и в </a:t>
            </a:r>
            <a:r>
              <a:rPr lang="ru-RU" sz="2400" dirty="0" smtClean="0">
                <a:solidFill>
                  <a:schemeClr val="tx1"/>
                </a:solidFill>
              </a:rPr>
              <a:t>ландшафтах, в манере жить и в манере одеваться и т. д. 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86544"/>
          </a:xfrm>
          <a:solidFill>
            <a:schemeClr val="bg2"/>
          </a:solidFill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Пища и напитки — основные аспекты материальной и культурной жизни человеческого общества. Их современное географическое распределение может быть хорошей иллюстрацией этих противоречивых тенденций.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Они </a:t>
            </a:r>
            <a:r>
              <a:rPr lang="ru-RU" sz="2000" dirty="0" smtClean="0">
                <a:solidFill>
                  <a:schemeClr val="tx1"/>
                </a:solidFill>
              </a:rPr>
              <a:t>долгое время были настолько же разнообразны и многочисленны, как и биологическое разнообразие в природе или культурный калейдоскоп всего человечества.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ru-RU" sz="2000" dirty="0" smtClean="0">
                <a:solidFill>
                  <a:schemeClr val="tx1"/>
                </a:solidFill>
              </a:rPr>
              <a:t>то же время многим продуктам и напиткам, даже в древние времена, случалось распространяться сначала в континентальном, а потом и в межконтинентальном масштабе. За редким исключением, эти события происходили с небольшой скоростью.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Потом </a:t>
            </a:r>
            <a:r>
              <a:rPr lang="ru-RU" sz="2000" dirty="0" smtClean="0">
                <a:solidFill>
                  <a:schemeClr val="tx1"/>
                </a:solidFill>
              </a:rPr>
              <a:t>пришло время глобализации, которой волей-неволей успешно пользуется большинство людей, одна часть с удовольствием, другая с неодобрением.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В </a:t>
            </a:r>
            <a:r>
              <a:rPr lang="ru-RU" sz="2000" dirty="0" smtClean="0">
                <a:solidFill>
                  <a:schemeClr val="tx1"/>
                </a:solidFill>
              </a:rPr>
              <a:t>то же время одновременно усиливаются местные формы производства и потребления продуктов питания и напитков, как по экономическим причинам, так и из-за потребности в самоидентификации.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Географическое разнообразие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вкусов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5257800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Человеческое общество никогда не подчинялось пассивно влиянию окружающей среды. Наоборот, оно проявляло изобретательность, пытаясь ему противостоять, например, пытаясь охладить напитки во многих странах с жарким климатом или стараясь разводить растения за пределами нормальной для них среды.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Много потребовалось изобретательности на то, чтобы придумать, как сохранять сезонные продукты на длительный период: сушка, копчение и соление мяса, заквашивание, высушивание молока и изготовление сыров, использование брожения фруктовых соков (сидр, вино) или смешанных с водой зерновых культур (пиво, саке и т. д.). 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Географическое разнообразие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вкусов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8715436" cy="5072074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Хорошим </a:t>
            </a:r>
            <a:r>
              <a:rPr lang="ru-RU" sz="2800" dirty="0" smtClean="0">
                <a:solidFill>
                  <a:schemeClr val="tx1"/>
                </a:solidFill>
              </a:rPr>
              <a:t>примером может служить кислое брожение капусты — растения, богатого витаминами и минеральными солями, которое хорошо произрастает в районах с холодным климатом. </a:t>
            </a:r>
            <a:endParaRPr lang="ru-RU" sz="2800" dirty="0" smtClean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Этот </a:t>
            </a:r>
            <a:r>
              <a:rPr lang="ru-RU" sz="2800" dirty="0" smtClean="0">
                <a:solidFill>
                  <a:schemeClr val="tx1"/>
                </a:solidFill>
              </a:rPr>
              <a:t>продукт используется в целом ансамбле северных стран евразийского континента, начиная от восточной Франции, германских и славянских стран (квашеная капуста) вплоть до северного Китая, корейского полуострова (</a:t>
            </a:r>
            <a:r>
              <a:rPr lang="ru-RU" sz="2800" dirty="0" err="1" smtClean="0">
                <a:solidFill>
                  <a:schemeClr val="tx1"/>
                </a:solidFill>
              </a:rPr>
              <a:t>кимчхи</a:t>
            </a:r>
            <a:r>
              <a:rPr lang="ru-RU" sz="2800" dirty="0" smtClean="0">
                <a:solidFill>
                  <a:schemeClr val="tx1"/>
                </a:solidFill>
              </a:rPr>
              <a:t>) и Японии (</a:t>
            </a:r>
            <a:r>
              <a:rPr lang="ru-RU" sz="2800" dirty="0" err="1" smtClean="0">
                <a:solidFill>
                  <a:schemeClr val="tx1"/>
                </a:solidFill>
              </a:rPr>
              <a:t>цукемоно</a:t>
            </a:r>
            <a:r>
              <a:rPr lang="ru-RU" sz="2800" dirty="0" smtClean="0">
                <a:solidFill>
                  <a:schemeClr val="tx1"/>
                </a:solidFill>
              </a:rPr>
              <a:t>).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8715436" cy="492922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Никакая кухня в мире никогда не была стабильной, базовые продукты и техника их приготовления эволюционировали, внешние воздействия всегда были многочисленны во всех уголках планеты и во все эпохи.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В каждой стране, и даже в каждом регионе, были свои кулинарные особенности. И эта ситуация сохранялась по меньшей мере до начала Второй мировой войны.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Даже </a:t>
            </a:r>
            <a:r>
              <a:rPr lang="ru-RU" sz="2000" dirty="0" smtClean="0">
                <a:solidFill>
                  <a:schemeClr val="tx1"/>
                </a:solidFill>
              </a:rPr>
              <a:t>если в крупных городах планеты уже в течение долгого времени можно было отведать экзотические блюда, речь шла скорее об исключениях и редких экспериментах гурманов, которые они не решались повторять слишком часто. Жажда неизведанного, таким образом, несколько сдерживалась.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14488"/>
            <a:ext cx="7429552" cy="492922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После Второй мировой войны американские продукты, вкусы и представления зачаровывают европейцев или японцев, познавших многие годы неурожаев и голода.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Они </a:t>
            </a:r>
            <a:r>
              <a:rPr lang="ru-RU" sz="2000" dirty="0" smtClean="0">
                <a:solidFill>
                  <a:schemeClr val="tx1"/>
                </a:solidFill>
              </a:rPr>
              <a:t>смогли достать, а многие и открыть для себя тушенку, жевательную резинку или сигареты из светлого </a:t>
            </a:r>
            <a:r>
              <a:rPr lang="ru-RU" sz="2000" dirty="0" err="1" smtClean="0">
                <a:solidFill>
                  <a:schemeClr val="tx1"/>
                </a:solidFill>
              </a:rPr>
              <a:t>вирджинского</a:t>
            </a:r>
            <a:r>
              <a:rPr lang="ru-RU" sz="2000" dirty="0" smtClean="0">
                <a:solidFill>
                  <a:schemeClr val="tx1"/>
                </a:solidFill>
              </a:rPr>
              <a:t> табака.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Вскоре </a:t>
            </a:r>
            <a:r>
              <a:rPr lang="ru-RU" sz="2000" dirty="0" smtClean="0">
                <a:solidFill>
                  <a:schemeClr val="tx1"/>
                </a:solidFill>
              </a:rPr>
              <a:t>пришел черед и кока-колы.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Холодильники </a:t>
            </a:r>
            <a:r>
              <a:rPr lang="ru-RU" sz="2000" dirty="0" smtClean="0">
                <a:solidFill>
                  <a:schemeClr val="tx1"/>
                </a:solidFill>
              </a:rPr>
              <a:t>и газовые плиты полностью меняют повседневную жизнь на кухне, где постепенно основная женская работа начинает занимать все меньше времени.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0950" y="2143116"/>
            <a:ext cx="15430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528638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172075"/>
            <a:ext cx="2286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5076825"/>
            <a:ext cx="26670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38925" y="2643182"/>
            <a:ext cx="2505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7500990" cy="492922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Многие продукты, которые еще до войны были предметом роскоши, становятся повседневными, настолько упали цены. Это произошло с курятиной, </a:t>
            </a:r>
            <a:r>
              <a:rPr lang="ru-RU" sz="2000" dirty="0" err="1" smtClean="0">
                <a:solidFill>
                  <a:schemeClr val="tx1"/>
                </a:solidFill>
              </a:rPr>
              <a:t>индюшатиной</a:t>
            </a:r>
            <a:r>
              <a:rPr lang="ru-RU" sz="2000" dirty="0" smtClean="0">
                <a:solidFill>
                  <a:schemeClr val="tx1"/>
                </a:solidFill>
              </a:rPr>
              <a:t>, искусственно разводимой форелью, ветчиной, сливочным маслом, промышленной выпечкой, столовым вином и стало результатом высокопродуктивных способов ведения сельского хозяйства, а также целой цепочки нововведений в промышленной переработке и системе реализации. Новые продукты стали пользоваться огромным успехом: обезвоженные супы и пюре, плавленые сыры для бутербродов и </a:t>
            </a:r>
            <a:r>
              <a:rPr lang="ru-RU" sz="2000" dirty="0" err="1" smtClean="0">
                <a:solidFill>
                  <a:schemeClr val="tx1"/>
                </a:solidFill>
              </a:rPr>
              <a:t>псевдокамамберы</a:t>
            </a:r>
            <a:r>
              <a:rPr lang="ru-RU" sz="2000" dirty="0" smtClean="0">
                <a:solidFill>
                  <a:schemeClr val="tx1"/>
                </a:solidFill>
              </a:rPr>
              <a:t>, которые больше не растекались и не пахли, майонез и томатный соус в тюбиках, постоянно свежий хлеб, йогурты и другие молочные продукты, мороженое. Большинство этих нововведений имело уже долгую историю в США.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2086" y="3857628"/>
            <a:ext cx="1991914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3275" y="2428868"/>
            <a:ext cx="19907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786610" cy="1357322"/>
          </a:xfrm>
        </p:spPr>
        <p:txBody>
          <a:bodyPr/>
          <a:lstStyle/>
          <a:p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Глобализация и вызванный ею эффект </a:t>
            </a: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стандартизации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7500990" cy="492922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В 80-е и 90-е годы новый шаг был сделан в связи с падением цены свежего и копченого лосося, креветок, гусиной печени, утиного мяса и готовых блюд, которые отныне стали продаваться в замороженном виде или в вакуумной упаковке.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Из </a:t>
            </a:r>
            <a:r>
              <a:rPr lang="ru-RU" sz="2000" dirty="0" smtClean="0">
                <a:solidFill>
                  <a:schemeClr val="tx1"/>
                </a:solidFill>
              </a:rPr>
              <a:t>других продуктов пищевой промышленности, которые уже раньше были популярны за Атлантикой или за Ла-Маншем, получили распространение зерновые хлопья для завтрака, шоколадные кремы и маргарин для бутербродов, полностью готовые соусы, густеющие при помощи различных крахмалов и приправленные </a:t>
            </a:r>
            <a:r>
              <a:rPr lang="ru-RU" sz="2000" dirty="0" err="1" smtClean="0">
                <a:solidFill>
                  <a:schemeClr val="tx1"/>
                </a:solidFill>
              </a:rPr>
              <a:t>глютаминатом</a:t>
            </a:r>
            <a:r>
              <a:rPr lang="ru-RU" sz="2000" dirty="0" smtClean="0">
                <a:solidFill>
                  <a:schemeClr val="tx1"/>
                </a:solidFill>
              </a:rPr>
              <a:t>, консервированная кукуруза и т. д.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</p:sld>
</file>

<file path=ppt/theme/theme1.xml><?xml version="1.0" encoding="utf-8"?>
<a:theme xmlns:a="http://schemas.openxmlformats.org/drawingml/2006/main" name="green_earth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TS010336793</Template>
  <TotalTime>26</TotalTime>
  <Words>1520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green_earth</vt:lpstr>
      <vt:lpstr>Гастрономическая география</vt:lpstr>
      <vt:lpstr>Человечество сегодня</vt:lpstr>
      <vt:lpstr>Слайд 3</vt:lpstr>
      <vt:lpstr>Географическое разнообразие вкусов</vt:lpstr>
      <vt:lpstr>Географическое разнообразие вкусов</vt:lpstr>
      <vt:lpstr>Глобализация и вызванный ею эффект стандартизации</vt:lpstr>
      <vt:lpstr>Глобализация и вызванный ею эффект стандартизации</vt:lpstr>
      <vt:lpstr>Глобализация и вызванный ею эффект стандартизации</vt:lpstr>
      <vt:lpstr>Глобализация и вызванный ею эффект стандартизации</vt:lpstr>
      <vt:lpstr>Глобализация и вызванный ею эффект стандартизации</vt:lpstr>
      <vt:lpstr>Глобализация и вызванный ею эффект стандартизации</vt:lpstr>
      <vt:lpstr>Глобализация и вызванный ею эффект стандартизации</vt:lpstr>
      <vt:lpstr>Глобализация и вызванный ею эффект стандартизации</vt:lpstr>
      <vt:lpstr>На пути к желаемому разнообразию</vt:lpstr>
      <vt:lpstr>На пути к желаемому разнообразию</vt:lpstr>
      <vt:lpstr>На пути к желаемому разнообразию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Гастрономическая география</dc:title>
  <dc:creator>Дмитрий Каленюк</dc:creator>
  <cp:lastModifiedBy>Дмитрий Каленюк</cp:lastModifiedBy>
  <cp:revision>3</cp:revision>
  <dcterms:created xsi:type="dcterms:W3CDTF">2012-04-07T13:36:18Z</dcterms:created>
  <dcterms:modified xsi:type="dcterms:W3CDTF">2012-04-07T14:03:09Z</dcterms:modified>
</cp:coreProperties>
</file>