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ена\AppData\Local\Microsoft\Windows\Temporary Internet Files\Content.IE5\135FO9L2\MC9004125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5715000"/>
            <a:ext cx="2292350" cy="936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Лена\AppData\Local\Microsoft\Windows\Temporary Internet Files\Content.IE5\135FO9L2\MC9004125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5929313"/>
            <a:ext cx="1943100" cy="79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Лена\AppData\Local\Microsoft\Windows\Temporary Internet Files\Content.IE5\135FO9L2\MC9004125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6072188"/>
            <a:ext cx="1573213" cy="642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олилиния 6"/>
          <p:cNvSpPr/>
          <p:nvPr/>
        </p:nvSpPr>
        <p:spPr>
          <a:xfrm>
            <a:off x="0" y="4783138"/>
            <a:ext cx="9124950" cy="823912"/>
          </a:xfrm>
          <a:custGeom>
            <a:avLst/>
            <a:gdLst>
              <a:gd name="connsiteX0" fmla="*/ 0 w 9107424"/>
              <a:gd name="connsiteY0" fmla="*/ 537972 h 822960"/>
              <a:gd name="connsiteX1" fmla="*/ 557784 w 9107424"/>
              <a:gd name="connsiteY1" fmla="*/ 665988 h 822960"/>
              <a:gd name="connsiteX2" fmla="*/ 1024128 w 9107424"/>
              <a:gd name="connsiteY2" fmla="*/ 757428 h 822960"/>
              <a:gd name="connsiteX3" fmla="*/ 1645920 w 9107424"/>
              <a:gd name="connsiteY3" fmla="*/ 803148 h 822960"/>
              <a:gd name="connsiteX4" fmla="*/ 2148840 w 9107424"/>
              <a:gd name="connsiteY4" fmla="*/ 812292 h 822960"/>
              <a:gd name="connsiteX5" fmla="*/ 2798064 w 9107424"/>
              <a:gd name="connsiteY5" fmla="*/ 739140 h 822960"/>
              <a:gd name="connsiteX6" fmla="*/ 3319272 w 9107424"/>
              <a:gd name="connsiteY6" fmla="*/ 638556 h 822960"/>
              <a:gd name="connsiteX7" fmla="*/ 3840480 w 9107424"/>
              <a:gd name="connsiteY7" fmla="*/ 464820 h 822960"/>
              <a:gd name="connsiteX8" fmla="*/ 4288536 w 9107424"/>
              <a:gd name="connsiteY8" fmla="*/ 245364 h 822960"/>
              <a:gd name="connsiteX9" fmla="*/ 4800600 w 9107424"/>
              <a:gd name="connsiteY9" fmla="*/ 108204 h 822960"/>
              <a:gd name="connsiteX10" fmla="*/ 5257800 w 9107424"/>
              <a:gd name="connsiteY10" fmla="*/ 16764 h 822960"/>
              <a:gd name="connsiteX11" fmla="*/ 5907024 w 9107424"/>
              <a:gd name="connsiteY11" fmla="*/ 16764 h 822960"/>
              <a:gd name="connsiteX12" fmla="*/ 6556248 w 9107424"/>
              <a:gd name="connsiteY12" fmla="*/ 117348 h 822960"/>
              <a:gd name="connsiteX13" fmla="*/ 7031736 w 9107424"/>
              <a:gd name="connsiteY13" fmla="*/ 254508 h 822960"/>
              <a:gd name="connsiteX14" fmla="*/ 7562088 w 9107424"/>
              <a:gd name="connsiteY14" fmla="*/ 492252 h 822960"/>
              <a:gd name="connsiteX15" fmla="*/ 7872984 w 9107424"/>
              <a:gd name="connsiteY15" fmla="*/ 583692 h 822960"/>
              <a:gd name="connsiteX16" fmla="*/ 8266176 w 9107424"/>
              <a:gd name="connsiteY16" fmla="*/ 665988 h 822960"/>
              <a:gd name="connsiteX17" fmla="*/ 8668512 w 9107424"/>
              <a:gd name="connsiteY17" fmla="*/ 656844 h 822960"/>
              <a:gd name="connsiteX18" fmla="*/ 8951976 w 9107424"/>
              <a:gd name="connsiteY18" fmla="*/ 629412 h 822960"/>
              <a:gd name="connsiteX19" fmla="*/ 9107424 w 9107424"/>
              <a:gd name="connsiteY19" fmla="*/ 592836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107424" h="822960">
                <a:moveTo>
                  <a:pt x="0" y="537972"/>
                </a:moveTo>
                <a:lnTo>
                  <a:pt x="557784" y="665988"/>
                </a:lnTo>
                <a:cubicBezTo>
                  <a:pt x="728472" y="702564"/>
                  <a:pt x="842772" y="734568"/>
                  <a:pt x="1024128" y="757428"/>
                </a:cubicBezTo>
                <a:cubicBezTo>
                  <a:pt x="1205484" y="780288"/>
                  <a:pt x="1458468" y="794004"/>
                  <a:pt x="1645920" y="803148"/>
                </a:cubicBezTo>
                <a:cubicBezTo>
                  <a:pt x="1833372" y="812292"/>
                  <a:pt x="1956816" y="822960"/>
                  <a:pt x="2148840" y="812292"/>
                </a:cubicBezTo>
                <a:cubicBezTo>
                  <a:pt x="2340864" y="801624"/>
                  <a:pt x="2602992" y="768096"/>
                  <a:pt x="2798064" y="739140"/>
                </a:cubicBezTo>
                <a:cubicBezTo>
                  <a:pt x="2993136" y="710184"/>
                  <a:pt x="3145536" y="684276"/>
                  <a:pt x="3319272" y="638556"/>
                </a:cubicBezTo>
                <a:cubicBezTo>
                  <a:pt x="3493008" y="592836"/>
                  <a:pt x="3678936" y="530352"/>
                  <a:pt x="3840480" y="464820"/>
                </a:cubicBezTo>
                <a:cubicBezTo>
                  <a:pt x="4002024" y="399288"/>
                  <a:pt x="4128516" y="304800"/>
                  <a:pt x="4288536" y="245364"/>
                </a:cubicBezTo>
                <a:cubicBezTo>
                  <a:pt x="4448556" y="185928"/>
                  <a:pt x="4639056" y="146304"/>
                  <a:pt x="4800600" y="108204"/>
                </a:cubicBezTo>
                <a:cubicBezTo>
                  <a:pt x="4962144" y="70104"/>
                  <a:pt x="5073396" y="32004"/>
                  <a:pt x="5257800" y="16764"/>
                </a:cubicBezTo>
                <a:cubicBezTo>
                  <a:pt x="5442204" y="1524"/>
                  <a:pt x="5690616" y="0"/>
                  <a:pt x="5907024" y="16764"/>
                </a:cubicBezTo>
                <a:cubicBezTo>
                  <a:pt x="6123432" y="33528"/>
                  <a:pt x="6368796" y="77724"/>
                  <a:pt x="6556248" y="117348"/>
                </a:cubicBezTo>
                <a:cubicBezTo>
                  <a:pt x="6743700" y="156972"/>
                  <a:pt x="6864096" y="192024"/>
                  <a:pt x="7031736" y="254508"/>
                </a:cubicBezTo>
                <a:cubicBezTo>
                  <a:pt x="7199376" y="316992"/>
                  <a:pt x="7421880" y="437388"/>
                  <a:pt x="7562088" y="492252"/>
                </a:cubicBezTo>
                <a:cubicBezTo>
                  <a:pt x="7702296" y="547116"/>
                  <a:pt x="7755636" y="554736"/>
                  <a:pt x="7872984" y="583692"/>
                </a:cubicBezTo>
                <a:cubicBezTo>
                  <a:pt x="7990332" y="612648"/>
                  <a:pt x="8133588" y="653796"/>
                  <a:pt x="8266176" y="665988"/>
                </a:cubicBezTo>
                <a:cubicBezTo>
                  <a:pt x="8398764" y="678180"/>
                  <a:pt x="8554212" y="662940"/>
                  <a:pt x="8668512" y="656844"/>
                </a:cubicBezTo>
                <a:cubicBezTo>
                  <a:pt x="8782812" y="650748"/>
                  <a:pt x="8878824" y="640080"/>
                  <a:pt x="8951976" y="629412"/>
                </a:cubicBezTo>
                <a:cubicBezTo>
                  <a:pt x="9025128" y="618744"/>
                  <a:pt x="9066276" y="605790"/>
                  <a:pt x="9107424" y="592836"/>
                </a:cubicBezTo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-19050" y="4778375"/>
            <a:ext cx="9163050" cy="1208088"/>
          </a:xfrm>
          <a:custGeom>
            <a:avLst/>
            <a:gdLst>
              <a:gd name="connsiteX0" fmla="*/ 0 w 9162288"/>
              <a:gd name="connsiteY0" fmla="*/ 818388 h 1208532"/>
              <a:gd name="connsiteX1" fmla="*/ 557784 w 9162288"/>
              <a:gd name="connsiteY1" fmla="*/ 955548 h 1208532"/>
              <a:gd name="connsiteX2" fmla="*/ 978408 w 9162288"/>
              <a:gd name="connsiteY2" fmla="*/ 1037844 h 1208532"/>
              <a:gd name="connsiteX3" fmla="*/ 1463040 w 9162288"/>
              <a:gd name="connsiteY3" fmla="*/ 1101852 h 1208532"/>
              <a:gd name="connsiteX4" fmla="*/ 1901952 w 9162288"/>
              <a:gd name="connsiteY4" fmla="*/ 1156716 h 1208532"/>
              <a:gd name="connsiteX5" fmla="*/ 2487168 w 9162288"/>
              <a:gd name="connsiteY5" fmla="*/ 1202436 h 1208532"/>
              <a:gd name="connsiteX6" fmla="*/ 2944368 w 9162288"/>
              <a:gd name="connsiteY6" fmla="*/ 1193292 h 1208532"/>
              <a:gd name="connsiteX7" fmla="*/ 3438144 w 9162288"/>
              <a:gd name="connsiteY7" fmla="*/ 1184148 h 1208532"/>
              <a:gd name="connsiteX8" fmla="*/ 3977640 w 9162288"/>
              <a:gd name="connsiteY8" fmla="*/ 1129284 h 1208532"/>
              <a:gd name="connsiteX9" fmla="*/ 4480560 w 9162288"/>
              <a:gd name="connsiteY9" fmla="*/ 1019556 h 1208532"/>
              <a:gd name="connsiteX10" fmla="*/ 4956048 w 9162288"/>
              <a:gd name="connsiteY10" fmla="*/ 891540 h 1208532"/>
              <a:gd name="connsiteX11" fmla="*/ 5394960 w 9162288"/>
              <a:gd name="connsiteY11" fmla="*/ 699516 h 1208532"/>
              <a:gd name="connsiteX12" fmla="*/ 5797296 w 9162288"/>
              <a:gd name="connsiteY12" fmla="*/ 443484 h 1208532"/>
              <a:gd name="connsiteX13" fmla="*/ 6227064 w 9162288"/>
              <a:gd name="connsiteY13" fmla="*/ 242316 h 1208532"/>
              <a:gd name="connsiteX14" fmla="*/ 6601968 w 9162288"/>
              <a:gd name="connsiteY14" fmla="*/ 105156 h 1208532"/>
              <a:gd name="connsiteX15" fmla="*/ 7187184 w 9162288"/>
              <a:gd name="connsiteY15" fmla="*/ 13716 h 1208532"/>
              <a:gd name="connsiteX16" fmla="*/ 7644384 w 9162288"/>
              <a:gd name="connsiteY16" fmla="*/ 22860 h 1208532"/>
              <a:gd name="connsiteX17" fmla="*/ 8019288 w 9162288"/>
              <a:gd name="connsiteY17" fmla="*/ 96012 h 1208532"/>
              <a:gd name="connsiteX18" fmla="*/ 8293608 w 9162288"/>
              <a:gd name="connsiteY18" fmla="*/ 196596 h 1208532"/>
              <a:gd name="connsiteX19" fmla="*/ 8686800 w 9162288"/>
              <a:gd name="connsiteY19" fmla="*/ 388620 h 1208532"/>
              <a:gd name="connsiteX20" fmla="*/ 8979408 w 9162288"/>
              <a:gd name="connsiteY20" fmla="*/ 580644 h 1208532"/>
              <a:gd name="connsiteX21" fmla="*/ 9162288 w 9162288"/>
              <a:gd name="connsiteY21" fmla="*/ 708660 h 120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162288" h="1208532">
                <a:moveTo>
                  <a:pt x="0" y="818388"/>
                </a:moveTo>
                <a:lnTo>
                  <a:pt x="557784" y="955548"/>
                </a:lnTo>
                <a:cubicBezTo>
                  <a:pt x="720852" y="992124"/>
                  <a:pt x="827532" y="1013460"/>
                  <a:pt x="978408" y="1037844"/>
                </a:cubicBezTo>
                <a:cubicBezTo>
                  <a:pt x="1129284" y="1062228"/>
                  <a:pt x="1463040" y="1101852"/>
                  <a:pt x="1463040" y="1101852"/>
                </a:cubicBezTo>
                <a:cubicBezTo>
                  <a:pt x="1616964" y="1121664"/>
                  <a:pt x="1731264" y="1139952"/>
                  <a:pt x="1901952" y="1156716"/>
                </a:cubicBezTo>
                <a:cubicBezTo>
                  <a:pt x="2072640" y="1173480"/>
                  <a:pt x="2313432" y="1196340"/>
                  <a:pt x="2487168" y="1202436"/>
                </a:cubicBezTo>
                <a:cubicBezTo>
                  <a:pt x="2660904" y="1208532"/>
                  <a:pt x="2944368" y="1193292"/>
                  <a:pt x="2944368" y="1193292"/>
                </a:cubicBezTo>
                <a:cubicBezTo>
                  <a:pt x="3102864" y="1190244"/>
                  <a:pt x="3265932" y="1194816"/>
                  <a:pt x="3438144" y="1184148"/>
                </a:cubicBezTo>
                <a:cubicBezTo>
                  <a:pt x="3610356" y="1173480"/>
                  <a:pt x="3803904" y="1156716"/>
                  <a:pt x="3977640" y="1129284"/>
                </a:cubicBezTo>
                <a:cubicBezTo>
                  <a:pt x="4151376" y="1101852"/>
                  <a:pt x="4317492" y="1059180"/>
                  <a:pt x="4480560" y="1019556"/>
                </a:cubicBezTo>
                <a:cubicBezTo>
                  <a:pt x="4643628" y="979932"/>
                  <a:pt x="4803648" y="944880"/>
                  <a:pt x="4956048" y="891540"/>
                </a:cubicBezTo>
                <a:cubicBezTo>
                  <a:pt x="5108448" y="838200"/>
                  <a:pt x="5254752" y="774192"/>
                  <a:pt x="5394960" y="699516"/>
                </a:cubicBezTo>
                <a:cubicBezTo>
                  <a:pt x="5535168" y="624840"/>
                  <a:pt x="5658612" y="519684"/>
                  <a:pt x="5797296" y="443484"/>
                </a:cubicBezTo>
                <a:cubicBezTo>
                  <a:pt x="5935980" y="367284"/>
                  <a:pt x="6092952" y="298704"/>
                  <a:pt x="6227064" y="242316"/>
                </a:cubicBezTo>
                <a:cubicBezTo>
                  <a:pt x="6361176" y="185928"/>
                  <a:pt x="6441948" y="143256"/>
                  <a:pt x="6601968" y="105156"/>
                </a:cubicBezTo>
                <a:cubicBezTo>
                  <a:pt x="6761988" y="67056"/>
                  <a:pt x="7013448" y="27432"/>
                  <a:pt x="7187184" y="13716"/>
                </a:cubicBezTo>
                <a:cubicBezTo>
                  <a:pt x="7360920" y="0"/>
                  <a:pt x="7505700" y="9144"/>
                  <a:pt x="7644384" y="22860"/>
                </a:cubicBezTo>
                <a:cubicBezTo>
                  <a:pt x="7783068" y="36576"/>
                  <a:pt x="7911084" y="67056"/>
                  <a:pt x="8019288" y="96012"/>
                </a:cubicBezTo>
                <a:cubicBezTo>
                  <a:pt x="8127492" y="124968"/>
                  <a:pt x="8182356" y="147828"/>
                  <a:pt x="8293608" y="196596"/>
                </a:cubicBezTo>
                <a:cubicBezTo>
                  <a:pt x="8404860" y="245364"/>
                  <a:pt x="8572500" y="324612"/>
                  <a:pt x="8686800" y="388620"/>
                </a:cubicBezTo>
                <a:cubicBezTo>
                  <a:pt x="8801100" y="452628"/>
                  <a:pt x="8900160" y="527304"/>
                  <a:pt x="8979408" y="580644"/>
                </a:cubicBezTo>
                <a:cubicBezTo>
                  <a:pt x="9058656" y="633984"/>
                  <a:pt x="9110472" y="671322"/>
                  <a:pt x="9162288" y="708660"/>
                </a:cubicBezTo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t-Victorian" pitchFamily="2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14370"/>
          </a:xfrm>
        </p:spPr>
        <p:txBody>
          <a:bodyPr/>
          <a:lstStyle>
            <a:lvl1pPr marL="0" indent="0" algn="ctr">
              <a:buNone/>
              <a:defRPr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_BodoniNovaBrk" pitchFamily="82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3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678901" y="2678901"/>
            <a:ext cx="6858000" cy="15001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v103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678901" y="2678901"/>
            <a:ext cx="6858000" cy="15001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ена\AppData\Local\Microsoft\Windows\Temporary Internet Files\Content.IE5\135FO9L2\MC9004125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785813"/>
            <a:ext cx="1746250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v1031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16430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14500"/>
            <a:ext cx="8229600" cy="4411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9D2F495-85E7-474C-8A78-D9233CC0354A}" type="datetimeFigureOut">
              <a:rPr lang="ru-RU" smtClean="0"/>
              <a:pPr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3BB150F-2DD2-4FDB-BEB1-10AE77A61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Century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entury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Ariac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Ariac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Ariac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Ariac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Aria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/>
              <a:t>Горячая </a:t>
            </a:r>
            <a:r>
              <a:rPr lang="ru-RU" sz="8800" b="1" dirty="0" smtClean="0"/>
              <a:t>рыба</a:t>
            </a:r>
            <a:endParaRPr lang="ru-RU" sz="8800" dirty="0"/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Промысел тунцов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85926"/>
            <a:ext cx="8858312" cy="35719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Всемирный фонд дикой природы в 2006 г. призвал полностью прекратить вылов тунца в Средиземном море, однако поддержки эта акция не получила – уж слишком прибыльным является этот бизнес. Рассмотрев вопрос, Международная комиссия по охране атлантического тунца приняла план снизить вылов только на 20% и только в 2010 г. Однако если квоты на вылов голубого тунца и будут снижены, этот вид все равно останется под угрозой исчезновения, так как кроме официального лова существует еще и браконьерский, причем весьма значительный.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857760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4857760"/>
            <a:ext cx="2405069" cy="1803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Тунец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500"/>
            <a:ext cx="8715436" cy="478633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океане много чудес, и одно из них – теплокровные рыбы тунцы. </a:t>
            </a:r>
          </a:p>
          <a:p>
            <a:r>
              <a:rPr lang="ru-RU" dirty="0" smtClean="0"/>
              <a:t>У большинства рыб температура тела всегда близка к температуре окружающей среды, так как их кровь постоянно проходит через сеть жаберных капилляров, где не только насыщается кислородом, но и охлаждается до температуры воды. </a:t>
            </a:r>
          </a:p>
          <a:p>
            <a:r>
              <a:rPr lang="ru-RU" dirty="0" smtClean="0"/>
              <a:t>И сколько бы тепла ни вырабатывалось при мышечной работе, все оно будет потеряно.</a:t>
            </a:r>
          </a:p>
          <a:p>
            <a:r>
              <a:rPr lang="ru-RU" dirty="0" smtClean="0"/>
              <a:t>Повыситься температура тела рыбы может только в том случае, если между жабрами рыбы и остальными тканями ее тела имеется дополнительный, противоточный, теплообменник.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2"/>
            <a:ext cx="2428892" cy="103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Тунец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71678"/>
            <a:ext cx="8643998" cy="450059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Именно такой теплообменник есть у тунцов. Это система подкожных кровеносных сосудов, снабжающих кровью боковую мускулатуру, в которой выделяются красные мышцы – участки мышечной ткани своеобразного строения, прилегающие к позвоночному столбу. Сосуды, снабжающие кровью красные боковые мышцы туловища тунца, образуют слои тесно переплетенных между собой артерий и вен, по которым кровь течет в противоположных направлениях. Теплая венозная кровь, поступающая от работающих мышц и выталкиваемая желудочком сердца, отдает свое тепло не в окружающую среду, а движущейся ей навстречу, прошедшей через жабры артериальной крови. Та, в свою очередь, поступает к мышцам уже теплой. Благодаря такому теплообменнику температура мышц тела тунца может быть на целых 14 °С выше температуры окружающей воды. Например, на глубине 1 км, где температура воды составляет всего 5 °С, голубой тунец может поддерживать температуру тела на уровне 27–28 °С. Это позволяет мышцам работать в усиленном режиме, а тунцу – развивать значительную скорость.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2"/>
            <a:ext cx="2428892" cy="103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6500858" cy="1143000"/>
          </a:xfrm>
        </p:spPr>
        <p:txBody>
          <a:bodyPr/>
          <a:lstStyle/>
          <a:p>
            <a:r>
              <a:rPr lang="ru-RU" dirty="0" smtClean="0"/>
              <a:t>Биология тунцов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78633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Впервые эту особенность морфологии тунцов описал японский морфолог </a:t>
            </a:r>
            <a:r>
              <a:rPr lang="ru-RU" dirty="0" err="1" smtClean="0"/>
              <a:t>К.Кисинуйе</a:t>
            </a:r>
            <a:r>
              <a:rPr lang="ru-RU" dirty="0" smtClean="0"/>
              <a:t>. Он даже предложил на основе морфологии выделить тунцов в отдельный отряд. Но со временем такая точка зрения была отвергнута и тунцы «вернулись» на свое место в семействе скумбриевых (</a:t>
            </a:r>
            <a:r>
              <a:rPr lang="ru-RU" i="1" dirty="0" err="1" smtClean="0"/>
              <a:t>Scombridae</a:t>
            </a:r>
            <a:r>
              <a:rPr lang="ru-RU" dirty="0" smtClean="0"/>
              <a:t>)отряда окунеобразных (</a:t>
            </a:r>
            <a:r>
              <a:rPr lang="ru-RU" i="1" dirty="0" err="1" smtClean="0"/>
              <a:t>Perciformes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Постоянное плавание – наиболее характерная особенность биологии тунцов. При остановке они практически не могут дышать, так как этот процесс связан у них с поперечным изгибанием тела при движении хвостового плавника. Вода в жаберную полость поступает у тунцов через постоянно открытый рот при движении рыб вперед.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1785950" cy="94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Многообразие тунцов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78633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К группе тунцов относятся четыре рода, три из которых объединяют сравнительно некрупных рыб, длиной до 1 м. К малым тунцам относятся: южный тунец (</a:t>
            </a:r>
            <a:r>
              <a:rPr lang="ru-RU" i="1" dirty="0" err="1" smtClean="0"/>
              <a:t>Allothunnus</a:t>
            </a:r>
            <a:r>
              <a:rPr lang="ru-RU" i="1" dirty="0" smtClean="0"/>
              <a:t> </a:t>
            </a:r>
            <a:r>
              <a:rPr lang="ru-RU" i="1" dirty="0" err="1" smtClean="0"/>
              <a:t>fallai</a:t>
            </a:r>
            <a:r>
              <a:rPr lang="ru-RU" dirty="0" smtClean="0"/>
              <a:t>), обитающий в субтропических водах южного полушария (в районе Новой Зеландии, Тасмании, Южной Африки и Уругвая); макрелевый тунец (</a:t>
            </a:r>
            <a:r>
              <a:rPr lang="ru-RU" i="1" dirty="0" err="1" smtClean="0"/>
              <a:t>Auxis</a:t>
            </a:r>
            <a:r>
              <a:rPr lang="ru-RU" i="1" dirty="0" smtClean="0"/>
              <a:t> </a:t>
            </a:r>
            <a:r>
              <a:rPr lang="ru-RU" i="1" dirty="0" err="1" smtClean="0"/>
              <a:t>thazard</a:t>
            </a:r>
            <a:r>
              <a:rPr lang="ru-RU" dirty="0" smtClean="0"/>
              <a:t>) – придерживающийся прибрежной зоны всех теплых морей; пятнистый малый тунец (</a:t>
            </a:r>
            <a:r>
              <a:rPr lang="ru-RU" i="1" dirty="0" err="1" smtClean="0"/>
              <a:t>Euthunnus</a:t>
            </a:r>
            <a:r>
              <a:rPr lang="ru-RU" i="1" dirty="0" smtClean="0"/>
              <a:t> </a:t>
            </a:r>
            <a:r>
              <a:rPr lang="ru-RU" i="1" dirty="0" err="1" smtClean="0"/>
              <a:t>affinis</a:t>
            </a:r>
            <a:r>
              <a:rPr lang="ru-RU" dirty="0" smtClean="0"/>
              <a:t>), обитающий в Индийском и западной части Тихого океана; атлантический малый тунец (</a:t>
            </a:r>
            <a:r>
              <a:rPr lang="ru-RU" i="1" dirty="0" err="1" smtClean="0"/>
              <a:t>Euthunnus</a:t>
            </a:r>
            <a:r>
              <a:rPr lang="ru-RU" i="1" dirty="0" smtClean="0"/>
              <a:t> </a:t>
            </a:r>
            <a:r>
              <a:rPr lang="ru-RU" i="1" dirty="0" err="1" smtClean="0"/>
              <a:t>alleteratus</a:t>
            </a:r>
            <a:r>
              <a:rPr lang="ru-RU" dirty="0" smtClean="0"/>
              <a:t>), встречающийся у берегов Америки, Африки, а также в Средиземном море, и полосатый тунец (</a:t>
            </a:r>
            <a:r>
              <a:rPr lang="ru-RU" dirty="0" err="1" smtClean="0"/>
              <a:t>скипджек</a:t>
            </a:r>
            <a:r>
              <a:rPr lang="ru-RU" dirty="0" smtClean="0"/>
              <a:t>) (</a:t>
            </a:r>
            <a:r>
              <a:rPr lang="ru-RU" i="1" dirty="0" err="1" smtClean="0"/>
              <a:t>Katsuwonus</a:t>
            </a:r>
            <a:r>
              <a:rPr lang="ru-RU" i="1" dirty="0" smtClean="0"/>
              <a:t> </a:t>
            </a:r>
            <a:r>
              <a:rPr lang="ru-RU" i="1" dirty="0" err="1" smtClean="0"/>
              <a:t>pelamis</a:t>
            </a:r>
            <a:r>
              <a:rPr lang="ru-RU" dirty="0" smtClean="0"/>
              <a:t>), обитающий в тропических и субтропических водах Тихого океана.</a:t>
            </a:r>
          </a:p>
          <a:p>
            <a:r>
              <a:rPr lang="ru-RU" dirty="0" smtClean="0"/>
              <a:t>К роду настоящих тунцов (</a:t>
            </a:r>
            <a:r>
              <a:rPr lang="ru-RU" i="1" dirty="0" err="1" smtClean="0"/>
              <a:t>Thunnus</a:t>
            </a:r>
            <a:r>
              <a:rPr lang="ru-RU" dirty="0" smtClean="0"/>
              <a:t>) относятся наиболее крупные представители этой группы – </a:t>
            </a:r>
            <a:r>
              <a:rPr lang="ru-RU" dirty="0" err="1" smtClean="0"/>
              <a:t>длинноперый</a:t>
            </a:r>
            <a:r>
              <a:rPr lang="ru-RU" dirty="0" smtClean="0"/>
              <a:t> тунец (</a:t>
            </a:r>
            <a:r>
              <a:rPr lang="ru-RU" i="1" dirty="0" err="1" smtClean="0"/>
              <a:t>Th</a:t>
            </a:r>
            <a:r>
              <a:rPr lang="ru-RU" i="1" dirty="0" smtClean="0"/>
              <a:t>. </a:t>
            </a:r>
            <a:r>
              <a:rPr lang="ru-RU" i="1" dirty="0" err="1" smtClean="0"/>
              <a:t>аlalunga</a:t>
            </a:r>
            <a:r>
              <a:rPr lang="ru-RU" dirty="0" smtClean="0"/>
              <a:t>), большеглазый тунец (</a:t>
            </a:r>
            <a:r>
              <a:rPr lang="ru-RU" i="1" dirty="0" err="1" smtClean="0"/>
              <a:t>Th</a:t>
            </a:r>
            <a:r>
              <a:rPr lang="ru-RU" i="1" dirty="0" smtClean="0"/>
              <a:t>. </a:t>
            </a:r>
            <a:r>
              <a:rPr lang="ru-RU" i="1" dirty="0" err="1" smtClean="0"/>
              <a:t>obesus</a:t>
            </a:r>
            <a:r>
              <a:rPr lang="ru-RU" dirty="0" smtClean="0"/>
              <a:t>), желтоперый тунец (</a:t>
            </a:r>
            <a:r>
              <a:rPr lang="ru-RU" i="1" dirty="0" err="1" smtClean="0"/>
              <a:t>Th</a:t>
            </a:r>
            <a:r>
              <a:rPr lang="ru-RU" i="1" dirty="0" smtClean="0"/>
              <a:t>. </a:t>
            </a:r>
            <a:r>
              <a:rPr lang="ru-RU" i="1" dirty="0" err="1" smtClean="0"/>
              <a:t>albacares</a:t>
            </a:r>
            <a:r>
              <a:rPr lang="ru-RU" dirty="0" smtClean="0"/>
              <a:t>), ну и конечно, самый крупный тунец – синий, голубой, или обыкновенный (</a:t>
            </a:r>
            <a:r>
              <a:rPr lang="ru-RU" i="1" dirty="0" err="1" smtClean="0"/>
              <a:t>Th</a:t>
            </a:r>
            <a:r>
              <a:rPr lang="ru-RU" i="1" dirty="0" smtClean="0"/>
              <a:t>. </a:t>
            </a:r>
            <a:r>
              <a:rPr lang="ru-RU" i="1" dirty="0" err="1" smtClean="0"/>
              <a:t>thynnus</a:t>
            </a:r>
            <a:r>
              <a:rPr lang="ru-RU" dirty="0" smtClean="0"/>
              <a:t>).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строения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Обычно вес взрослых обыкновенных тунцов составляет 300–400 кг, а длина – около 2 м. Самый же крупный экземпляр, пойманный у берегов Канады в 1979 г., весил 679 кг! </a:t>
            </a:r>
          </a:p>
          <a:p>
            <a:r>
              <a:rPr lang="ru-RU" dirty="0" smtClean="0"/>
              <a:t>Голубые тунцы – одни из самых быстрых пловцов в Мировом океане. На коротких дистанциях они способны развивать скорость до 90 км/ч.</a:t>
            </a:r>
          </a:p>
          <a:p>
            <a:r>
              <a:rPr lang="ru-RU" dirty="0" smtClean="0"/>
              <a:t>Тунцы ведут стайный образ жизни. Они не только держатся большими группами, но и совместно охотятся. Во время охоты рыбы выстраиваются в изогнутую линию, подобно натянутому луку, и на огромной скорости преследуют свою добычу. А питаются тунцы весьма разнообразно: в их рацион входят многие стайные рыбы (сельдь, хек, макрель, сайда и др.), различные камбалы, мелкие акулы, головоногие моллюски, крабы и даже сидячие губки. Т.е. едят голубые тунцы практически все, что плавает, парит в воде или находится у дна. </a:t>
            </a:r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Среда обитания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500"/>
            <a:ext cx="6500858" cy="514349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Еще недавно обыкновенный тунец встречался очень широко – в Атлантическом океане от Канарских островов до Северного моря и Норвегии (куда заходил летом). Этот вид был вполне обычен в Средиземном море, а в некоторые годы заходил даже в Черное. Обитал синий тунец и у атлантических берегов Америки, Восточной Африки, встречался в водах Австралии, Новой Зеландии, Чили, Перу и Калифорнии. Но запасы этой замечательной рыбы в настоящее время истощены.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0" y="2666982"/>
            <a:ext cx="24288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Промысел тунцов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928802"/>
            <a:ext cx="6215106" cy="4929198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С середины ХХ в. для тунцов наступили поистине черные дни. Во всем мире стали популярны японские блюда суши и </a:t>
            </a:r>
            <a:r>
              <a:rPr lang="ru-RU" dirty="0" err="1" smtClean="0"/>
              <a:t>сашими</a:t>
            </a:r>
            <a:r>
              <a:rPr lang="ru-RU" dirty="0" smtClean="0"/>
              <a:t>, основным ингредиентом которых всегда было мясо тунца. После Второй мировой войны суши и </a:t>
            </a:r>
            <a:r>
              <a:rPr lang="ru-RU" dirty="0" err="1" smtClean="0"/>
              <a:t>сашими</a:t>
            </a:r>
            <a:r>
              <a:rPr lang="ru-RU" dirty="0" smtClean="0"/>
              <a:t> стали особенно популярными в самой Японии, затем (в 70-е гг. прошлого века) – в США, а в последние годы – и у нас в России. Однако в США мясо голубого тунца подают только в очень дорогих ресторанах, большую же часть суши делают с использованием мяса большеглазого или желтоперого тунцов. Основную массу голубого тунца потребляют в Японии. На японском рынке 1 кг голубого тунца стоит весьма дорого – около 900 долларов США. Естественно, что столь дорогая рыба привлекает к себе внимание рыболовецких флотилий во всем мире. Сначала японцы пытались наполнить свои рыбные рынки тихоокеанским синим тунцом, который водится у берегов Японии. Но эти тунцы уступают в размерах и численности своим собратьям, обитающим в Северной Атлантике. И скупщики рыбы для японских потребителей стали все чаще и чаще покупать голубых тунцов в американских портах.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214950"/>
            <a:ext cx="1893095" cy="151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071942"/>
            <a:ext cx="1690690" cy="1292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Промысел тунцов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785926"/>
            <a:ext cx="6215106" cy="5072074"/>
          </a:xfrm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Тунцы очень плодовиты. Крупные рыбы способны произвести на свет до 10 </a:t>
            </a:r>
            <a:r>
              <a:rPr lang="ru-RU" dirty="0" err="1" smtClean="0"/>
              <a:t>млн</a:t>
            </a:r>
            <a:r>
              <a:rPr lang="ru-RU" dirty="0" smtClean="0"/>
              <a:t> икринок. В возрасте 3 лет молодые тунцы достигают метровой длины, но «полноразмерными» – около 2 м – рыбы становятся только в возрасте 7–9 лет. </a:t>
            </a:r>
          </a:p>
          <a:p>
            <a:r>
              <a:rPr lang="ru-RU" dirty="0" smtClean="0"/>
              <a:t>Принятые международные соглашения запрещают добывать особей, не достигших этих размеров. Но в законе не оговаривается, что нельзя, например, поймать молодую особь и держать ее в садке. Фактически все морские страны (за исключением Израиля) используют этот пробел в законодательстве, чтобы содержать рыбные фермы у берегов. Рыбаки из Испании, Франции, Италии, Греции, Турции и других средиземноморских стран окружают сетями косяки молодых тунцов, метровых и полутораметровых, и буксируют рыбу в специальные морские загоны, где откармливают до нужных размеров. Счет выловленных рыб при этом идет на сотни тысяч – несравненно больше, чем добывается взрослых тунцов. Таким образом, «фермы» по откорму тунца не только не решают проблему восстановления численности вида, но усугубляют ее.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25056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636"/>
            <a:ext cx="2500330" cy="166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714752"/>
            <a:ext cx="2071702" cy="1112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Рыб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Рыбы</Template>
  <TotalTime>14</TotalTime>
  <Words>1054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Рыбы</vt:lpstr>
      <vt:lpstr>Горячая рыба</vt:lpstr>
      <vt:lpstr>Тунец </vt:lpstr>
      <vt:lpstr>Тунец </vt:lpstr>
      <vt:lpstr>Биология тунцов</vt:lpstr>
      <vt:lpstr>Многообразие тунцов</vt:lpstr>
      <vt:lpstr>Особенности строения</vt:lpstr>
      <vt:lpstr>Среда обитания</vt:lpstr>
      <vt:lpstr>Промысел тунцов</vt:lpstr>
      <vt:lpstr>Промысел тунцов</vt:lpstr>
      <vt:lpstr>Промысел тунцов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Горячая рыба</dc:title>
  <dc:creator>Дмитрий Каленюк</dc:creator>
  <cp:lastModifiedBy>Дмитрий Каленюк</cp:lastModifiedBy>
  <cp:revision>3</cp:revision>
  <dcterms:created xsi:type="dcterms:W3CDTF">2012-04-07T14:04:17Z</dcterms:created>
  <dcterms:modified xsi:type="dcterms:W3CDTF">2012-04-07T15:35:32Z</dcterms:modified>
</cp:coreProperties>
</file>