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73" r:id="rId3"/>
    <p:sldId id="274" r:id="rId4"/>
    <p:sldId id="257" r:id="rId5"/>
    <p:sldId id="258" r:id="rId6"/>
    <p:sldId id="259" r:id="rId7"/>
    <p:sldId id="261" r:id="rId8"/>
    <p:sldId id="271" r:id="rId9"/>
    <p:sldId id="262" r:id="rId10"/>
    <p:sldId id="263" r:id="rId11"/>
    <p:sldId id="264" r:id="rId12"/>
    <p:sldId id="265" r:id="rId13"/>
    <p:sldId id="276" r:id="rId14"/>
    <p:sldId id="277" r:id="rId15"/>
    <p:sldId id="266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4714884"/>
            <a:ext cx="6172200" cy="189436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Отряд Жёсткокрылые</a:t>
            </a:r>
            <a:endParaRPr lang="ru-RU" sz="5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1429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8979" y="1219189"/>
            <a:ext cx="2904735" cy="2343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03" y="2195503"/>
            <a:ext cx="2809877" cy="280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строения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29642" cy="211455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Брюшко</a:t>
            </a:r>
            <a:r>
              <a:rPr lang="ru-RU" dirty="0" smtClean="0"/>
              <a:t>- оно состоит из сегментов. Каждый сегмент брюшка состоит из полуколец: спинного  и брюшного, соединённых плевральной перепонкой, на которой находится дыхальце.</a:t>
            </a:r>
            <a:endParaRPr lang="ru-RU" dirty="0"/>
          </a:p>
        </p:txBody>
      </p:sp>
      <p:pic>
        <p:nvPicPr>
          <p:cNvPr id="4" name="Рисунок 3" descr="133333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072" y="3786190"/>
            <a:ext cx="5305849" cy="2586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00562" y="1785926"/>
            <a:ext cx="4214842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1428736"/>
            <a:ext cx="41434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Дровосек-титан</a:t>
            </a:r>
            <a:r>
              <a:rPr lang="ru-RU" dirty="0" smtClean="0"/>
              <a:t> </a:t>
            </a:r>
            <a:r>
              <a:rPr lang="ru-RU" sz="3200" dirty="0" smtClean="0"/>
              <a:t> </a:t>
            </a:r>
            <a:r>
              <a:rPr lang="ru-RU" sz="3200" dirty="0" smtClean="0"/>
              <a:t>- </a:t>
            </a:r>
            <a:r>
              <a:rPr lang="ru-RU" sz="3200" dirty="0" smtClean="0"/>
              <a:t>самый большой жук на Земле, длина его тела может достигать 167 мм. На фото изображён самец длиной 143 мм.</a:t>
            </a:r>
            <a:endParaRPr lang="ru-RU" sz="32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7467600" cy="92867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28" y="1428736"/>
            <a:ext cx="3590930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428736"/>
            <a:ext cx="48577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Жук-олень — крупный жук  из семейства рогачей. Является самым крупным жуком Европы: отдельные особи самцов  могут достигать длины до 83—86 мм при средней длине самцов 70—74 мм. </a:t>
            </a:r>
            <a:endParaRPr lang="ru-RU" sz="32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8186766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>Жук-могильщик. Это крупные жуки (11—40 мм) с удлинённым, уплощённым сверху телом. Голова большая, усики оканчиваются булавой.</a:t>
            </a:r>
          </a:p>
          <a:p>
            <a:r>
              <a:rPr lang="ru-RU" dirty="0" smtClean="0"/>
              <a:t> Питаются жуки-могильщики падалью. Благодаря развитым хеморецепторам на концах усиков, они издалека чуют падаль и способны слетаться к ней за сотни метров. </a:t>
            </a:r>
            <a:endParaRPr lang="ru-RU" dirty="0"/>
          </a:p>
        </p:txBody>
      </p:sp>
      <p:pic>
        <p:nvPicPr>
          <p:cNvPr id="5" name="Содержимое 3" descr="275px-Nicrophorus_vespilloides_w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4071942"/>
            <a:ext cx="3357586" cy="2619394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28736"/>
            <a:ext cx="8286808" cy="457203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Жук- </a:t>
            </a:r>
            <a:r>
              <a:rPr lang="ru-RU" sz="2000" dirty="0" err="1" smtClean="0"/>
              <a:t>перокрылка</a:t>
            </a:r>
            <a:r>
              <a:rPr lang="ru-RU" sz="2000" dirty="0" smtClean="0"/>
              <a:t>. Длина тела этого жука приблизительно четверть миллиметра, то есть где-то в 640 раз меньше, чем длинна тела самого большого жука в мире. Лапки жуков кажутся нерасчленёнными. Крылья перистые, обычно торчат из-под надкрылий.</a:t>
            </a:r>
          </a:p>
          <a:p>
            <a:r>
              <a:rPr lang="ru-RU" sz="2000" dirty="0" err="1" smtClean="0"/>
              <a:t>Жуки-перокрылки</a:t>
            </a:r>
            <a:r>
              <a:rPr lang="ru-RU" sz="2000" dirty="0" smtClean="0"/>
              <a:t> обычно живут на конечной стадии 1-2 месяца, но не больше года. Некоторые способны прожить без пищи даже 10 лет.</a:t>
            </a:r>
          </a:p>
        </p:txBody>
      </p:sp>
      <p:pic>
        <p:nvPicPr>
          <p:cNvPr id="4" name="Содержимое 6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143380"/>
            <a:ext cx="3657600" cy="243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Содержимое 7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4143380"/>
            <a:ext cx="3657600" cy="243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 природе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824786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природе:</a:t>
            </a:r>
          </a:p>
          <a:p>
            <a:r>
              <a:rPr lang="ru-RU" dirty="0"/>
              <a:t>С</a:t>
            </a:r>
            <a:r>
              <a:rPr lang="ru-RU" dirty="0" smtClean="0"/>
              <a:t>пособствуют круговороту веществ в природе.</a:t>
            </a:r>
          </a:p>
          <a:p>
            <a:r>
              <a:rPr lang="ru-RU" dirty="0" smtClean="0"/>
              <a:t> Опыляют растения.</a:t>
            </a:r>
          </a:p>
          <a:p>
            <a:r>
              <a:rPr lang="ru-RU" dirty="0" smtClean="0"/>
              <a:t> Являются важным звеном в цепи питания. </a:t>
            </a:r>
          </a:p>
          <a:p>
            <a:r>
              <a:rPr lang="ru-RU" dirty="0" smtClean="0"/>
              <a:t>Личинки жуков принимают участие в рыхлении почвы и перемещения ее слоев. </a:t>
            </a:r>
          </a:p>
          <a:p>
            <a:r>
              <a:rPr lang="ru-RU" dirty="0" smtClean="0"/>
              <a:t>Потребляют разлагающиеся растительные и животные остатки.</a:t>
            </a: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3  0.011 0.08667  0.028 0.11333  C 0.028 0.11467  0.055 0.15067  0.055 0.14933  C 0.07 0.16933  0.079 0.19733  0.079 0.22667  C 0.079 0.28533  0.044 0.332  0 0.33333  C -0.044 0.332  -0.079 0.28533  -0.079 0.22667  C -0.079 0.19733  -0.07 0.16933  -0.055 0.14933  C -0.055 0.15067  -0.028 0.11467  -0.028 0.11333  C -0.011 0.08667  -0.001 0.0453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171448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 природе и жизни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319868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 smtClean="0"/>
              <a:t>В жизни человека:</a:t>
            </a:r>
          </a:p>
          <a:p>
            <a:r>
              <a:rPr lang="ru-RU" dirty="0" smtClean="0"/>
              <a:t>Используют в пищу.</a:t>
            </a:r>
          </a:p>
          <a:p>
            <a:r>
              <a:rPr lang="ru-RU" dirty="0" smtClean="0"/>
              <a:t>Могут служить удобными индикаторами вносимых человеком загрязнений. </a:t>
            </a:r>
          </a:p>
          <a:p>
            <a:r>
              <a:rPr lang="ru-RU" dirty="0" smtClean="0"/>
              <a:t>Некоторые жуки могут выделять красную, </a:t>
            </a:r>
            <a:r>
              <a:rPr lang="ru-RU" smtClean="0"/>
              <a:t>малиновую </a:t>
            </a:r>
            <a:r>
              <a:rPr lang="ru-RU" smtClean="0"/>
              <a:t>краски - кошенильные </a:t>
            </a:r>
            <a:r>
              <a:rPr lang="ru-RU" dirty="0" smtClean="0"/>
              <a:t>жуки, едкое вещество- жуки нарывники. </a:t>
            </a:r>
          </a:p>
          <a:p>
            <a:r>
              <a:rPr lang="ru-RU" dirty="0" smtClean="0"/>
              <a:t>Выполняют санитарную роль.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>
            <a:normAutofit/>
          </a:bodyPr>
          <a:lstStyle/>
          <a:p>
            <a:r>
              <a:rPr lang="ru-RU" b="1" dirty="0" smtClean="0"/>
              <a:t>Жесткокрылые</a:t>
            </a:r>
            <a:r>
              <a:rPr lang="ru-RU" dirty="0" smtClean="0"/>
              <a:t>, </a:t>
            </a:r>
            <a:r>
              <a:rPr lang="ru-RU" dirty="0" smtClean="0"/>
              <a:t>или </a:t>
            </a:r>
            <a:r>
              <a:rPr lang="ru-RU" b="1" dirty="0" smtClean="0"/>
              <a:t>жуки́-</a:t>
            </a:r>
            <a:r>
              <a:rPr lang="ru-RU" dirty="0" smtClean="0"/>
              <a:t>  отряд насекомых, представители которого характеризуются видоизменением передних крыльев в твёрдые</a:t>
            </a:r>
            <a:r>
              <a:rPr lang="ru-RU" dirty="0" smtClean="0"/>
              <a:t>, сильно </a:t>
            </a:r>
            <a:r>
              <a:rPr lang="ru-RU" dirty="0" err="1" smtClean="0"/>
              <a:t>склеротизированные</a:t>
            </a:r>
            <a:r>
              <a:rPr lang="ru-RU" dirty="0" smtClean="0"/>
              <a:t>, либо кожистые надкрылья, лишённые жилкования.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14290"/>
            <a:ext cx="8215370" cy="2714644"/>
          </a:xfrm>
        </p:spPr>
        <p:txBody>
          <a:bodyPr/>
          <a:lstStyle/>
          <a:p>
            <a:r>
              <a:rPr lang="ru-RU" dirty="0" smtClean="0"/>
              <a:t>Если внимательно приглядеться и понаблюдать за жуками, то станет видно, что жужжат они только, когда летают. Их маленькие крылышки взмахивают в секунду сотни раз! Поэтому и создается этот жужжащий звук. По такому же принципу жужжат и все остальные насекомые.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992" y="2428868"/>
            <a:ext cx="285752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714620"/>
            <a:ext cx="230505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286256"/>
            <a:ext cx="2741532" cy="1941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черты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1.Приблизительно 400 000 видов;</a:t>
            </a:r>
          </a:p>
          <a:p>
            <a:pPr>
              <a:buNone/>
            </a:pPr>
            <a:r>
              <a:rPr lang="ru-RU" dirty="0" smtClean="0"/>
              <a:t>2.Жёсткие крылья;</a:t>
            </a:r>
          </a:p>
          <a:p>
            <a:pPr>
              <a:buNone/>
            </a:pPr>
            <a:r>
              <a:rPr lang="ru-RU" dirty="0" smtClean="0"/>
              <a:t>3.Обитают во всех средах;</a:t>
            </a:r>
          </a:p>
          <a:p>
            <a:pPr>
              <a:buNone/>
            </a:pPr>
            <a:r>
              <a:rPr lang="ru-RU" dirty="0" smtClean="0"/>
              <a:t>4.Два подотряда: плотоядные и </a:t>
            </a:r>
            <a:r>
              <a:rPr lang="ru-RU" dirty="0" err="1" smtClean="0"/>
              <a:t>разноядные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5.Ротовая часть грызущего типа;</a:t>
            </a:r>
          </a:p>
          <a:p>
            <a:pPr>
              <a:buNone/>
            </a:pPr>
            <a:r>
              <a:rPr lang="ru-RU" dirty="0" smtClean="0"/>
              <a:t> 6.Пирисутствует половой </a:t>
            </a:r>
            <a:r>
              <a:rPr lang="ru-RU" dirty="0" err="1" smtClean="0"/>
              <a:t>димморфизм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Среда обитания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1971676"/>
          </a:xfrm>
        </p:spPr>
        <p:txBody>
          <a:bodyPr/>
          <a:lstStyle/>
          <a:p>
            <a:pPr marL="361950" lvl="1" indent="4763">
              <a:buNone/>
            </a:pPr>
            <a:r>
              <a:rPr lang="ru-RU" dirty="0" smtClean="0"/>
              <a:t>Жуки широко распространены по всему земному шару, в шести зоогеографических областях, кроме Антарктиды, ледниковой зоны Арктики и наиболее высоких горных вершин. Более богатыми видами отряд представлен в тропических регионах.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2635" y="3071810"/>
            <a:ext cx="242750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214818"/>
            <a:ext cx="2476504" cy="247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7" y="3500438"/>
            <a:ext cx="305922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строения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8258204" cy="3214710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Голова</a:t>
            </a:r>
            <a:r>
              <a:rPr lang="ru-RU" dirty="0" smtClean="0"/>
              <a:t>- состоит из собственно головной капсулы и придатков — ротовых органов и усиков.  Она несёт органы чувств: органы обоняния, осязания (усики и щупики) и зрения (сложные, реже — простые, глаза). По бокам головы, размещены сложные фасеточные глаза (число фасеток может достигать 25 000).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143380"/>
            <a:ext cx="5949493" cy="247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строения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8429684" cy="2000264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Ноги</a:t>
            </a:r>
            <a:r>
              <a:rPr lang="ru-RU" dirty="0" smtClean="0"/>
              <a:t>- ноги у жесткокрылых всегда хорошо развиты. Каждая из них состоит из пяти основных частей: тазиков, </a:t>
            </a:r>
            <a:r>
              <a:rPr lang="ru-RU" dirty="0" err="1" smtClean="0"/>
              <a:t>вертлугов</a:t>
            </a:r>
            <a:r>
              <a:rPr lang="ru-RU" dirty="0" smtClean="0"/>
              <a:t>, бёдер, голеней и члеников лапок.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143247"/>
            <a:ext cx="4786346" cy="3494033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строения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4385961" cy="2143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3357562"/>
            <a:ext cx="3000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 — </a:t>
            </a:r>
            <a:r>
              <a:rPr lang="ru-RU" sz="2000" dirty="0" err="1" smtClean="0"/>
              <a:t>бегательная</a:t>
            </a:r>
            <a:r>
              <a:rPr lang="ru-RU" sz="2000" dirty="0" smtClean="0"/>
              <a:t>, </a:t>
            </a:r>
            <a:endParaRPr lang="ru-RU" sz="2000" dirty="0" smtClean="0"/>
          </a:p>
          <a:p>
            <a:r>
              <a:rPr lang="ru-RU" sz="2000" dirty="0" smtClean="0"/>
              <a:t>2 </a:t>
            </a:r>
            <a:r>
              <a:rPr lang="ru-RU" sz="2000" dirty="0" smtClean="0"/>
              <a:t>— плавательная, </a:t>
            </a:r>
            <a:endParaRPr lang="ru-RU" sz="2000" dirty="0" smtClean="0"/>
          </a:p>
          <a:p>
            <a:r>
              <a:rPr lang="ru-RU" sz="2000" dirty="0" smtClean="0"/>
              <a:t>3 </a:t>
            </a:r>
            <a:r>
              <a:rPr lang="ru-RU" sz="2000" dirty="0" smtClean="0"/>
              <a:t>— прыгательная, </a:t>
            </a:r>
            <a:endParaRPr lang="ru-RU" sz="2000" dirty="0" smtClean="0"/>
          </a:p>
          <a:p>
            <a:r>
              <a:rPr lang="ru-RU" sz="2000" dirty="0" smtClean="0"/>
              <a:t>4 </a:t>
            </a:r>
            <a:r>
              <a:rPr lang="ru-RU" sz="2000" dirty="0" smtClean="0"/>
              <a:t>— копательная.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5" y="3166128"/>
            <a:ext cx="5786446" cy="3549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строения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258204" cy="371477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Крылья </a:t>
            </a:r>
            <a:r>
              <a:rPr lang="ru-RU" dirty="0" smtClean="0"/>
              <a:t>- </a:t>
            </a:r>
            <a:r>
              <a:rPr lang="ru-RU" dirty="0" smtClean="0"/>
              <a:t>у жуков передние крылья превратились в твёрдые </a:t>
            </a:r>
            <a:r>
              <a:rPr lang="ru-RU" dirty="0" err="1" smtClean="0"/>
              <a:t>склеротизованные</a:t>
            </a:r>
            <a:r>
              <a:rPr lang="ru-RU" dirty="0" smtClean="0"/>
              <a:t> надкрылья. Они обычно имеют такую же твёрдость, как и хитиновые покровы тела. Они крепятся на </a:t>
            </a:r>
            <a:r>
              <a:rPr lang="ru-RU" dirty="0" err="1" smtClean="0"/>
              <a:t>среднегруди</a:t>
            </a:r>
            <a:r>
              <a:rPr lang="ru-RU" dirty="0" smtClean="0"/>
              <a:t>. В покое надкрылья прикрывают собой </a:t>
            </a:r>
            <a:r>
              <a:rPr lang="ru-RU" dirty="0" err="1" smtClean="0"/>
              <a:t>среднеспинку</a:t>
            </a:r>
            <a:r>
              <a:rPr lang="ru-RU" dirty="0" smtClean="0"/>
              <a:t> (исключая щиток), </a:t>
            </a:r>
            <a:r>
              <a:rPr lang="ru-RU" dirty="0" err="1" smtClean="0"/>
              <a:t>заднеспинку</a:t>
            </a:r>
            <a:r>
              <a:rPr lang="ru-RU" dirty="0" smtClean="0"/>
              <a:t> и верхнюю сторону брюшка. </a:t>
            </a:r>
            <a:endParaRPr lang="ru-RU" dirty="0"/>
          </a:p>
        </p:txBody>
      </p:sp>
      <p:pic>
        <p:nvPicPr>
          <p:cNvPr id="4" name="Рисунок 3" descr="111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3684456"/>
            <a:ext cx="3583644" cy="3173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610</TotalTime>
  <Words>472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Отряд Жёсткокрылые</vt:lpstr>
      <vt:lpstr>Определение</vt:lpstr>
      <vt:lpstr>Слайд 3</vt:lpstr>
      <vt:lpstr>Характерные черты</vt:lpstr>
      <vt:lpstr>Среда обитания</vt:lpstr>
      <vt:lpstr>Особенности строения</vt:lpstr>
      <vt:lpstr>Особенности строения</vt:lpstr>
      <vt:lpstr>Типы строения ног</vt:lpstr>
      <vt:lpstr>Особенности строения</vt:lpstr>
      <vt:lpstr>Особенности строения</vt:lpstr>
      <vt:lpstr>Многообразие</vt:lpstr>
      <vt:lpstr>Многообразие</vt:lpstr>
      <vt:lpstr>Многообразие</vt:lpstr>
      <vt:lpstr>Многообразие</vt:lpstr>
      <vt:lpstr>Значение в природе  и жизни человека</vt:lpstr>
      <vt:lpstr>Значение в природе и жизни человека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Жёсткокрылые</dc:title>
  <dc:creator>1</dc:creator>
  <cp:lastModifiedBy>Дмитрий Каленюк</cp:lastModifiedBy>
  <cp:revision>69</cp:revision>
  <dcterms:created xsi:type="dcterms:W3CDTF">2012-03-21T15:00:11Z</dcterms:created>
  <dcterms:modified xsi:type="dcterms:W3CDTF">2012-04-03T13:47:01Z</dcterms:modified>
</cp:coreProperties>
</file>