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85786" y="1571612"/>
            <a:ext cx="7715304" cy="164307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214686"/>
            <a:ext cx="7072362" cy="642942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643050"/>
            <a:ext cx="7429552" cy="1470025"/>
          </a:xfrm>
        </p:spPr>
        <p:txBody>
          <a:bodyPr/>
          <a:lstStyle>
            <a:lvl1pPr>
              <a:defRPr sz="6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no Pro Display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9763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976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928802"/>
            <a:ext cx="77724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357562"/>
            <a:ext cx="7772400" cy="857256"/>
          </a:xfrm>
        </p:spPr>
        <p:txBody>
          <a:bodyPr anchor="b"/>
          <a:lstStyle>
            <a:lvl1pPr marL="0" indent="0">
              <a:buNone/>
              <a:defRPr sz="32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006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006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973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3973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7148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85918" y="1428736"/>
            <a:ext cx="5486400" cy="44005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585789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714480" y="1214422"/>
            <a:ext cx="7429520" cy="7143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072312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72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7" name="Рисунок 6" descr="_all3d_00177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42844" y="142852"/>
            <a:ext cx="1643074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00B050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B05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ln/>
          <a:solidFill>
            <a:srgbClr val="0070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ln/>
          <a:solidFill>
            <a:srgbClr val="007033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ln/>
          <a:solidFill>
            <a:srgbClr val="007033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ln/>
          <a:solidFill>
            <a:srgbClr val="007033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ln/>
          <a:solidFill>
            <a:srgbClr val="00703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643050"/>
            <a:ext cx="7643866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Пищеварение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 </a:t>
            </a:r>
            <a:r>
              <a:rPr lang="ru-RU" b="1" dirty="0"/>
              <a:t>ротовой полости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Рецепторы </a:t>
            </a:r>
            <a:r>
              <a:rPr lang="ru-RU" dirty="0" smtClean="0"/>
              <a:t>вкуса </a:t>
            </a:r>
            <a:r>
              <a:rPr lang="ru-RU" sz="3600" dirty="0" smtClean="0"/>
              <a:t>(на языке) 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2643206" cy="325114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714488"/>
            <a:ext cx="5857916" cy="3901593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172904"/>
            <a:ext cx="2673686" cy="168509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9" name="TextBox 8"/>
          <p:cNvSpPr txBox="1"/>
          <p:nvPr/>
        </p:nvSpPr>
        <p:spPr>
          <a:xfrm>
            <a:off x="3143240" y="5786454"/>
            <a:ext cx="585791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/>
              <a:t>Точность восприятия вкуса зависит от температуры пищи. Острее всего вкус воспринимается при 24</a:t>
            </a:r>
            <a:r>
              <a:rPr lang="ru-RU" b="1" i="1" baseline="30000" dirty="0"/>
              <a:t>0</a:t>
            </a:r>
            <a:r>
              <a:rPr lang="ru-RU" b="1" i="1" dirty="0"/>
              <a:t>С</a:t>
            </a:r>
            <a:r>
              <a:rPr lang="ru-RU" b="1" i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слюны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500306"/>
            <a:ext cx="4281518" cy="4000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Слюна (0,5 - 2,0 л/сутки):</a:t>
            </a:r>
          </a:p>
          <a:p>
            <a:pPr marL="0" indent="0"/>
            <a:r>
              <a:rPr lang="ru-RU" sz="2000" dirty="0" smtClean="0"/>
              <a:t>90% Н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О</a:t>
            </a:r>
          </a:p>
          <a:p>
            <a:pPr marL="0" indent="0"/>
            <a:r>
              <a:rPr lang="ru-RU" sz="2000" dirty="0" smtClean="0"/>
              <a:t>лизоцим - обеззараживает</a:t>
            </a:r>
          </a:p>
          <a:p>
            <a:pPr marL="0" indent="0"/>
            <a:r>
              <a:rPr lang="ru-RU" sz="2000" dirty="0" smtClean="0"/>
              <a:t>амилаза - расщепляет сложные углеводы</a:t>
            </a:r>
          </a:p>
          <a:p>
            <a:pPr marL="0" indent="0"/>
            <a:r>
              <a:rPr lang="en-US" sz="2000" dirty="0" smtClean="0"/>
              <a:t>pH </a:t>
            </a:r>
            <a:r>
              <a:rPr lang="ru-RU" sz="2000" dirty="0" smtClean="0"/>
              <a:t>» 7 (слабощелочная реакция)</a:t>
            </a:r>
          </a:p>
          <a:p>
            <a:pPr marL="0" indent="0"/>
            <a:r>
              <a:rPr lang="ru-RU" sz="2000" dirty="0" smtClean="0"/>
              <a:t>околоушная, подчелюстная и подъязычная железы</a:t>
            </a:r>
            <a:endParaRPr lang="ru-RU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643050"/>
            <a:ext cx="4786346" cy="4786346"/>
          </a:xfrm>
          <a:prstGeom prst="rect">
            <a:avLst/>
          </a:prstGeom>
          <a:noFill/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Выделение слюны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32886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buNone/>
            </a:pPr>
            <a:r>
              <a:rPr lang="ru-RU" u="sng" dirty="0" smtClean="0"/>
              <a:t>рефлекторный механизм </a:t>
            </a:r>
            <a:endParaRPr lang="ru-RU" u="sng" dirty="0" smtClean="0"/>
          </a:p>
          <a:p>
            <a:pPr marL="0" lvl="0" indent="0">
              <a:buNone/>
            </a:pPr>
            <a:r>
              <a:rPr lang="ru-RU" dirty="0" smtClean="0"/>
              <a:t>раздражение </a:t>
            </a:r>
            <a:r>
              <a:rPr lang="ru-RU" dirty="0" smtClean="0"/>
              <a:t>ротовой полости кислотой, питье воды, акт жевания)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232886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u="sng" dirty="0" err="1" smtClean="0"/>
              <a:t>условнорефлекторный</a:t>
            </a:r>
            <a:r>
              <a:rPr lang="ru-RU" u="sng" dirty="0" smtClean="0"/>
              <a:t> механизм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при мысли о пище</a:t>
            </a:r>
            <a:endParaRPr lang="ru-RU" dirty="0"/>
          </a:p>
        </p:txBody>
      </p:sp>
      <p:pic>
        <p:nvPicPr>
          <p:cNvPr id="8" name="Рисунок 7" descr="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4071942"/>
            <a:ext cx="6143668" cy="2655932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Зубы (</a:t>
            </a:r>
            <a:r>
              <a:rPr lang="en-US" dirty="0" err="1" smtClean="0"/>
              <a:t>dentes</a:t>
            </a:r>
            <a:r>
              <a:rPr lang="en-US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7574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>Функции зубов</a:t>
            </a:r>
          </a:p>
          <a:p>
            <a:pPr lvl="0"/>
            <a:r>
              <a:rPr lang="ru-RU" dirty="0" smtClean="0"/>
              <a:t>захватывание пищи</a:t>
            </a:r>
          </a:p>
          <a:p>
            <a:pPr lvl="0"/>
            <a:r>
              <a:rPr lang="ru-RU" dirty="0" smtClean="0"/>
              <a:t>удержание пищи</a:t>
            </a:r>
          </a:p>
          <a:p>
            <a:pPr lvl="0"/>
            <a:r>
              <a:rPr lang="ru-RU" dirty="0" smtClean="0"/>
              <a:t>пережевывание пищи</a:t>
            </a:r>
          </a:p>
          <a:p>
            <a:pPr lvl="0"/>
            <a:r>
              <a:rPr lang="ru-RU" dirty="0" smtClean="0"/>
              <a:t>звукообразование</a:t>
            </a:r>
          </a:p>
          <a:p>
            <a:pPr marL="0" indent="0" algn="ctr">
              <a:buNone/>
            </a:pP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4500570"/>
            <a:ext cx="4038600" cy="204311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i="1" dirty="0" smtClean="0"/>
              <a:t>Количество зубов</a:t>
            </a:r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5072074"/>
          <a:ext cx="4043363" cy="1317379"/>
        </p:xfrm>
        <a:graphic>
          <a:graphicData uri="http://schemas.openxmlformats.org/drawingml/2006/table">
            <a:tbl>
              <a:tblPr/>
              <a:tblGrid>
                <a:gridCol w="214655"/>
                <a:gridCol w="855652"/>
                <a:gridCol w="844047"/>
                <a:gridCol w="157348"/>
                <a:gridCol w="271962"/>
                <a:gridCol w="841339"/>
                <a:gridCol w="858360"/>
              </a:tblGrid>
              <a:tr h="174379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Молочные зубы (20)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Коренные зубы (32</a:t>
                      </a:r>
                      <a:r>
                        <a:rPr lang="ru-RU" sz="160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3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3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2 1 2</a:t>
                      </a: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2 1 2</a:t>
                      </a: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3 2 1 2</a:t>
                      </a: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2 1 2 3</a:t>
                      </a: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3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2 1 2</a:t>
                      </a: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</a:rPr>
                        <a:t>2 1 2</a:t>
                      </a: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3 2 1 2</a:t>
                      </a: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2 1 2 3</a:t>
                      </a: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379">
                <a:tc rowSpan="2"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799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5392" marR="653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tee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6791" y="2214554"/>
            <a:ext cx="4404365" cy="350046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зуба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571612"/>
            <a:ext cx="4038600" cy="78581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  <a:tabLst>
                <a:tab pos="361950" algn="l"/>
              </a:tabLst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Внешнее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14876" y="1571612"/>
            <a:ext cx="4038600" cy="7858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>
                <a:tab pos="361950" algn="l"/>
              </a:tabLst>
              <a:defRPr/>
            </a:pPr>
            <a:r>
              <a:rPr kumimoji="0" lang="ru-RU" sz="4800" b="1" i="0" u="none" strike="noStrike" kern="1200" cap="none" spc="0" normalizeH="0" baseline="0" noProof="0" dirty="0" smtClean="0">
                <a:ln/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Внутреннее</a:t>
            </a:r>
            <a:endParaRPr kumimoji="0" lang="ru-RU" sz="4800" b="1" i="0" u="none" strike="noStrike" kern="1200" cap="none" spc="0" normalizeH="0" baseline="0" noProof="0" dirty="0">
              <a:ln/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images100256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348" y="2438394"/>
            <a:ext cx="4000528" cy="428625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Рисунок 9" descr="00256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428868"/>
            <a:ext cx="4018126" cy="428628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865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u="sng" dirty="0" smtClean="0"/>
              <a:t>Уход за зубами: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потребление сырых овощей и фруктов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чистка зубов 2 раза в день (утром и вечером)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полоскание рта после еды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u="sng" dirty="0" smtClean="0"/>
              <a:t>Заболевания зубов: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кариес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пульпит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гингивит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u="sng" dirty="0" smtClean="0"/>
              <a:t>Поврежденный зуб </a:t>
            </a:r>
            <a:r>
              <a:rPr lang="ru-RU" dirty="0" smtClean="0"/>
              <a:t>- причина инфекционных заболеваний организма.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85992"/>
            <a:ext cx="4286248" cy="2943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Глотание</a:t>
            </a:r>
            <a:endParaRPr lang="ru-RU" sz="8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143512"/>
            <a:ext cx="9144000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Это сложное движение, в котором участвуют мышцы языка, дна полости рта, мягкого неба, глотки и пищевода. При глотании ротовое отверстие закрывается, мягкое небо приподнимается и отделяет носоглотку от остальной части глотки, гортань вместе с подъязычной костью поднимается вверх, язык отодвигается назад и проталкивает пищевой комок. В это время надгортанник закрывает вход в гортань, поэтому пища в дыхательное горло не попадает.</a:t>
            </a:r>
            <a:endParaRPr lang="ru-RU" dirty="0"/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1285860"/>
            <a:ext cx="6219825" cy="38385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876512345609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87651234560987</Template>
  <TotalTime>84</TotalTime>
  <Words>230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87651234560987</vt:lpstr>
      <vt:lpstr>Пищеварение  в ротовой полости</vt:lpstr>
      <vt:lpstr>Рецепторы вкуса (на языке) </vt:lpstr>
      <vt:lpstr>Состав слюны</vt:lpstr>
      <vt:lpstr>Выделение слюны</vt:lpstr>
      <vt:lpstr>Зубы (dentes) </vt:lpstr>
      <vt:lpstr>Строение зуба</vt:lpstr>
      <vt:lpstr>Слайд 7</vt:lpstr>
      <vt:lpstr>Глотание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Загадочный мир невидимок</dc:title>
  <dc:creator>Дмитрий Каленюк</dc:creator>
  <cp:lastModifiedBy>Дмитрий Каленюк</cp:lastModifiedBy>
  <cp:revision>9</cp:revision>
  <dcterms:created xsi:type="dcterms:W3CDTF">2012-03-18T11:53:29Z</dcterms:created>
  <dcterms:modified xsi:type="dcterms:W3CDTF">2012-03-18T13:17:59Z</dcterms:modified>
</cp:coreProperties>
</file>