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v100432.jpg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8715404" y="0"/>
            <a:ext cx="42859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bv10043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7858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274638"/>
            <a:ext cx="7829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857250" y="1600200"/>
            <a:ext cx="78295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C425974-1238-452C-B051-E77BA69C5C84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068992B-9B65-4FCC-9647-9D545D7673C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 dir="in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/>
          <a:solidFill>
            <a:srgbClr val="C43D1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C43D1F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501122" cy="1470025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/>
              <a:t>Первый и второй законы Менделя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3378882" cy="42148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39197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857496"/>
            <a:ext cx="4164331" cy="3087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001056" cy="1417638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Моногибридное </a:t>
            </a:r>
            <a:r>
              <a:rPr lang="ru-RU" sz="4000" i="1" dirty="0" smtClean="0"/>
              <a:t>скрещивание</a:t>
            </a:r>
            <a:r>
              <a:rPr lang="ru-RU" sz="4000" dirty="0" smtClean="0"/>
              <a:t> особей «чистых линий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600201"/>
            <a:ext cx="7829550" cy="3400436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закон </a:t>
            </a:r>
            <a:r>
              <a:rPr lang="ru-RU" dirty="0" smtClean="0"/>
              <a:t>(правило единообразия гибридов первого поколения F1): у гибридов первого поколения F1 проявляется один из пары признаков  преобладающий признак – </a:t>
            </a:r>
            <a:r>
              <a:rPr lang="ru-RU" i="1" dirty="0" smtClean="0"/>
              <a:t>доминантный</a:t>
            </a:r>
            <a:r>
              <a:rPr lang="ru-RU" dirty="0" smtClean="0"/>
              <a:t>, угнетенный признак </a:t>
            </a:r>
            <a:r>
              <a:rPr lang="ru-RU" dirty="0" smtClean="0"/>
              <a:t>– </a:t>
            </a:r>
            <a:r>
              <a:rPr lang="ru-RU" i="1" dirty="0" smtClean="0"/>
              <a:t>рецессивный.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72074"/>
            <a:ext cx="778674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4290"/>
            <a:ext cx="7829550" cy="3643337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закон </a:t>
            </a:r>
            <a:r>
              <a:rPr lang="ru-RU" sz="2400" dirty="0" smtClean="0"/>
              <a:t>(</a:t>
            </a:r>
            <a:r>
              <a:rPr lang="ru-RU" sz="2400" dirty="0" err="1" smtClean="0"/>
              <a:t>закон</a:t>
            </a:r>
            <a:r>
              <a:rPr lang="ru-RU" sz="2400" dirty="0" smtClean="0"/>
              <a:t> расщепления гибридов второго поколения F2) при дальнейшем скрещивании гибридов F1 между собой у гибридов  второго поколения F2 появляются особи с рецессивными признаками в соотношении 1:3 или 1:2:1 при скрещивании гибридов F1 между собой у гибридов  второго поколения F2 идет расщепление по фенотипу 1:3 и по генотипу </a:t>
            </a:r>
            <a:r>
              <a:rPr lang="ru-RU" sz="2400" dirty="0" smtClean="0"/>
              <a:t>1:2:1.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" name="Рисунок 3" descr="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857628"/>
            <a:ext cx="792961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428604"/>
            <a:ext cx="7829550" cy="569755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Результаты 1:3 или 1:2:1 получены путем анализа большого числа опытов такие результаты есть статистические закономерности чем больше проведено опытов, тем точнее статистические закономерности – статистические закономерности получают на большом числе опытов, статистические закономерности применяют для большого числа опытов.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901014" cy="1143000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Анализирующее скрещивание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071546"/>
            <a:ext cx="7829550" cy="505461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Оно служит </a:t>
            </a:r>
            <a:r>
              <a:rPr lang="ru-RU" sz="2800" dirty="0" smtClean="0"/>
              <a:t>для определения генотипа у неизвестной особи.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Проводят </a:t>
            </a:r>
            <a:r>
              <a:rPr lang="ru-RU" sz="2800" dirty="0" smtClean="0"/>
              <a:t>скрещивание этой особи и рецессивной </a:t>
            </a:r>
            <a:r>
              <a:rPr lang="ru-RU" sz="2800" dirty="0" err="1" smtClean="0"/>
              <a:t>гомозиготы</a:t>
            </a:r>
            <a:r>
              <a:rPr lang="ru-RU" sz="2800" dirty="0" smtClean="0"/>
              <a:t>, если после скрещивания у гибридов идет расщепление на доминантные и рецессивные 1:1, то </a:t>
            </a:r>
            <a:r>
              <a:rPr lang="ru-RU" sz="2800" dirty="0" smtClean="0"/>
              <a:t>особь - </a:t>
            </a:r>
            <a:r>
              <a:rPr lang="ru-RU" sz="2800" dirty="0" err="1" smtClean="0"/>
              <a:t>гетерозигота</a:t>
            </a:r>
            <a:r>
              <a:rPr lang="ru-RU" sz="2800" dirty="0" smtClean="0"/>
              <a:t>; если после скрещивания у гибридов нет расщепления и все гибриды доминантные, то особь </a:t>
            </a:r>
            <a:r>
              <a:rPr lang="ru-RU" sz="2800" dirty="0" smtClean="0"/>
              <a:t>- доминантная </a:t>
            </a:r>
            <a:r>
              <a:rPr lang="ru-RU" sz="2800" dirty="0" err="1" smtClean="0"/>
              <a:t>гомозигота</a:t>
            </a:r>
            <a:r>
              <a:rPr lang="ru-RU" sz="2800" dirty="0" smtClean="0"/>
              <a:t>.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Особь </a:t>
            </a:r>
            <a:r>
              <a:rPr lang="ru-RU" sz="2800" dirty="0" smtClean="0"/>
              <a:t>- рецессивная </a:t>
            </a:r>
            <a:r>
              <a:rPr lang="ru-RU" sz="2800" dirty="0" err="1" smtClean="0"/>
              <a:t>гомозигота</a:t>
            </a:r>
            <a:r>
              <a:rPr lang="ru-RU" sz="2800" dirty="0" smtClean="0"/>
              <a:t> определяется по </a:t>
            </a:r>
            <a:r>
              <a:rPr lang="ru-RU" sz="2800" dirty="0" smtClean="0"/>
              <a:t>фенотипу.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0"/>
            <a:ext cx="7829550" cy="10001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Теория чистоты гамет  Г.Менделя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071546"/>
            <a:ext cx="7829550" cy="5429288"/>
          </a:xfrm>
        </p:spPr>
        <p:txBody>
          <a:bodyPr/>
          <a:lstStyle/>
          <a:p>
            <a:r>
              <a:rPr lang="ru-RU" sz="2000" dirty="0" smtClean="0"/>
              <a:t>Значение - объясняет законы </a:t>
            </a:r>
            <a:r>
              <a:rPr lang="ru-RU" sz="2000" dirty="0" err="1" smtClean="0"/>
              <a:t>единообразия-расщепления-независимого</a:t>
            </a:r>
            <a:r>
              <a:rPr lang="ru-RU" sz="2000" dirty="0" smtClean="0"/>
              <a:t> наследования:</a:t>
            </a:r>
          </a:p>
          <a:p>
            <a:r>
              <a:rPr lang="ru-RU" sz="1800" i="1" dirty="0" smtClean="0"/>
              <a:t>признаки организма контролируются особыми клеточными факторами, </a:t>
            </a:r>
            <a:endParaRPr lang="ru-RU" sz="1800" dirty="0" smtClean="0"/>
          </a:p>
          <a:p>
            <a:r>
              <a:rPr lang="ru-RU" sz="1800" i="1" dirty="0" smtClean="0"/>
              <a:t>эти факторы наследственные и передаются от родителей потомкам через половые клетки-гаметы, </a:t>
            </a:r>
            <a:endParaRPr lang="ru-RU" sz="1800" dirty="0" smtClean="0"/>
          </a:p>
          <a:p>
            <a:r>
              <a:rPr lang="ru-RU" sz="1800" i="1" dirty="0" smtClean="0"/>
              <a:t>парные признаки контролируются парами наследственных факторов – аллелями, </a:t>
            </a:r>
            <a:endParaRPr lang="ru-RU" sz="1800" dirty="0" smtClean="0"/>
          </a:p>
          <a:p>
            <a:r>
              <a:rPr lang="ru-RU" sz="1800" i="1" dirty="0" smtClean="0"/>
              <a:t>из пары факторов гамета несет только один фактор(один аллель) и передает только один признак,</a:t>
            </a:r>
            <a:endParaRPr lang="ru-RU" sz="1800" dirty="0" smtClean="0"/>
          </a:p>
          <a:p>
            <a:r>
              <a:rPr lang="ru-RU" sz="1800" i="1" dirty="0" smtClean="0"/>
              <a:t> при образовании гамет аллели не смешиваются и их «чистота» не нарушается, распределение аллелей по гаметам происходит случайным образом,</a:t>
            </a:r>
            <a:endParaRPr lang="ru-RU" sz="1800" dirty="0" smtClean="0"/>
          </a:p>
          <a:p>
            <a:r>
              <a:rPr lang="ru-RU" sz="1800" i="1" dirty="0" smtClean="0"/>
              <a:t>при оплодотворении сливаются две гаметы: одна гамета от отца, другая от матери,</a:t>
            </a:r>
            <a:endParaRPr lang="ru-RU" sz="1800" dirty="0" smtClean="0"/>
          </a:p>
          <a:p>
            <a:r>
              <a:rPr lang="ru-RU" sz="1800" i="1" dirty="0" smtClean="0"/>
              <a:t> слияние гамет с образованием зиготы происходит случайным образом из зиготы развивается организм, его признаки определяются набором наследственных факторов зиготы.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829550" cy="1143000"/>
          </a:xfrm>
        </p:spPr>
        <p:txBody>
          <a:bodyPr/>
          <a:lstStyle/>
          <a:p>
            <a:r>
              <a:rPr lang="ru-RU" i="1" dirty="0" smtClean="0"/>
              <a:t>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285860"/>
            <a:ext cx="7829550" cy="484030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1. Заполните </a:t>
            </a:r>
            <a:r>
              <a:rPr lang="ru-RU" sz="2400" dirty="0" smtClean="0"/>
              <a:t>пробелы в тексте.</a:t>
            </a:r>
          </a:p>
          <a:p>
            <a:pPr marL="0" indent="0">
              <a:buNone/>
            </a:pPr>
            <a:r>
              <a:rPr lang="ru-RU" sz="2400" dirty="0" smtClean="0"/>
              <a:t>Согласно первому закону Г.Менделя, все первое поколение _____________ . Согласно второму закону Г.Менделя, во втором поколении образуются __% особей с доминантным признаками и ___% особей с _________. Законы Г.Менделя, установленные им в 1865 г., были заново открыты в 1900 г. голландским ученым _________ на _________, немецким ученым _________ на ________, и австрийским ученым _________ на __________.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829550" cy="1143000"/>
          </a:xfrm>
        </p:spPr>
        <p:txBody>
          <a:bodyPr/>
          <a:lstStyle/>
          <a:p>
            <a:r>
              <a:rPr lang="ru-RU" i="1" dirty="0" smtClean="0"/>
              <a:t>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357298"/>
            <a:ext cx="7829550" cy="514353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2. Вставьте пропущенные слова: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Генетика изучает закономерности….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Основоположником генетики является…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Объектом своих исследований Мендель выбрал…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Тип опыления у гороха…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Родителей и гибридное потомство обозначают…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Женская и мужская особь обозначаются…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Совокупность генов организма…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Совокупность всех признаков организма…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err="1" smtClean="0"/>
              <a:t>Гетерозигота</a:t>
            </a:r>
            <a:r>
              <a:rPr lang="ru-RU" sz="1800" dirty="0" smtClean="0"/>
              <a:t> обозначается…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err="1" smtClean="0"/>
              <a:t>Гомозигота</a:t>
            </a:r>
            <a:r>
              <a:rPr lang="ru-RU" sz="1800" dirty="0" smtClean="0"/>
              <a:t> обозначается…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Ген, контролирующий преобладающий признак…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Ген, контролирующий подавляемый признак…</a:t>
            </a:r>
          </a:p>
          <a:p>
            <a:pPr marL="447675" lvl="0" indent="-266700">
              <a:buFont typeface="+mj-lt"/>
              <a:buAutoNum type="arabicParenR"/>
            </a:pPr>
            <a:r>
              <a:rPr lang="ru-RU" sz="1800" dirty="0" smtClean="0"/>
              <a:t>Аллельные гены – </a:t>
            </a:r>
            <a:r>
              <a:rPr lang="ru-RU" sz="1800" dirty="0" err="1" smtClean="0"/>
              <a:t>гены</a:t>
            </a:r>
            <a:r>
              <a:rPr lang="ru-RU" sz="1800" dirty="0" smtClean="0"/>
              <a:t>…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krasnii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krasnii</Template>
  <TotalTime>18</TotalTime>
  <Words>453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krasnii</vt:lpstr>
      <vt:lpstr>Первый и второй законы Менделя</vt:lpstr>
      <vt:lpstr>Моногибридное скрещивание особей «чистых линий»</vt:lpstr>
      <vt:lpstr>Слайд 3</vt:lpstr>
      <vt:lpstr>Слайд 4</vt:lpstr>
      <vt:lpstr>Анализирующее скрещивание</vt:lpstr>
      <vt:lpstr>Теория чистоты гамет  Г.Менделя</vt:lpstr>
      <vt:lpstr>Задания</vt:lpstr>
      <vt:lpstr>Задания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и второй законы Менделя</dc:title>
  <dc:creator>Дмитрий Каленюк</dc:creator>
  <cp:lastModifiedBy>Дмитрий Каленюк</cp:lastModifiedBy>
  <cp:revision>2</cp:revision>
  <dcterms:created xsi:type="dcterms:W3CDTF">2012-03-07T15:54:17Z</dcterms:created>
  <dcterms:modified xsi:type="dcterms:W3CDTF">2012-03-07T16:12:37Z</dcterms:modified>
</cp:coreProperties>
</file>