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2BCF0B-CAE4-4754-A4D0-D2AEB828EEF3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6AFE7-2662-483B-9775-3B369FFCE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2BCF0B-CAE4-4754-A4D0-D2AEB828EEF3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6AFE7-2662-483B-9775-3B369FFCE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2BCF0B-CAE4-4754-A4D0-D2AEB828EEF3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6AFE7-2662-483B-9775-3B369FFCE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2BCF0B-CAE4-4754-A4D0-D2AEB828EEF3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6AFE7-2662-483B-9775-3B369FFCE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2BCF0B-CAE4-4754-A4D0-D2AEB828EEF3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6AFE7-2662-483B-9775-3B369FFCE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2BCF0B-CAE4-4754-A4D0-D2AEB828EEF3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6AFE7-2662-483B-9775-3B369FFCE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2BCF0B-CAE4-4754-A4D0-D2AEB828EEF3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6AFE7-2662-483B-9775-3B369FFCE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2BCF0B-CAE4-4754-A4D0-D2AEB828EEF3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6AFE7-2662-483B-9775-3B369FFCE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2BCF0B-CAE4-4754-A4D0-D2AEB828EEF3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6AFE7-2662-483B-9775-3B369FFCE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39999">
              <a:schemeClr val="bg2">
                <a:lumMod val="75000"/>
              </a:schemeClr>
            </a:gs>
            <a:gs pos="7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5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c064e0d267f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12700" y="0"/>
            <a:ext cx="1512888" cy="1392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274638"/>
            <a:ext cx="71151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622BCF0B-CAE4-4754-A4D0-D2AEB828EEF3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6416AFE7-2662-483B-9775-3B369FFCE1E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lus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7780" cmpd="sng">
            <a:solidFill>
              <a:schemeClr val="accent1">
                <a:tint val="3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63000"/>
                  <a:sat val="105000"/>
                </a:schemeClr>
              </a:gs>
              <a:gs pos="90000">
                <a:schemeClr val="accent1">
                  <a:shade val="50000"/>
                  <a:satMod val="100000"/>
                </a:schemeClr>
              </a:gs>
            </a:gsLst>
            <a:lin ang="5400000"/>
          </a:gradFill>
          <a:effectLst>
            <a:outerShdw blurRad="55000" dist="50800" dir="5400000" algn="tl">
              <a:srgbClr val="000000">
                <a:alpha val="33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375439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375439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375439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375439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375439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5000636"/>
            <a:ext cx="6715172" cy="1470025"/>
          </a:xfrm>
        </p:spPr>
        <p:txBody>
          <a:bodyPr>
            <a:noAutofit/>
          </a:bodyPr>
          <a:lstStyle/>
          <a:p>
            <a:pPr algn="l"/>
            <a:r>
              <a:rPr lang="ru-RU" b="1" i="1" dirty="0"/>
              <a:t>Взаимодействие аллельных генов</a:t>
            </a:r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9" y="142852"/>
            <a:ext cx="7715272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Полное доминирование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22860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lvl="0" indent="0">
              <a:buNone/>
            </a:pPr>
            <a:r>
              <a:rPr lang="ru-RU" sz="2400" dirty="0" smtClean="0">
                <a:latin typeface="Constantia" pitchFamily="18" charset="0"/>
              </a:rPr>
              <a:t>Есть </a:t>
            </a:r>
            <a:r>
              <a:rPr lang="ru-RU" sz="2400" dirty="0" smtClean="0">
                <a:latin typeface="Constantia" pitchFamily="18" charset="0"/>
              </a:rPr>
              <a:t>два </a:t>
            </a:r>
            <a:r>
              <a:rPr lang="ru-RU" sz="2400" dirty="0" err="1" smtClean="0">
                <a:latin typeface="Constantia" pitchFamily="18" charset="0"/>
              </a:rPr>
              <a:t>аллеля</a:t>
            </a:r>
            <a:r>
              <a:rPr lang="ru-RU" sz="2400" dirty="0" smtClean="0">
                <a:latin typeface="Constantia" pitchFamily="18" charset="0"/>
              </a:rPr>
              <a:t> гена, один – доминантный, другой – рецессивный. Доминантный аллель преобладает над рецессивным, доминантный аллель проявляется как у доминантных </a:t>
            </a:r>
            <a:r>
              <a:rPr lang="ru-RU" sz="2400" dirty="0" err="1" smtClean="0">
                <a:latin typeface="Constantia" pitchFamily="18" charset="0"/>
              </a:rPr>
              <a:t>гомозигот</a:t>
            </a:r>
            <a:r>
              <a:rPr lang="ru-RU" sz="2400" dirty="0" smtClean="0">
                <a:latin typeface="Constantia" pitchFamily="18" charset="0"/>
              </a:rPr>
              <a:t>, так и </a:t>
            </a:r>
            <a:r>
              <a:rPr lang="ru-RU" sz="2400" dirty="0" err="1" smtClean="0">
                <a:latin typeface="Constantia" pitchFamily="18" charset="0"/>
              </a:rPr>
              <a:t>гетерозигот</a:t>
            </a:r>
            <a:r>
              <a:rPr lang="ru-RU" sz="2400" dirty="0" smtClean="0">
                <a:latin typeface="Constantia" pitchFamily="18" charset="0"/>
              </a:rPr>
              <a:t>. Рецессивный аллель проявляется только у рецессивных </a:t>
            </a:r>
            <a:r>
              <a:rPr lang="ru-RU" sz="2400" dirty="0" err="1" smtClean="0">
                <a:latin typeface="Constantia" pitchFamily="18" charset="0"/>
              </a:rPr>
              <a:t>гомозигот</a:t>
            </a:r>
            <a:r>
              <a:rPr lang="ru-RU" sz="2400" dirty="0" smtClean="0">
                <a:latin typeface="Constantia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3714752"/>
            <a:ext cx="87154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nstantia" pitchFamily="18" charset="0"/>
              </a:rPr>
              <a:t>Пример</a:t>
            </a:r>
            <a:r>
              <a:rPr lang="ru-RU" dirty="0">
                <a:latin typeface="Constantia" pitchFamily="18" charset="0"/>
              </a:rPr>
              <a:t>: наследование цвета семян гороха, </a:t>
            </a:r>
          </a:p>
          <a:p>
            <a:r>
              <a:rPr lang="ru-RU" dirty="0">
                <a:latin typeface="Constantia" pitchFamily="18" charset="0"/>
              </a:rPr>
              <a:t>      ген </a:t>
            </a:r>
            <a:r>
              <a:rPr lang="ru-RU" i="1" dirty="0">
                <a:latin typeface="Constantia" pitchFamily="18" charset="0"/>
              </a:rPr>
              <a:t>А</a:t>
            </a:r>
            <a:r>
              <a:rPr lang="ru-RU" dirty="0">
                <a:latin typeface="Constantia" pitchFamily="18" charset="0"/>
              </a:rPr>
              <a:t> определяет желтый цвет семян,</a:t>
            </a:r>
          </a:p>
          <a:p>
            <a:r>
              <a:rPr lang="ru-RU" dirty="0">
                <a:latin typeface="Constantia" pitchFamily="18" charset="0"/>
              </a:rPr>
              <a:t>      ген </a:t>
            </a:r>
            <a:r>
              <a:rPr lang="ru-RU" i="1" dirty="0" err="1">
                <a:latin typeface="Constantia" pitchFamily="18" charset="0"/>
              </a:rPr>
              <a:t>a</a:t>
            </a:r>
            <a:r>
              <a:rPr lang="ru-RU" dirty="0">
                <a:latin typeface="Constantia" pitchFamily="18" charset="0"/>
              </a:rPr>
              <a:t> определяет зеленый цвет семян,</a:t>
            </a:r>
          </a:p>
          <a:p>
            <a:r>
              <a:rPr lang="ru-RU" dirty="0">
                <a:latin typeface="Constantia" pitchFamily="18" charset="0"/>
              </a:rPr>
              <a:t>      у генотипов </a:t>
            </a:r>
            <a:r>
              <a:rPr lang="ru-RU" i="1" dirty="0">
                <a:latin typeface="Constantia" pitchFamily="18" charset="0"/>
              </a:rPr>
              <a:t>АА</a:t>
            </a:r>
            <a:r>
              <a:rPr lang="ru-RU" dirty="0">
                <a:latin typeface="Constantia" pitchFamily="18" charset="0"/>
              </a:rPr>
              <a:t> и </a:t>
            </a:r>
            <a:r>
              <a:rPr lang="ru-RU" i="1" dirty="0" err="1">
                <a:latin typeface="Constantia" pitchFamily="18" charset="0"/>
              </a:rPr>
              <a:t>Аа</a:t>
            </a:r>
            <a:r>
              <a:rPr lang="ru-RU" dirty="0">
                <a:latin typeface="Constantia" pitchFamily="18" charset="0"/>
              </a:rPr>
              <a:t> семена желтые,</a:t>
            </a:r>
          </a:p>
          <a:p>
            <a:r>
              <a:rPr lang="ru-RU" dirty="0">
                <a:latin typeface="Constantia" pitchFamily="18" charset="0"/>
              </a:rPr>
              <a:t>      у генотипа </a:t>
            </a:r>
            <a:r>
              <a:rPr lang="ru-RU" i="1" dirty="0" err="1">
                <a:latin typeface="Constantia" pitchFamily="18" charset="0"/>
              </a:rPr>
              <a:t>аа</a:t>
            </a:r>
            <a:r>
              <a:rPr lang="ru-RU" dirty="0">
                <a:latin typeface="Constantia" pitchFamily="18" charset="0"/>
              </a:rPr>
              <a:t> семена зеленые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011458"/>
            <a:ext cx="3643318" cy="2598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lu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3" y="0"/>
            <a:ext cx="7858148" cy="1214422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Н</a:t>
            </a:r>
            <a:r>
              <a:rPr lang="ru-RU" sz="4400" i="1" dirty="0" smtClean="0"/>
              <a:t>еполное доминирование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9"/>
            <a:ext cx="8715436" cy="150019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lvl="0" indent="0">
              <a:buNone/>
            </a:pPr>
            <a:r>
              <a:rPr lang="ru-RU" sz="2400" dirty="0" smtClean="0">
                <a:latin typeface="Constantia" pitchFamily="18" charset="0"/>
              </a:rPr>
              <a:t>Есть </a:t>
            </a:r>
            <a:r>
              <a:rPr lang="ru-RU" sz="2400" dirty="0" smtClean="0">
                <a:latin typeface="Constantia" pitchFamily="18" charset="0"/>
              </a:rPr>
              <a:t>два </a:t>
            </a:r>
            <a:r>
              <a:rPr lang="ru-RU" sz="2400" dirty="0" err="1" smtClean="0">
                <a:latin typeface="Constantia" pitchFamily="18" charset="0"/>
              </a:rPr>
              <a:t>аллеля</a:t>
            </a:r>
            <a:r>
              <a:rPr lang="ru-RU" sz="2400" dirty="0" smtClean="0">
                <a:latin typeface="Constantia" pitchFamily="18" charset="0"/>
              </a:rPr>
              <a:t> гена, один – доминантный, другой – рецессивный</a:t>
            </a:r>
            <a:r>
              <a:rPr lang="ru-RU" sz="2400" dirty="0" smtClean="0">
                <a:latin typeface="Constantia" pitchFamily="18" charset="0"/>
              </a:rPr>
              <a:t>, доминантные </a:t>
            </a:r>
            <a:r>
              <a:rPr lang="ru-RU" sz="2400" dirty="0" err="1" smtClean="0">
                <a:latin typeface="Constantia" pitchFamily="18" charset="0"/>
              </a:rPr>
              <a:t>гомозиготы</a:t>
            </a:r>
            <a:r>
              <a:rPr lang="ru-RU" sz="2400" dirty="0" smtClean="0">
                <a:latin typeface="Constantia" pitchFamily="18" charset="0"/>
              </a:rPr>
              <a:t> и </a:t>
            </a:r>
            <a:r>
              <a:rPr lang="ru-RU" sz="2400" dirty="0" err="1" smtClean="0">
                <a:latin typeface="Constantia" pitchFamily="18" charset="0"/>
              </a:rPr>
              <a:t>гетерозиготы</a:t>
            </a:r>
            <a:r>
              <a:rPr lang="ru-RU" sz="2400" dirty="0" smtClean="0">
                <a:latin typeface="Constantia" pitchFamily="18" charset="0"/>
              </a:rPr>
              <a:t> отличаются по фенотипу - </a:t>
            </a:r>
            <a:r>
              <a:rPr lang="ru-RU" sz="2400" i="1" dirty="0" smtClean="0">
                <a:latin typeface="Constantia" pitchFamily="18" charset="0"/>
              </a:rPr>
              <a:t>промежуточный характер </a:t>
            </a:r>
            <a:r>
              <a:rPr lang="ru-RU" sz="2400" i="1" dirty="0" smtClean="0">
                <a:latin typeface="Constantia" pitchFamily="18" charset="0"/>
              </a:rPr>
              <a:t>наследования.</a:t>
            </a:r>
            <a:endParaRPr lang="ru-RU" sz="2400" dirty="0" smtClean="0">
              <a:latin typeface="Constantia" pitchFamily="18" charset="0"/>
            </a:endParaRPr>
          </a:p>
          <a:p>
            <a:endParaRPr lang="ru-RU" dirty="0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3071810"/>
            <a:ext cx="75724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nstantia" pitchFamily="18" charset="0"/>
              </a:rPr>
              <a:t>Пример:</a:t>
            </a:r>
            <a:r>
              <a:rPr lang="ru-RU" dirty="0">
                <a:latin typeface="Constantia" pitchFamily="18" charset="0"/>
              </a:rPr>
              <a:t> наследование окраски цветов у ночной красавицы, </a:t>
            </a:r>
          </a:p>
          <a:p>
            <a:r>
              <a:rPr lang="ru-RU" dirty="0">
                <a:latin typeface="Constantia" pitchFamily="18" charset="0"/>
              </a:rPr>
              <a:t>      ген </a:t>
            </a:r>
            <a:r>
              <a:rPr lang="ru-RU" i="1" dirty="0">
                <a:latin typeface="Constantia" pitchFamily="18" charset="0"/>
              </a:rPr>
              <a:t>А</a:t>
            </a:r>
            <a:r>
              <a:rPr lang="ru-RU" dirty="0">
                <a:latin typeface="Constantia" pitchFamily="18" charset="0"/>
              </a:rPr>
              <a:t> определяет красную окраску цветов,</a:t>
            </a:r>
          </a:p>
          <a:p>
            <a:r>
              <a:rPr lang="ru-RU" dirty="0">
                <a:latin typeface="Constantia" pitchFamily="18" charset="0"/>
              </a:rPr>
              <a:t>      ген </a:t>
            </a:r>
            <a:r>
              <a:rPr lang="ru-RU" i="1" dirty="0" err="1">
                <a:latin typeface="Constantia" pitchFamily="18" charset="0"/>
              </a:rPr>
              <a:t>a</a:t>
            </a:r>
            <a:r>
              <a:rPr lang="ru-RU" dirty="0">
                <a:latin typeface="Constantia" pitchFamily="18" charset="0"/>
              </a:rPr>
              <a:t> определяет белую окраску цветов, </a:t>
            </a:r>
          </a:p>
          <a:p>
            <a:r>
              <a:rPr lang="ru-RU" dirty="0">
                <a:latin typeface="Constantia" pitchFamily="18" charset="0"/>
              </a:rPr>
              <a:t>      у генотипа </a:t>
            </a:r>
            <a:r>
              <a:rPr lang="ru-RU" i="1" dirty="0">
                <a:latin typeface="Constantia" pitchFamily="18" charset="0"/>
              </a:rPr>
              <a:t>АА</a:t>
            </a:r>
            <a:r>
              <a:rPr lang="ru-RU" dirty="0">
                <a:latin typeface="Constantia" pitchFamily="18" charset="0"/>
              </a:rPr>
              <a:t> цветы красные,</a:t>
            </a:r>
          </a:p>
          <a:p>
            <a:r>
              <a:rPr lang="ru-RU" dirty="0">
                <a:latin typeface="Constantia" pitchFamily="18" charset="0"/>
              </a:rPr>
              <a:t>      у генотипа </a:t>
            </a:r>
            <a:r>
              <a:rPr lang="ru-RU" i="1" dirty="0" err="1">
                <a:latin typeface="Constantia" pitchFamily="18" charset="0"/>
              </a:rPr>
              <a:t>аа</a:t>
            </a:r>
            <a:r>
              <a:rPr lang="ru-RU" dirty="0">
                <a:latin typeface="Constantia" pitchFamily="18" charset="0"/>
              </a:rPr>
              <a:t> цветы белые,</a:t>
            </a:r>
          </a:p>
          <a:p>
            <a:r>
              <a:rPr lang="ru-RU" dirty="0">
                <a:latin typeface="Constantia" pitchFamily="18" charset="0"/>
              </a:rPr>
              <a:t>      у генотипа </a:t>
            </a:r>
            <a:r>
              <a:rPr lang="ru-RU" i="1" dirty="0" err="1">
                <a:latin typeface="Constantia" pitchFamily="18" charset="0"/>
              </a:rPr>
              <a:t>Аа</a:t>
            </a:r>
            <a:r>
              <a:rPr lang="ru-RU" dirty="0">
                <a:latin typeface="Constantia" pitchFamily="18" charset="0"/>
              </a:rPr>
              <a:t> цветы розовые</a:t>
            </a:r>
          </a:p>
          <a:p>
            <a:endParaRPr lang="ru-RU" dirty="0">
              <a:latin typeface="Constantia" pitchFamily="18" charset="0"/>
            </a:endParaRPr>
          </a:p>
        </p:txBody>
      </p:sp>
      <p:pic>
        <p:nvPicPr>
          <p:cNvPr id="5" name="Рисунок 4" descr="m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4714" y="4357694"/>
            <a:ext cx="5079742" cy="22812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715272" cy="1143000"/>
          </a:xfrm>
        </p:spPr>
        <p:txBody>
          <a:bodyPr/>
          <a:lstStyle/>
          <a:p>
            <a:r>
              <a:rPr lang="ru-RU" dirty="0" err="1" smtClean="0"/>
              <a:t>К</a:t>
            </a:r>
            <a:r>
              <a:rPr lang="ru-RU" i="1" dirty="0" err="1" smtClean="0"/>
              <a:t>одоминирование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9"/>
            <a:ext cx="8715436" cy="857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У </a:t>
            </a:r>
            <a:r>
              <a:rPr lang="ru-RU" sz="2400" dirty="0" smtClean="0">
                <a:latin typeface="Constantia" pitchFamily="18" charset="0"/>
              </a:rPr>
              <a:t>гена не два, а несколько(множественные) аллели, в генотипе только два </a:t>
            </a:r>
            <a:r>
              <a:rPr lang="ru-RU" sz="2400" dirty="0" err="1" smtClean="0">
                <a:latin typeface="Constantia" pitchFamily="18" charset="0"/>
              </a:rPr>
              <a:t>аллеля</a:t>
            </a:r>
            <a:r>
              <a:rPr lang="ru-RU" sz="2400" dirty="0" smtClean="0">
                <a:latin typeface="Constantia" pitchFamily="18" charset="0"/>
              </a:rPr>
              <a:t> гена.</a:t>
            </a:r>
            <a:endParaRPr lang="ru-RU" sz="2400" dirty="0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2428868"/>
            <a:ext cx="90011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nstantia" pitchFamily="18" charset="0"/>
              </a:rPr>
              <a:t>Пример</a:t>
            </a:r>
            <a:r>
              <a:rPr lang="ru-RU" dirty="0">
                <a:latin typeface="Constantia" pitchFamily="18" charset="0"/>
              </a:rPr>
              <a:t>: наследование групп крови </a:t>
            </a:r>
            <a:r>
              <a:rPr lang="ru-RU" dirty="0" smtClean="0">
                <a:latin typeface="Constantia" pitchFamily="18" charset="0"/>
              </a:rPr>
              <a:t>АВО </a:t>
            </a:r>
            <a:r>
              <a:rPr lang="ru-RU" dirty="0">
                <a:latin typeface="Constantia" pitchFamily="18" charset="0"/>
              </a:rPr>
              <a:t>у человека,</a:t>
            </a:r>
          </a:p>
          <a:p>
            <a:r>
              <a:rPr lang="ru-RU" dirty="0">
                <a:latin typeface="Constantia" pitchFamily="18" charset="0"/>
              </a:rPr>
              <a:t>     </a:t>
            </a:r>
            <a:r>
              <a:rPr lang="ru-RU" dirty="0" smtClean="0">
                <a:latin typeface="Constantia" pitchFamily="18" charset="0"/>
              </a:rPr>
              <a:t> </a:t>
            </a:r>
            <a:r>
              <a:rPr lang="ru-RU" dirty="0">
                <a:latin typeface="Constantia" pitchFamily="18" charset="0"/>
              </a:rPr>
              <a:t>у человека группы крови 0(I), А(II), В(III) и АВ(IV)</a:t>
            </a:r>
          </a:p>
          <a:p>
            <a:r>
              <a:rPr lang="ru-RU" dirty="0">
                <a:latin typeface="Constantia" pitchFamily="18" charset="0"/>
              </a:rPr>
              <a:t>    </a:t>
            </a:r>
            <a:r>
              <a:rPr lang="ru-RU" dirty="0" smtClean="0">
                <a:latin typeface="Constantia" pitchFamily="18" charset="0"/>
              </a:rPr>
              <a:t> ген 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А</a:t>
            </a:r>
            <a:r>
              <a:rPr lang="ru-RU" dirty="0">
                <a:latin typeface="Constantia" pitchFamily="18" charset="0"/>
              </a:rPr>
              <a:t> определяет синтез в эритроцитах специфического белка - </a:t>
            </a:r>
            <a:r>
              <a:rPr lang="ru-RU" dirty="0" err="1">
                <a:latin typeface="Constantia" pitchFamily="18" charset="0"/>
              </a:rPr>
              <a:t>агглютиногена</a:t>
            </a:r>
            <a:r>
              <a:rPr lang="ru-RU" dirty="0">
                <a:latin typeface="Constantia" pitchFamily="18" charset="0"/>
              </a:rPr>
              <a:t> </a:t>
            </a:r>
            <a:r>
              <a:rPr lang="ru-RU" dirty="0" smtClean="0">
                <a:latin typeface="Constantia" pitchFamily="18" charset="0"/>
              </a:rPr>
              <a:t> А</a:t>
            </a:r>
            <a:endParaRPr lang="ru-RU" dirty="0">
              <a:latin typeface="Constantia" pitchFamily="18" charset="0"/>
            </a:endParaRPr>
          </a:p>
          <a:p>
            <a:r>
              <a:rPr lang="ru-RU" dirty="0">
                <a:latin typeface="Constantia" pitchFamily="18" charset="0"/>
              </a:rPr>
              <a:t>     </a:t>
            </a:r>
            <a:r>
              <a:rPr lang="ru-RU" dirty="0" smtClean="0">
                <a:latin typeface="Constantia" pitchFamily="18" charset="0"/>
              </a:rPr>
              <a:t>ген 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В</a:t>
            </a:r>
            <a:r>
              <a:rPr lang="ru-RU" dirty="0">
                <a:latin typeface="Constantia" pitchFamily="18" charset="0"/>
              </a:rPr>
              <a:t> определяет синтез другого белка - </a:t>
            </a:r>
            <a:r>
              <a:rPr lang="ru-RU" dirty="0" err="1">
                <a:latin typeface="Constantia" pitchFamily="18" charset="0"/>
              </a:rPr>
              <a:t>агглютиногена</a:t>
            </a:r>
            <a:r>
              <a:rPr lang="ru-RU" dirty="0">
                <a:latin typeface="Constantia" pitchFamily="18" charset="0"/>
              </a:rPr>
              <a:t> В</a:t>
            </a:r>
          </a:p>
          <a:p>
            <a:r>
              <a:rPr lang="ru-RU" dirty="0">
                <a:latin typeface="Constantia" pitchFamily="18" charset="0"/>
              </a:rPr>
              <a:t>    </a:t>
            </a:r>
            <a:r>
              <a:rPr lang="ru-RU" dirty="0" smtClean="0">
                <a:latin typeface="Constantia" pitchFamily="18" charset="0"/>
              </a:rPr>
              <a:t> </a:t>
            </a:r>
            <a:r>
              <a:rPr lang="ru-RU" dirty="0">
                <a:latin typeface="Constantia" pitchFamily="18" charset="0"/>
              </a:rPr>
              <a:t>ни ген 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А</a:t>
            </a:r>
            <a:r>
              <a:rPr lang="ru-RU" dirty="0">
                <a:latin typeface="Constantia" pitchFamily="18" charset="0"/>
              </a:rPr>
              <a:t>, ни ген 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В</a:t>
            </a:r>
            <a:r>
              <a:rPr lang="ru-RU" dirty="0">
                <a:latin typeface="Constantia" pitchFamily="18" charset="0"/>
              </a:rPr>
              <a:t> не доминируют друг над другом</a:t>
            </a:r>
          </a:p>
          <a:p>
            <a:r>
              <a:rPr lang="ru-RU" dirty="0">
                <a:latin typeface="Constantia" pitchFamily="18" charset="0"/>
              </a:rPr>
              <a:t>     </a:t>
            </a:r>
            <a:r>
              <a:rPr lang="ru-RU" dirty="0" smtClean="0">
                <a:latin typeface="Constantia" pitchFamily="18" charset="0"/>
              </a:rPr>
              <a:t>ген </a:t>
            </a:r>
            <a:r>
              <a:rPr lang="en-US" i="1" dirty="0">
                <a:latin typeface="Constantia" pitchFamily="18" charset="0"/>
              </a:rPr>
              <a:t>j</a:t>
            </a:r>
            <a:r>
              <a:rPr lang="ru-RU" dirty="0">
                <a:latin typeface="Constantia" pitchFamily="18" charset="0"/>
              </a:rPr>
              <a:t> не продуцирует никакого </a:t>
            </a:r>
            <a:r>
              <a:rPr lang="ru-RU" dirty="0" err="1">
                <a:latin typeface="Constantia" pitchFamily="18" charset="0"/>
              </a:rPr>
              <a:t>агглютиногена</a:t>
            </a:r>
            <a:endParaRPr lang="ru-RU" dirty="0">
              <a:latin typeface="Constantia" pitchFamily="18" charset="0"/>
            </a:endParaRPr>
          </a:p>
          <a:p>
            <a:r>
              <a:rPr lang="ru-RU" dirty="0">
                <a:latin typeface="Constantia" pitchFamily="18" charset="0"/>
              </a:rPr>
              <a:t>    </a:t>
            </a:r>
            <a:r>
              <a:rPr lang="ru-RU" dirty="0" smtClean="0">
                <a:latin typeface="Constantia" pitchFamily="18" charset="0"/>
              </a:rPr>
              <a:t> ген 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А</a:t>
            </a:r>
            <a:r>
              <a:rPr lang="ru-RU" dirty="0">
                <a:latin typeface="Constantia" pitchFamily="18" charset="0"/>
              </a:rPr>
              <a:t> и ген 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В</a:t>
            </a:r>
            <a:r>
              <a:rPr lang="ru-RU" dirty="0">
                <a:latin typeface="Constantia" pitchFamily="18" charset="0"/>
              </a:rPr>
              <a:t> доминируют над геном </a:t>
            </a:r>
            <a:r>
              <a:rPr lang="en-US" i="1" dirty="0">
                <a:latin typeface="Constantia" pitchFamily="18" charset="0"/>
              </a:rPr>
              <a:t>j</a:t>
            </a:r>
            <a:endParaRPr lang="ru-RU" dirty="0">
              <a:latin typeface="Constantia" pitchFamily="18" charset="0"/>
            </a:endParaRPr>
          </a:p>
          <a:p>
            <a:r>
              <a:rPr lang="ru-RU" dirty="0">
                <a:latin typeface="Constantia" pitchFamily="18" charset="0"/>
              </a:rPr>
              <a:t>      </a:t>
            </a:r>
            <a:r>
              <a:rPr lang="ru-RU" dirty="0" smtClean="0">
                <a:latin typeface="Constantia" pitchFamily="18" charset="0"/>
              </a:rPr>
              <a:t>у </a:t>
            </a:r>
            <a:r>
              <a:rPr lang="ru-RU" dirty="0">
                <a:latin typeface="Constantia" pitchFamily="18" charset="0"/>
              </a:rPr>
              <a:t>генотипов 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А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А</a:t>
            </a:r>
            <a:r>
              <a:rPr lang="ru-RU" dirty="0">
                <a:latin typeface="Constantia" pitchFamily="18" charset="0"/>
              </a:rPr>
              <a:t> и 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А</a:t>
            </a:r>
            <a:r>
              <a:rPr lang="en-US" i="1" dirty="0">
                <a:latin typeface="Constantia" pitchFamily="18" charset="0"/>
              </a:rPr>
              <a:t>j</a:t>
            </a:r>
            <a:r>
              <a:rPr lang="ru-RU" dirty="0">
                <a:latin typeface="Constantia" pitchFamily="18" charset="0"/>
              </a:rPr>
              <a:t> образуется </a:t>
            </a:r>
            <a:r>
              <a:rPr lang="ru-RU" dirty="0" err="1">
                <a:latin typeface="Constantia" pitchFamily="18" charset="0"/>
              </a:rPr>
              <a:t>агглютиноген</a:t>
            </a:r>
            <a:r>
              <a:rPr lang="ru-RU" dirty="0">
                <a:latin typeface="Constantia" pitchFamily="18" charset="0"/>
              </a:rPr>
              <a:t> А - группа крови А(II)</a:t>
            </a:r>
          </a:p>
          <a:p>
            <a:r>
              <a:rPr lang="ru-RU" dirty="0">
                <a:latin typeface="Constantia" pitchFamily="18" charset="0"/>
              </a:rPr>
              <a:t>      </a:t>
            </a:r>
            <a:r>
              <a:rPr lang="ru-RU" dirty="0" smtClean="0">
                <a:latin typeface="Constantia" pitchFamily="18" charset="0"/>
              </a:rPr>
              <a:t>у </a:t>
            </a:r>
            <a:r>
              <a:rPr lang="ru-RU" dirty="0">
                <a:latin typeface="Constantia" pitchFamily="18" charset="0"/>
              </a:rPr>
              <a:t>генотипов 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В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В</a:t>
            </a:r>
            <a:r>
              <a:rPr lang="ru-RU" dirty="0">
                <a:latin typeface="Constantia" pitchFamily="18" charset="0"/>
              </a:rPr>
              <a:t> и 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В</a:t>
            </a:r>
            <a:r>
              <a:rPr lang="en-US" i="1" dirty="0">
                <a:latin typeface="Constantia" pitchFamily="18" charset="0"/>
              </a:rPr>
              <a:t>j</a:t>
            </a:r>
            <a:r>
              <a:rPr lang="ru-RU" dirty="0">
                <a:latin typeface="Constantia" pitchFamily="18" charset="0"/>
              </a:rPr>
              <a:t> образуется </a:t>
            </a:r>
            <a:r>
              <a:rPr lang="ru-RU" dirty="0" err="1">
                <a:latin typeface="Constantia" pitchFamily="18" charset="0"/>
              </a:rPr>
              <a:t>агглютиноген</a:t>
            </a:r>
            <a:r>
              <a:rPr lang="ru-RU" dirty="0">
                <a:latin typeface="Constantia" pitchFamily="18" charset="0"/>
              </a:rPr>
              <a:t> В - группа крови В(III)</a:t>
            </a:r>
          </a:p>
          <a:p>
            <a:r>
              <a:rPr lang="ru-RU" dirty="0">
                <a:latin typeface="Constantia" pitchFamily="18" charset="0"/>
              </a:rPr>
              <a:t>      </a:t>
            </a:r>
            <a:r>
              <a:rPr lang="ru-RU" dirty="0" smtClean="0">
                <a:latin typeface="Constantia" pitchFamily="18" charset="0"/>
              </a:rPr>
              <a:t>у </a:t>
            </a:r>
            <a:r>
              <a:rPr lang="ru-RU" dirty="0">
                <a:latin typeface="Constantia" pitchFamily="18" charset="0"/>
              </a:rPr>
              <a:t>генотипа </a:t>
            </a:r>
            <a:r>
              <a:rPr lang="en-US" i="1" dirty="0" err="1">
                <a:latin typeface="Constantia" pitchFamily="18" charset="0"/>
              </a:rPr>
              <a:t>jj</a:t>
            </a:r>
            <a:r>
              <a:rPr lang="ru-RU" dirty="0">
                <a:latin typeface="Constantia" pitchFamily="18" charset="0"/>
              </a:rPr>
              <a:t> нет </a:t>
            </a:r>
            <a:r>
              <a:rPr lang="ru-RU" dirty="0" err="1">
                <a:latin typeface="Constantia" pitchFamily="18" charset="0"/>
              </a:rPr>
              <a:t>агглютиногенов</a:t>
            </a:r>
            <a:r>
              <a:rPr lang="ru-RU" dirty="0">
                <a:latin typeface="Constantia" pitchFamily="18" charset="0"/>
              </a:rPr>
              <a:t> - группа крови 0(I)</a:t>
            </a:r>
          </a:p>
          <a:p>
            <a:r>
              <a:rPr lang="ru-RU" dirty="0">
                <a:latin typeface="Constantia" pitchFamily="18" charset="0"/>
              </a:rPr>
              <a:t>      </a:t>
            </a:r>
            <a:r>
              <a:rPr lang="ru-RU" dirty="0" smtClean="0">
                <a:latin typeface="Constantia" pitchFamily="18" charset="0"/>
              </a:rPr>
              <a:t>у </a:t>
            </a:r>
            <a:r>
              <a:rPr lang="ru-RU" dirty="0">
                <a:latin typeface="Constantia" pitchFamily="18" charset="0"/>
              </a:rPr>
              <a:t>генотипа 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А</a:t>
            </a:r>
            <a:r>
              <a:rPr lang="ru-RU" i="1" dirty="0">
                <a:latin typeface="Constantia" pitchFamily="18" charset="0"/>
              </a:rPr>
              <a:t>I</a:t>
            </a:r>
            <a:r>
              <a:rPr lang="ru-RU" i="1" baseline="-25000" dirty="0">
                <a:latin typeface="Constantia" pitchFamily="18" charset="0"/>
              </a:rPr>
              <a:t>В</a:t>
            </a:r>
            <a:r>
              <a:rPr lang="ru-RU" dirty="0">
                <a:latin typeface="Constantia" pitchFamily="18" charset="0"/>
              </a:rPr>
              <a:t> образуются оба </a:t>
            </a:r>
            <a:r>
              <a:rPr lang="ru-RU" dirty="0" err="1">
                <a:latin typeface="Constantia" pitchFamily="18" charset="0"/>
              </a:rPr>
              <a:t>агглютиногена</a:t>
            </a:r>
            <a:r>
              <a:rPr lang="ru-RU" dirty="0">
                <a:latin typeface="Constantia" pitchFamily="18" charset="0"/>
              </a:rPr>
              <a:t> - группа крови АВ(IV)</a:t>
            </a:r>
          </a:p>
        </p:txBody>
      </p:sp>
    </p:spTree>
  </p:cSld>
  <p:clrMapOvr>
    <a:masterClrMapping/>
  </p:clrMapOvr>
  <p:transition>
    <p:plu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858148" cy="1143000"/>
          </a:xfrm>
        </p:spPr>
        <p:txBody>
          <a:bodyPr>
            <a:normAutofit/>
          </a:bodyPr>
          <a:lstStyle/>
          <a:p>
            <a:r>
              <a:rPr lang="ru-RU" i="1" dirty="0" smtClean="0"/>
              <a:t>Сверхдоминирование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9"/>
            <a:ext cx="8715436" cy="121444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Constantia" pitchFamily="18" charset="0"/>
              </a:rPr>
              <a:t>У </a:t>
            </a:r>
            <a:r>
              <a:rPr lang="ru-RU" sz="2400" dirty="0" err="1" smtClean="0">
                <a:latin typeface="Constantia" pitchFamily="18" charset="0"/>
              </a:rPr>
              <a:t>доминатного</a:t>
            </a: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400" dirty="0" err="1" smtClean="0">
                <a:latin typeface="Constantia" pitchFamily="18" charset="0"/>
              </a:rPr>
              <a:t>аллеля</a:t>
            </a:r>
            <a:r>
              <a:rPr lang="ru-RU" sz="2400" dirty="0" smtClean="0">
                <a:latin typeface="Constantia" pitchFamily="18" charset="0"/>
              </a:rPr>
              <a:t> в гетерозиготном состоянии отмечается более сильное проявление признака, чем в гомозиготном.</a:t>
            </a:r>
            <a:endParaRPr lang="ru-RU" sz="2400" dirty="0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928934"/>
            <a:ext cx="8286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onstantia" pitchFamily="18" charset="0"/>
              </a:rPr>
              <a:t>Пример:</a:t>
            </a:r>
            <a:r>
              <a:rPr lang="ru-RU" sz="2400" dirty="0">
                <a:latin typeface="Constantia" pitchFamily="18" charset="0"/>
              </a:rPr>
              <a:t> у мухи дрозофилы известна рецессивная летальная аллель. Гетерозиготные организмы у мух обладают большей жизнеспособностью, чем </a:t>
            </a:r>
            <a:r>
              <a:rPr lang="ru-RU" sz="2400" dirty="0" err="1">
                <a:latin typeface="Constantia" pitchFamily="18" charset="0"/>
              </a:rPr>
              <a:t>доминатные</a:t>
            </a:r>
            <a:r>
              <a:rPr lang="ru-RU" sz="2400" dirty="0">
                <a:latin typeface="Constantia" pitchFamily="18" charset="0"/>
              </a:rPr>
              <a:t> </a:t>
            </a:r>
            <a:r>
              <a:rPr lang="ru-RU" sz="2400" dirty="0" err="1">
                <a:latin typeface="Constantia" pitchFamily="18" charset="0"/>
              </a:rPr>
              <a:t>гомозигоные</a:t>
            </a:r>
            <a:r>
              <a:rPr lang="ru-RU" sz="2400" dirty="0">
                <a:latin typeface="Constantia" pitchFamily="18" charset="0"/>
              </a:rPr>
              <a:t> особи дикого типа.</a:t>
            </a:r>
          </a:p>
          <a:p>
            <a:endParaRPr lang="ru-RU" sz="2400" dirty="0">
              <a:latin typeface="Constantia" pitchFamily="18" charset="0"/>
            </a:endParaRPr>
          </a:p>
        </p:txBody>
      </p:sp>
      <p:pic>
        <p:nvPicPr>
          <p:cNvPr id="5" name="Рисунок 4" descr="1cf38a07-f861-4436-8fdd-222fc78fb3c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4286256"/>
            <a:ext cx="2877559" cy="2343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lus/>
  </p:transition>
</p:sld>
</file>

<file path=ppt/theme/theme1.xml><?xml version="1.0" encoding="utf-8"?>
<a:theme xmlns:a="http://schemas.openxmlformats.org/drawingml/2006/main" name="zvetiii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zvetiii</Template>
  <TotalTime>19</TotalTime>
  <Words>342</Words>
  <Application>Microsoft Office PowerPoint</Application>
  <PresentationFormat>Экран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zvetiii</vt:lpstr>
      <vt:lpstr>Взаимодействие аллельных генов</vt:lpstr>
      <vt:lpstr>Полное доминирование</vt:lpstr>
      <vt:lpstr>Неполное доминирование</vt:lpstr>
      <vt:lpstr>Кодоминирование</vt:lpstr>
      <vt:lpstr>Сверхдоминирование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аллельных генов</dc:title>
  <dc:creator>Дмитрий Каленюк</dc:creator>
  <cp:lastModifiedBy>Дмитрий Каленюк</cp:lastModifiedBy>
  <cp:revision>2</cp:revision>
  <dcterms:created xsi:type="dcterms:W3CDTF">2012-03-07T16:26:13Z</dcterms:created>
  <dcterms:modified xsi:type="dcterms:W3CDTF">2012-03-07T16:45:32Z</dcterms:modified>
</cp:coreProperties>
</file>