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5400" b="1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AB18E9-165C-4FAF-A5BC-6DBDD136DC23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4EA3D-B7AB-4952-91E5-FA2A2D4F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AB18E9-165C-4FAF-A5BC-6DBDD136DC23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4EA3D-B7AB-4952-91E5-FA2A2D4F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AB18E9-165C-4FAF-A5BC-6DBDD136DC23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4EA3D-B7AB-4952-91E5-FA2A2D4F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AB18E9-165C-4FAF-A5BC-6DBDD136DC23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4EA3D-B7AB-4952-91E5-FA2A2D4F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857761"/>
            <a:ext cx="7000892" cy="1000132"/>
          </a:xfrm>
        </p:spPr>
        <p:txBody>
          <a:bodyPr anchor="t"/>
          <a:lstStyle>
            <a:lvl1pPr algn="l">
              <a:defRPr sz="4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5857892"/>
            <a:ext cx="7000892" cy="857245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AB18E9-165C-4FAF-A5BC-6DBDD136DC23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4EA3D-B7AB-4952-91E5-FA2A2D4F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AB18E9-165C-4FAF-A5BC-6DBDD136DC23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4EA3D-B7AB-4952-91E5-FA2A2D4F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AB18E9-165C-4FAF-A5BC-6DBDD136DC23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4EA3D-B7AB-4952-91E5-FA2A2D4F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AB18E9-165C-4FAF-A5BC-6DBDD136DC23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4EA3D-B7AB-4952-91E5-FA2A2D4F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AB18E9-165C-4FAF-A5BC-6DBDD136DC23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4EA3D-B7AB-4952-91E5-FA2A2D4F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AB18E9-165C-4FAF-A5BC-6DBDD136DC23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4EA3D-B7AB-4952-91E5-FA2A2D4F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214282" y="142852"/>
            <a:ext cx="1571636" cy="1214446"/>
          </a:xfrm>
          <a:prstGeom prst="round2DiagRect">
            <a:avLst/>
          </a:prstGeom>
          <a:gradFill>
            <a:gsLst>
              <a:gs pos="9000">
                <a:schemeClr val="accent1">
                  <a:shade val="51000"/>
                  <a:satMod val="130000"/>
                  <a:alpha val="43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38" y="142875"/>
            <a:ext cx="690086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2AB18E9-165C-4FAF-A5BC-6DBDD136DC23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2E14EA3D-B7AB-4952-91E5-FA2A2D4FBA16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 descr="7f9f4a463d.gif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85750" y="142875"/>
            <a:ext cx="1357313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928794" y="1214422"/>
            <a:ext cx="7000924" cy="7143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plus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>
          <a:ln w="10541" cmpd="sng">
            <a:solidFill>
              <a:schemeClr val="accent1">
                <a:shade val="88000"/>
                <a:satMod val="110000"/>
              </a:schemeClr>
            </a:solidFill>
            <a:prstDash val="solid"/>
          </a:ln>
          <a:gradFill>
            <a:gsLst>
              <a:gs pos="0">
                <a:schemeClr val="accent1">
                  <a:tint val="40000"/>
                  <a:satMod val="250000"/>
                </a:schemeClr>
              </a:gs>
              <a:gs pos="9000">
                <a:schemeClr val="accent1">
                  <a:tint val="52000"/>
                  <a:satMod val="300000"/>
                </a:schemeClr>
              </a:gs>
              <a:gs pos="50000">
                <a:schemeClr val="accent1">
                  <a:shade val="20000"/>
                  <a:satMod val="300000"/>
                </a:schemeClr>
              </a:gs>
              <a:gs pos="79000">
                <a:schemeClr val="accent1">
                  <a:tint val="52000"/>
                  <a:satMod val="300000"/>
                </a:schemeClr>
              </a:gs>
              <a:gs pos="100000">
                <a:schemeClr val="accent1">
                  <a:tint val="40000"/>
                  <a:satMod val="250000"/>
                </a:schemeClr>
              </a:gs>
            </a:gsLst>
            <a:lin ang="5400000"/>
          </a:gra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600" b="1" dirty="0">
                <a:latin typeface="Constantia" pitchFamily="18" charset="0"/>
              </a:rPr>
              <a:t>Основные понятия генетики</a:t>
            </a:r>
            <a:endParaRPr lang="ru-RU" sz="6600" dirty="0">
              <a:latin typeface="Constantia" pitchFamily="18" charset="0"/>
            </a:endParaRPr>
          </a:p>
        </p:txBody>
      </p:sp>
    </p:spTree>
  </p:cSld>
  <p:clrMapOvr>
    <a:masterClrMapping/>
  </p:clrMapOvr>
  <p:transition>
    <p:plu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71480"/>
            <a:ext cx="8715436" cy="6000792"/>
          </a:xfrm>
        </p:spPr>
        <p:txBody>
          <a:bodyPr>
            <a:normAutofit/>
          </a:bodyPr>
          <a:lstStyle/>
          <a:p>
            <a:r>
              <a:rPr lang="ru-RU" dirty="0" smtClean="0"/>
              <a:t>Задачи медицинской генетики заключаются в своевременном выявлении носителей этих заболеваний среди родителей, выявлении больных детей и выработке рекомендаций по их лечению. </a:t>
            </a:r>
            <a:endParaRPr lang="ru-RU" dirty="0" smtClean="0"/>
          </a:p>
          <a:p>
            <a:r>
              <a:rPr lang="ru-RU" dirty="0" smtClean="0"/>
              <a:t>Большую </a:t>
            </a:r>
            <a:r>
              <a:rPr lang="ru-RU" dirty="0" smtClean="0"/>
              <a:t>роль в профилактике генетически обусловленных заболеваний играют генетико-медицинские консультации и </a:t>
            </a:r>
            <a:r>
              <a:rPr lang="ru-RU" dirty="0" err="1" smtClean="0"/>
              <a:t>пренатальная</a:t>
            </a:r>
            <a:r>
              <a:rPr lang="ru-RU" dirty="0" smtClean="0"/>
              <a:t> диагностика (то есть выявление заболеваний на ранних стадиях развития организма).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Методы генетики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8786874" cy="542926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Совокупность </a:t>
            </a:r>
            <a:r>
              <a:rPr lang="ru-RU" dirty="0" smtClean="0"/>
              <a:t>методов исследования наследственных свойств организма (его генотипа) называется </a:t>
            </a:r>
            <a:r>
              <a:rPr lang="ru-RU" b="1" i="1" dirty="0" smtClean="0">
                <a:solidFill>
                  <a:srgbClr val="002060"/>
                </a:solidFill>
              </a:rPr>
              <a:t>генетический анализ</a:t>
            </a:r>
            <a:r>
              <a:rPr lang="ru-RU" b="1" dirty="0" smtClean="0"/>
              <a:t>. </a:t>
            </a:r>
            <a:endParaRPr lang="ru-RU" b="1" dirty="0" smtClean="0"/>
          </a:p>
          <a:p>
            <a:r>
              <a:rPr lang="ru-RU" dirty="0" smtClean="0"/>
              <a:t>В </a:t>
            </a:r>
            <a:r>
              <a:rPr lang="ru-RU" dirty="0" smtClean="0"/>
              <a:t>зависимости от </a:t>
            </a:r>
            <a:r>
              <a:rPr lang="ru-RU" dirty="0" smtClean="0"/>
              <a:t>задачи </a:t>
            </a:r>
            <a:r>
              <a:rPr lang="ru-RU" dirty="0" smtClean="0"/>
              <a:t>и особенностей изучаемого объекта генетический анализ проводят на популяционном, организменном, клеточном и молекулярном уровнях. </a:t>
            </a:r>
          </a:p>
          <a:p>
            <a:r>
              <a:rPr lang="ru-RU" dirty="0" smtClean="0"/>
              <a:t>Основу генетического анализа составляет </a:t>
            </a:r>
            <a:r>
              <a:rPr lang="ru-RU" b="1" i="1" dirty="0" smtClean="0">
                <a:solidFill>
                  <a:srgbClr val="002060"/>
                </a:solidFill>
              </a:rPr>
              <a:t>гибридологический анализ</a:t>
            </a:r>
            <a:r>
              <a:rPr lang="ru-RU" dirty="0" smtClean="0"/>
              <a:t>, основанный на анализе наследования признаков при скрещиваниях. </a:t>
            </a:r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929718" cy="664371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i="1" dirty="0" smtClean="0">
                <a:solidFill>
                  <a:srgbClr val="002060"/>
                </a:solidFill>
              </a:rPr>
              <a:t>Гибридологический анализ, основы которого разработал основатель современной генетики Г. Мендель, основан на следующих принципах.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1.</a:t>
            </a:r>
            <a:r>
              <a:rPr lang="ru-RU" dirty="0" smtClean="0"/>
              <a:t> Использование в качестве исходных особей (родителей), форм, не дающих расщепления при скрещивании, т.е. </a:t>
            </a:r>
            <a:r>
              <a:rPr lang="ru-RU" b="1" i="1" dirty="0" smtClean="0"/>
              <a:t>константных форм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2.</a:t>
            </a:r>
            <a:r>
              <a:rPr lang="ru-RU" dirty="0" smtClean="0"/>
              <a:t> Анализ наследования </a:t>
            </a:r>
            <a:r>
              <a:rPr lang="ru-RU" b="1" i="1" dirty="0" smtClean="0"/>
              <a:t>отдельных пар альтернативных признаков</a:t>
            </a:r>
            <a:r>
              <a:rPr lang="ru-RU" dirty="0" smtClean="0"/>
              <a:t>, то есть признаков, представленных двумя взаимоисключающими вариантами.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3.</a:t>
            </a:r>
            <a:r>
              <a:rPr lang="ru-RU" dirty="0" smtClean="0"/>
              <a:t> </a:t>
            </a:r>
            <a:r>
              <a:rPr lang="ru-RU" b="1" i="1" dirty="0" smtClean="0"/>
              <a:t>Количественный учет</a:t>
            </a:r>
            <a:r>
              <a:rPr lang="ru-RU" dirty="0" smtClean="0"/>
              <a:t> форм, </a:t>
            </a:r>
            <a:r>
              <a:rPr lang="ru-RU" dirty="0" err="1" smtClean="0"/>
              <a:t>выщепляющихся</a:t>
            </a:r>
            <a:r>
              <a:rPr lang="ru-RU" dirty="0" smtClean="0"/>
              <a:t> в ходе последовательных скрещиваний и использование математических методов при обработке результатов.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4.</a:t>
            </a:r>
            <a:r>
              <a:rPr lang="ru-RU" dirty="0" smtClean="0"/>
              <a:t> </a:t>
            </a:r>
            <a:r>
              <a:rPr lang="ru-RU" b="1" i="1" dirty="0" smtClean="0"/>
              <a:t>Индивидуальный анализ</a:t>
            </a:r>
            <a:r>
              <a:rPr lang="ru-RU" dirty="0" smtClean="0"/>
              <a:t> потомства от каждой родительской особи.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5.</a:t>
            </a:r>
            <a:r>
              <a:rPr lang="ru-RU" dirty="0" smtClean="0"/>
              <a:t> На основании результатов скрещивания составляется и анализируется </a:t>
            </a:r>
            <a:r>
              <a:rPr lang="ru-RU" i="1" dirty="0" smtClean="0"/>
              <a:t>схема скрещиваний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Методы генетики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86874" cy="52578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Гибридологическому анализу обычно предшествует </a:t>
            </a:r>
            <a:r>
              <a:rPr lang="ru-RU" sz="4600" b="1" i="1" dirty="0" smtClean="0">
                <a:solidFill>
                  <a:srgbClr val="002060"/>
                </a:solidFill>
              </a:rPr>
              <a:t>селекционный метод</a:t>
            </a:r>
            <a:r>
              <a:rPr lang="ru-RU" dirty="0" smtClean="0"/>
              <a:t>. </a:t>
            </a:r>
            <a:endParaRPr lang="ru-RU" dirty="0" smtClean="0"/>
          </a:p>
          <a:p>
            <a:r>
              <a:rPr lang="ru-RU" dirty="0" smtClean="0"/>
              <a:t>С </a:t>
            </a:r>
            <a:r>
              <a:rPr lang="ru-RU" dirty="0" smtClean="0"/>
              <a:t>его помощью осуществляют подбор или создание исходного  материала,  подвергающегося дальнейшему анализу (напр., Г. Мендель, который по существу является основопо­ложником генетического анализа, начинал свою работу с получения константных – гомозиготных – форм гороха путём самоопыле­ния); </a:t>
            </a:r>
          </a:p>
          <a:p>
            <a:r>
              <a:rPr lang="ru-RU" dirty="0" smtClean="0"/>
              <a:t>Однако в некоторых случаях метод прямого гибридологического анализа оказывается неприменим. </a:t>
            </a:r>
            <a:endParaRPr lang="ru-RU" dirty="0" smtClean="0"/>
          </a:p>
          <a:p>
            <a:r>
              <a:rPr lang="ru-RU" dirty="0" smtClean="0"/>
              <a:t>Например</a:t>
            </a:r>
            <a:r>
              <a:rPr lang="ru-RU" dirty="0" smtClean="0"/>
              <a:t>, при изучении наследования признаков у человека необходимо учитывать ряд обстоятельств: невозможность планирования скрещиваний, низкая плодовитость, длительный период полового созревания. Поэтому кроме гибридологического анализа, в генетике используется множество других методов.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Методы генетики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786874" cy="5500702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 smtClean="0"/>
              <a:t>Цитогенетический метод</a:t>
            </a:r>
            <a:r>
              <a:rPr lang="ru-RU" dirty="0" smtClean="0"/>
              <a:t>. Заключается в цитологическом анализе </a:t>
            </a:r>
            <a:r>
              <a:rPr lang="ru-RU" dirty="0" smtClean="0"/>
              <a:t>генетических </a:t>
            </a:r>
            <a:r>
              <a:rPr lang="ru-RU" dirty="0" smtClean="0"/>
              <a:t>структур и явлений на основе гибридологического анализа с целью </a:t>
            </a:r>
            <a:r>
              <a:rPr lang="ru-RU" dirty="0" smtClean="0"/>
              <a:t>сопоставления </a:t>
            </a:r>
            <a:r>
              <a:rPr lang="ru-RU" dirty="0" smtClean="0"/>
              <a:t>генетических явлений со структурой и поведением хромосом и их участков (анализ хромосомных и геномных </a:t>
            </a:r>
            <a:r>
              <a:rPr lang="ru-RU" dirty="0" smtClean="0"/>
              <a:t>мутаций</a:t>
            </a:r>
            <a:r>
              <a:rPr lang="ru-RU" dirty="0" smtClean="0"/>
              <a:t>, построение цитологических карт </a:t>
            </a:r>
            <a:r>
              <a:rPr lang="ru-RU" dirty="0" smtClean="0"/>
              <a:t>хромосом</a:t>
            </a:r>
            <a:r>
              <a:rPr lang="ru-RU" dirty="0" smtClean="0"/>
              <a:t>, цитохимическое изучение активности </a:t>
            </a:r>
            <a:r>
              <a:rPr lang="ru-RU" dirty="0" smtClean="0"/>
              <a:t>генов </a:t>
            </a:r>
            <a:r>
              <a:rPr lang="ru-RU" dirty="0" smtClean="0"/>
              <a:t>и т. п.). </a:t>
            </a:r>
          </a:p>
          <a:p>
            <a:r>
              <a:rPr lang="ru-RU" b="1" i="1" dirty="0" smtClean="0"/>
              <a:t>Популяционный метод</a:t>
            </a:r>
            <a:r>
              <a:rPr lang="ru-RU" dirty="0" smtClean="0"/>
              <a:t>. На основе популяционного метода изучают генетическую структуру популяций различных организмов: количественно оцени­вают распределение особей разных </a:t>
            </a:r>
            <a:r>
              <a:rPr lang="ru-RU" dirty="0" smtClean="0"/>
              <a:t>генотипов </a:t>
            </a:r>
            <a:r>
              <a:rPr lang="ru-RU" dirty="0" smtClean="0"/>
              <a:t>в популяции, анализируют </a:t>
            </a:r>
            <a:r>
              <a:rPr lang="ru-RU" dirty="0" smtClean="0"/>
              <a:t>динамику </a:t>
            </a:r>
            <a:r>
              <a:rPr lang="ru-RU" dirty="0" smtClean="0"/>
              <a:t>генетической структуры популяций под действием различных факторов (при этом </a:t>
            </a:r>
            <a:r>
              <a:rPr lang="ru-RU" dirty="0" smtClean="0"/>
              <a:t>используют </a:t>
            </a:r>
            <a:r>
              <a:rPr lang="ru-RU" dirty="0" smtClean="0"/>
              <a:t>создание модельных </a:t>
            </a:r>
            <a:r>
              <a:rPr lang="ru-RU" dirty="0" smtClean="0"/>
              <a:t>популяций</a:t>
            </a:r>
            <a:r>
              <a:rPr lang="ru-RU" dirty="0" smtClean="0"/>
              <a:t>).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Методы генетики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786874" cy="5500702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 smtClean="0"/>
              <a:t>Молекулярно-генетический метод</a:t>
            </a:r>
            <a:r>
              <a:rPr lang="ru-RU" dirty="0" smtClean="0"/>
              <a:t> представляет собой биохимическое и физико-химическое изучение структуры и функции генетического материала и направлен на выяснение этапов пути «ген → </a:t>
            </a:r>
            <a:r>
              <a:rPr lang="ru-RU" dirty="0" smtClean="0"/>
              <a:t>признак</a:t>
            </a:r>
            <a:r>
              <a:rPr lang="ru-RU" dirty="0" smtClean="0"/>
              <a:t>» и механизмов взаимодействия различных молекул на этом пути. </a:t>
            </a:r>
          </a:p>
          <a:p>
            <a:r>
              <a:rPr lang="ru-RU" b="1" i="1" dirty="0" smtClean="0"/>
              <a:t>Мутацион­ный метод</a:t>
            </a:r>
            <a:r>
              <a:rPr lang="ru-RU" dirty="0" smtClean="0"/>
              <a:t> позволяет (на основе всестороннего анализа мутаций) </a:t>
            </a:r>
            <a:r>
              <a:rPr lang="ru-RU" dirty="0" smtClean="0"/>
              <a:t>установить </a:t>
            </a:r>
            <a:r>
              <a:rPr lang="ru-RU" dirty="0" smtClean="0"/>
              <a:t>особенности, закономерности и </a:t>
            </a:r>
            <a:r>
              <a:rPr lang="ru-RU" dirty="0" smtClean="0"/>
              <a:t>механизмы </a:t>
            </a:r>
            <a:r>
              <a:rPr lang="ru-RU" dirty="0" smtClean="0"/>
              <a:t>мутагенеза, помогает в изучении структуры и функции генов. Особое </a:t>
            </a:r>
            <a:r>
              <a:rPr lang="ru-RU" dirty="0" smtClean="0"/>
              <a:t>значение </a:t>
            </a:r>
            <a:r>
              <a:rPr lang="ru-RU" dirty="0" smtClean="0"/>
              <a:t>мутационный метод приобретает при </a:t>
            </a:r>
            <a:r>
              <a:rPr lang="ru-RU" dirty="0" smtClean="0"/>
              <a:t>работе </a:t>
            </a:r>
            <a:r>
              <a:rPr lang="ru-RU" dirty="0" smtClean="0"/>
              <a:t>с организмами, размножающимися бесполым путём, и в генетике человека, где возможности гибридологического анализа крайне затруднены. 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Методы генетики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786874" cy="5500702"/>
          </a:xfrm>
        </p:spPr>
        <p:txBody>
          <a:bodyPr>
            <a:normAutofit fontScale="77500" lnSpcReduction="20000"/>
          </a:bodyPr>
          <a:lstStyle/>
          <a:p>
            <a:r>
              <a:rPr lang="ru-RU" b="1" i="1" dirty="0" smtClean="0"/>
              <a:t>Генеалогический метод</a:t>
            </a:r>
            <a:r>
              <a:rPr lang="ru-RU" dirty="0" smtClean="0"/>
              <a:t> (</a:t>
            </a:r>
            <a:r>
              <a:rPr lang="ru-RU" dirty="0" err="1" smtClean="0"/>
              <a:t>метод</a:t>
            </a:r>
            <a:r>
              <a:rPr lang="ru-RU" dirty="0" smtClean="0"/>
              <a:t> анализа родословных). Позволяет проследить наследование признаков в семьях. </a:t>
            </a:r>
          </a:p>
          <a:p>
            <a:r>
              <a:rPr lang="ru-RU" b="1" i="1" dirty="0" smtClean="0"/>
              <a:t>Близнецовый метод</a:t>
            </a:r>
            <a:r>
              <a:rPr lang="ru-RU" dirty="0" smtClean="0"/>
              <a:t>, заключающийся в анализе и сравнении изменчивости признаков в пре­делах различных групп близнецов, позволяет оценить относит, роль генотипа и внешних условий в наблюдаемой изменчивости. В генетическом анализе </a:t>
            </a:r>
            <a:r>
              <a:rPr lang="ru-RU" dirty="0" smtClean="0"/>
              <a:t>используют </a:t>
            </a:r>
            <a:r>
              <a:rPr lang="ru-RU" dirty="0" smtClean="0"/>
              <a:t>и многие другие методы: </a:t>
            </a:r>
          </a:p>
          <a:p>
            <a:r>
              <a:rPr lang="ru-RU" b="1" i="1" dirty="0" smtClean="0"/>
              <a:t>онтогенетический</a:t>
            </a:r>
            <a:r>
              <a:rPr lang="ru-RU" dirty="0" smtClean="0"/>
              <a:t>, </a:t>
            </a:r>
          </a:p>
          <a:p>
            <a:r>
              <a:rPr lang="ru-RU" b="1" i="1" dirty="0" smtClean="0"/>
              <a:t>иммуногенетический,</a:t>
            </a:r>
            <a:endParaRPr lang="ru-RU" dirty="0" smtClean="0"/>
          </a:p>
          <a:p>
            <a:r>
              <a:rPr lang="ru-RU" b="1" i="1" dirty="0" smtClean="0"/>
              <a:t>сравнительно-морфологические</a:t>
            </a:r>
            <a:r>
              <a:rPr lang="ru-RU" dirty="0" smtClean="0"/>
              <a:t> и </a:t>
            </a:r>
            <a:r>
              <a:rPr lang="ru-RU" b="1" i="1" dirty="0" smtClean="0"/>
              <a:t>сравнительно-биохимические методы, </a:t>
            </a:r>
            <a:endParaRPr lang="ru-RU" dirty="0" smtClean="0"/>
          </a:p>
          <a:p>
            <a:r>
              <a:rPr lang="ru-RU" b="1" i="1" dirty="0" smtClean="0"/>
              <a:t>методы биотехнологии,</a:t>
            </a:r>
            <a:endParaRPr lang="ru-RU" dirty="0" smtClean="0"/>
          </a:p>
          <a:p>
            <a:r>
              <a:rPr lang="ru-RU" b="1" i="1" dirty="0" smtClean="0"/>
              <a:t>разнообразные математические методы</a:t>
            </a:r>
            <a:r>
              <a:rPr lang="ru-RU" dirty="0" smtClean="0"/>
              <a:t> и т. д.</a:t>
            </a:r>
            <a:r>
              <a:rPr lang="en-US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38" y="1"/>
            <a:ext cx="7358062" cy="1142984"/>
          </a:xfrm>
        </p:spPr>
        <p:txBody>
          <a:bodyPr>
            <a:noAutofit/>
          </a:bodyPr>
          <a:lstStyle/>
          <a:p>
            <a:r>
              <a:rPr lang="ru-RU" sz="4400" i="1" dirty="0" smtClean="0"/>
              <a:t>Основные понятия генетики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929718" cy="571504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Наследование</a:t>
            </a:r>
            <a:r>
              <a:rPr lang="ru-RU" b="1" dirty="0" smtClean="0"/>
              <a:t> </a:t>
            </a:r>
            <a:r>
              <a:rPr lang="ru-RU" dirty="0" smtClean="0"/>
              <a:t>– процесс передачи наследственных свойств организма от одного поколения к другому.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Ген</a:t>
            </a:r>
            <a:r>
              <a:rPr lang="ru-RU" b="1" dirty="0" smtClean="0"/>
              <a:t> </a:t>
            </a:r>
            <a:r>
              <a:rPr lang="ru-RU" dirty="0" smtClean="0"/>
              <a:t>– участок молекулы ДНК (или РНК у некоторых вирусов и фагов), содержащий информацию о строении одного белка (ген —&gt;белок—&gt;признак).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Локус</a:t>
            </a:r>
            <a:r>
              <a:rPr lang="ru-RU" dirty="0" smtClean="0"/>
              <a:t> – место в хромосоме, которое занимает один ген. Каждый ген занимает строго определенный локус.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Аллель</a:t>
            </a:r>
            <a:r>
              <a:rPr lang="ru-RU" dirty="0" smtClean="0"/>
              <a:t> – состояние гена (доминантное и рецессивное).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Например: ген </a:t>
            </a:r>
            <a:r>
              <a:rPr lang="ru-RU" dirty="0" smtClean="0"/>
              <a:t>формы горошины </a:t>
            </a:r>
          </a:p>
          <a:p>
            <a:pPr marL="0" lvl="0" indent="0">
              <a:buNone/>
            </a:pPr>
            <a:r>
              <a:rPr lang="ru-RU" dirty="0" smtClean="0"/>
              <a:t>А (доминантный) </a:t>
            </a:r>
          </a:p>
          <a:p>
            <a:pPr marL="0" lvl="0" indent="0">
              <a:buNone/>
            </a:pPr>
            <a:r>
              <a:rPr lang="ru-RU" dirty="0" smtClean="0"/>
              <a:t>а (рецессивный) 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38" y="1"/>
            <a:ext cx="7358062" cy="1142984"/>
          </a:xfrm>
        </p:spPr>
        <p:txBody>
          <a:bodyPr>
            <a:noAutofit/>
          </a:bodyPr>
          <a:lstStyle/>
          <a:p>
            <a:r>
              <a:rPr lang="ru-RU" sz="4400" i="1" dirty="0" smtClean="0"/>
              <a:t>Основные понятия генетики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929718" cy="564360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Аллельные гены</a:t>
            </a:r>
            <a:r>
              <a:rPr lang="ru-RU" i="1" dirty="0" smtClean="0">
                <a:solidFill>
                  <a:srgbClr val="002060"/>
                </a:solidFill>
              </a:rPr>
              <a:t> </a:t>
            </a:r>
            <a:r>
              <a:rPr lang="ru-RU" dirty="0" smtClean="0"/>
              <a:t>– </a:t>
            </a:r>
            <a:r>
              <a:rPr lang="ru-RU" dirty="0" err="1" smtClean="0"/>
              <a:t>гены</a:t>
            </a:r>
            <a:r>
              <a:rPr lang="ru-RU" dirty="0" smtClean="0"/>
              <a:t>, расположенные в одних и тех же местах (локусах) гомологичных хромосом.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Альтернативные признаки</a:t>
            </a:r>
            <a:r>
              <a:rPr lang="ru-RU" i="1" dirty="0" smtClean="0">
                <a:solidFill>
                  <a:srgbClr val="002060"/>
                </a:solidFill>
              </a:rPr>
              <a:t> </a:t>
            </a:r>
            <a:r>
              <a:rPr lang="ru-RU" dirty="0" smtClean="0"/>
              <a:t>– противоположные качества одного признака, гена (карие и голубые глаза, темные и светлые волосы).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Доминантный признак </a:t>
            </a:r>
            <a:r>
              <a:rPr lang="ru-RU" dirty="0" smtClean="0"/>
              <a:t>– преобладающий, проявляющийся всегда в потомстве, в гомо- и гетерозиготном состоянии.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Рецессивный признак</a:t>
            </a:r>
            <a:r>
              <a:rPr lang="ru-RU" i="1" dirty="0" smtClean="0">
                <a:solidFill>
                  <a:srgbClr val="002060"/>
                </a:solidFill>
              </a:rPr>
              <a:t> </a:t>
            </a:r>
            <a:r>
              <a:rPr lang="ru-RU" dirty="0" smtClean="0"/>
              <a:t>– подавляемый, проявляющийся только в гомозиготном </a:t>
            </a:r>
            <a:r>
              <a:rPr lang="ru-RU" dirty="0" err="1" smtClean="0"/>
              <a:t>сосотоянии</a:t>
            </a:r>
            <a:r>
              <a:rPr lang="ru-RU" dirty="0" smtClean="0"/>
              <a:t>. </a:t>
            </a:r>
          </a:p>
          <a:p>
            <a:pPr marL="0" indent="0">
              <a:buNone/>
            </a:pPr>
            <a:r>
              <a:rPr lang="ru-RU" b="1" i="1" dirty="0" err="1" smtClean="0">
                <a:solidFill>
                  <a:srgbClr val="002060"/>
                </a:solidFill>
              </a:rPr>
              <a:t>Гомозигота</a:t>
            </a:r>
            <a:r>
              <a:rPr lang="ru-RU" dirty="0" smtClean="0"/>
              <a:t> – пара генов, представленная одинаковыми аллелями. Различают </a:t>
            </a:r>
            <a:r>
              <a:rPr lang="ru-RU" dirty="0" err="1" smtClean="0"/>
              <a:t>гомозиготу</a:t>
            </a:r>
            <a:r>
              <a:rPr lang="ru-RU" dirty="0" smtClean="0"/>
              <a:t> по доминантному </a:t>
            </a:r>
            <a:r>
              <a:rPr lang="ru-RU" dirty="0" err="1" smtClean="0"/>
              <a:t>аллелю</a:t>
            </a:r>
            <a:r>
              <a:rPr lang="ru-RU" dirty="0" smtClean="0"/>
              <a:t> (АА) и </a:t>
            </a:r>
            <a:r>
              <a:rPr lang="ru-RU" dirty="0" err="1" smtClean="0"/>
              <a:t>гомозиготу</a:t>
            </a:r>
            <a:r>
              <a:rPr lang="ru-RU" dirty="0" smtClean="0"/>
              <a:t> по рецессивному </a:t>
            </a:r>
            <a:r>
              <a:rPr lang="ru-RU" dirty="0" err="1" smtClean="0"/>
              <a:t>паллелю</a:t>
            </a:r>
            <a:r>
              <a:rPr lang="ru-RU" dirty="0" smtClean="0"/>
              <a:t> (</a:t>
            </a:r>
            <a:r>
              <a:rPr lang="ru-RU" dirty="0" err="1" smtClean="0"/>
              <a:t>аа</a:t>
            </a:r>
            <a:r>
              <a:rPr lang="ru-RU" dirty="0" smtClean="0"/>
              <a:t>). </a:t>
            </a:r>
            <a:r>
              <a:rPr lang="ru-RU" dirty="0" err="1" smtClean="0"/>
              <a:t>Гомозиготу</a:t>
            </a:r>
            <a:r>
              <a:rPr lang="ru-RU" dirty="0" smtClean="0"/>
              <a:t> также называют чистой линией.</a:t>
            </a:r>
          </a:p>
          <a:p>
            <a:pPr marL="0" indent="0">
              <a:buNone/>
            </a:pPr>
            <a:r>
              <a:rPr lang="ru-RU" b="1" i="1" dirty="0" err="1" smtClean="0">
                <a:solidFill>
                  <a:srgbClr val="002060"/>
                </a:solidFill>
              </a:rPr>
              <a:t>Гетерозигота</a:t>
            </a:r>
            <a:r>
              <a:rPr lang="ru-RU" dirty="0" smtClean="0"/>
              <a:t> – пара генов, представленная разными аллелями (</a:t>
            </a:r>
            <a:r>
              <a:rPr lang="ru-RU" dirty="0" err="1" smtClean="0"/>
              <a:t>Аа</a:t>
            </a:r>
            <a:r>
              <a:rPr lang="ru-RU" dirty="0" smtClean="0"/>
              <a:t>). </a:t>
            </a:r>
            <a:r>
              <a:rPr lang="ru-RU" dirty="0" err="1" smtClean="0"/>
              <a:t>Гетерозиготу</a:t>
            </a:r>
            <a:r>
              <a:rPr lang="ru-RU" dirty="0" smtClean="0"/>
              <a:t> называют также гибридом (от греч. </a:t>
            </a:r>
            <a:r>
              <a:rPr lang="ru-RU" dirty="0" err="1" smtClean="0"/>
              <a:t>hybridos</a:t>
            </a:r>
            <a:r>
              <a:rPr lang="ru-RU" dirty="0" smtClean="0"/>
              <a:t> -помесь</a:t>
            </a:r>
            <a:r>
              <a:rPr lang="ru-RU" dirty="0" smtClean="0"/>
              <a:t>).</a:t>
            </a:r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38" y="1"/>
            <a:ext cx="7358062" cy="1142984"/>
          </a:xfrm>
        </p:spPr>
        <p:txBody>
          <a:bodyPr>
            <a:noAutofit/>
          </a:bodyPr>
          <a:lstStyle/>
          <a:p>
            <a:r>
              <a:rPr lang="ru-RU" sz="4400" i="1" dirty="0" smtClean="0"/>
              <a:t>Основные понятия генетики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929718" cy="55007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Генотип</a:t>
            </a:r>
            <a:r>
              <a:rPr lang="ru-RU" dirty="0" smtClean="0"/>
              <a:t> – совокупность генов. 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Генофонд</a:t>
            </a:r>
            <a:r>
              <a:rPr lang="ru-RU" i="1" dirty="0" smtClean="0">
                <a:solidFill>
                  <a:srgbClr val="002060"/>
                </a:solidFill>
              </a:rPr>
              <a:t> </a:t>
            </a:r>
            <a:r>
              <a:rPr lang="ru-RU" dirty="0" smtClean="0"/>
              <a:t>– совокупность генотипов группы особей, популяции, вида или всех живых организмов планеты.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Фенотип</a:t>
            </a:r>
            <a:r>
              <a:rPr lang="ru-RU" dirty="0" smtClean="0"/>
              <a:t> – совокупность внешних признаков.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Генетический анализ</a:t>
            </a:r>
            <a:r>
              <a:rPr lang="ru-RU" i="1" dirty="0" smtClean="0">
                <a:solidFill>
                  <a:srgbClr val="002060"/>
                </a:solidFill>
              </a:rPr>
              <a:t> </a:t>
            </a:r>
            <a:r>
              <a:rPr lang="ru-RU" dirty="0" smtClean="0"/>
              <a:t>– совокупность генетических методов.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Главный </a:t>
            </a:r>
            <a:r>
              <a:rPr lang="ru-RU" dirty="0" smtClean="0"/>
              <a:t>элемент генетического анализа – гибридологический метод, или метод скрещивания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142852"/>
            <a:ext cx="7358082" cy="1000132"/>
          </a:xfrm>
        </p:spPr>
        <p:txBody>
          <a:bodyPr>
            <a:noAutofit/>
          </a:bodyPr>
          <a:lstStyle/>
          <a:p>
            <a:r>
              <a:rPr lang="ru-RU" b="1" dirty="0"/>
              <a:t>Генетика как наука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8715436" cy="3929089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i="1" dirty="0" smtClean="0">
                <a:solidFill>
                  <a:srgbClr val="002060"/>
                </a:solidFill>
                <a:latin typeface="Constantia" pitchFamily="18" charset="0"/>
              </a:rPr>
              <a:t>Генетика – это наука о наследственности и изменчивости живых организмов и методах управления ими; это наука, изучающая наследственность и изменчивость признаков</a:t>
            </a:r>
            <a:r>
              <a:rPr lang="ru-RU" sz="3600" dirty="0" smtClean="0">
                <a:solidFill>
                  <a:srgbClr val="002060"/>
                </a:solidFill>
                <a:latin typeface="Constantia" pitchFamily="18" charset="0"/>
              </a:rPr>
              <a:t>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5429264"/>
            <a:ext cx="8715436" cy="120032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Constantia" pitchFamily="18" charset="0"/>
              </a:rPr>
              <a:t>Термин «генетика» (от греч. </a:t>
            </a:r>
            <a:r>
              <a:rPr lang="en-US" sz="2400" dirty="0">
                <a:latin typeface="Constantia" pitchFamily="18" charset="0"/>
              </a:rPr>
              <a:t>genesis</a:t>
            </a:r>
            <a:r>
              <a:rPr lang="ru-RU" sz="2400" dirty="0">
                <a:latin typeface="Constantia" pitchFamily="18" charset="0"/>
              </a:rPr>
              <a:t>, </a:t>
            </a:r>
            <a:r>
              <a:rPr lang="en-US" sz="2400" dirty="0" err="1">
                <a:latin typeface="Constantia" pitchFamily="18" charset="0"/>
              </a:rPr>
              <a:t>geneticos</a:t>
            </a:r>
            <a:r>
              <a:rPr lang="ru-RU" sz="2400" dirty="0">
                <a:latin typeface="Constantia" pitchFamily="18" charset="0"/>
              </a:rPr>
              <a:t> – происхождение; от лат. </a:t>
            </a:r>
            <a:r>
              <a:rPr lang="en-US" sz="2400" dirty="0">
                <a:latin typeface="Constantia" pitchFamily="18" charset="0"/>
              </a:rPr>
              <a:t>genus</a:t>
            </a:r>
            <a:r>
              <a:rPr lang="ru-RU" sz="2400" dirty="0">
                <a:latin typeface="Constantia" pitchFamily="18" charset="0"/>
              </a:rPr>
              <a:t> – род) предложил в 1906 У. </a:t>
            </a:r>
            <a:r>
              <a:rPr lang="ru-RU" sz="2400" dirty="0" err="1">
                <a:latin typeface="Constantia" pitchFamily="18" charset="0"/>
              </a:rPr>
              <a:t>Бэтсон</a:t>
            </a:r>
            <a:r>
              <a:rPr lang="ru-RU" sz="2400" dirty="0">
                <a:latin typeface="Constantia" pitchFamily="18" charset="0"/>
              </a:rPr>
              <a:t> (Англия</a:t>
            </a:r>
            <a:r>
              <a:rPr lang="ru-RU" sz="2400" dirty="0" smtClean="0">
                <a:latin typeface="Constantia" pitchFamily="18" charset="0"/>
              </a:rPr>
              <a:t>).</a:t>
            </a:r>
            <a:endParaRPr lang="ru-RU" dirty="0"/>
          </a:p>
        </p:txBody>
      </p:sp>
      <p:pic>
        <p:nvPicPr>
          <p:cNvPr id="5" name="Рисунок 4" descr="___new_170346-b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005049">
            <a:off x="7410752" y="3630316"/>
            <a:ext cx="1912783" cy="1530226"/>
          </a:xfrm>
          <a:prstGeom prst="rect">
            <a:avLst/>
          </a:prstGeom>
        </p:spPr>
      </p:pic>
    </p:spTree>
  </p:cSld>
  <p:clrMapOvr>
    <a:masterClrMapping/>
  </p:clrMapOvr>
  <p:transition>
    <p:plus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38" y="0"/>
            <a:ext cx="7358062" cy="1285875"/>
          </a:xfrm>
        </p:spPr>
        <p:txBody>
          <a:bodyPr>
            <a:noAutofit/>
          </a:bodyPr>
          <a:lstStyle/>
          <a:p>
            <a:r>
              <a:rPr lang="ru-RU" sz="4400" dirty="0" smtClean="0"/>
              <a:t>Генетические понятия </a:t>
            </a:r>
            <a:br>
              <a:rPr lang="ru-RU" sz="4400" dirty="0" smtClean="0"/>
            </a:br>
            <a:r>
              <a:rPr lang="ru-RU" sz="4400" dirty="0" smtClean="0"/>
              <a:t>и символы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643998" cy="52578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4100" b="1" dirty="0" smtClean="0">
                <a:solidFill>
                  <a:srgbClr val="002060"/>
                </a:solidFill>
              </a:rPr>
              <a:t>При решении генетических задач используются следующие понятия и символы:</a:t>
            </a:r>
          </a:p>
          <a:p>
            <a:pPr marL="0" indent="0">
              <a:buNone/>
            </a:pPr>
            <a:r>
              <a:rPr lang="ru-RU" dirty="0" smtClean="0"/>
              <a:t>Скрещивание обозначают знаком умножения (</a:t>
            </a:r>
            <a:r>
              <a:rPr lang="en-US" dirty="0" smtClean="0"/>
              <a:t>X</a:t>
            </a:r>
            <a:r>
              <a:rPr lang="ru-RU" dirty="0" smtClean="0"/>
              <a:t>).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Родительские </a:t>
            </a:r>
            <a:r>
              <a:rPr lang="ru-RU" dirty="0" smtClean="0"/>
              <a:t>организмы обозначают латинской буквой Р.</a:t>
            </a:r>
          </a:p>
          <a:p>
            <a:pPr marL="0" indent="0">
              <a:buNone/>
            </a:pPr>
            <a:r>
              <a:rPr lang="ru-RU" dirty="0" smtClean="0"/>
              <a:t>Организмы, полученные от скрещивания особей с различными признаками </a:t>
            </a:r>
            <a:r>
              <a:rPr lang="ru-RU" dirty="0" smtClean="0"/>
              <a:t>– гибриды, </a:t>
            </a:r>
            <a:r>
              <a:rPr lang="ru-RU" dirty="0" smtClean="0"/>
              <a:t>а совокупность таких гибридов – гибридное поколение, которое обозначают латинской буквой F с цифровым индексом, соответствующим порядковому номеру гибридного поколения. </a:t>
            </a:r>
            <a:endParaRPr lang="en-US" dirty="0" smtClean="0"/>
          </a:p>
          <a:p>
            <a:pPr marL="0" indent="0">
              <a:buNone/>
            </a:pPr>
            <a:r>
              <a:rPr lang="ru-RU" dirty="0" smtClean="0"/>
              <a:t>Например</a:t>
            </a:r>
            <a:r>
              <a:rPr lang="ru-RU" dirty="0" smtClean="0"/>
              <a:t>: первое поколение обозначают F1; если гибридные организмы скрещиваются между собой, то их потомство обозначают F2, третье поколение - F3 и т.д. 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429420"/>
          </a:xfrm>
        </p:spPr>
        <p:txBody>
          <a:bodyPr>
            <a:normAutofit lnSpcReduction="1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Наследственность</a:t>
            </a:r>
            <a:r>
              <a:rPr lang="ru-RU" dirty="0" smtClean="0">
                <a:solidFill>
                  <a:srgbClr val="002060"/>
                </a:solidFill>
              </a:rPr>
              <a:t> – способность организмов порождать себе подобных; свойство организмов передавать свои признаки и качества из поколения в поколение; свойство организмов обеспечивать материальную и функциональную преемственность между поколениями.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Изменчивость</a:t>
            </a:r>
            <a:r>
              <a:rPr lang="ru-RU" dirty="0" smtClean="0">
                <a:solidFill>
                  <a:srgbClr val="002060"/>
                </a:solidFill>
              </a:rPr>
              <a:t> – появление различий между организмами (частями организма или группами организмов) по отдельным признакам; это существование признаков в различных формах (вариантах).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38" y="1"/>
            <a:ext cx="7215218" cy="1214422"/>
          </a:xfrm>
        </p:spPr>
        <p:txBody>
          <a:bodyPr>
            <a:noAutofit/>
          </a:bodyPr>
          <a:lstStyle/>
          <a:p>
            <a:r>
              <a:rPr lang="ru-RU" sz="4400" dirty="0" smtClean="0"/>
              <a:t>Структура современной генетики и ее </a:t>
            </a:r>
            <a:r>
              <a:rPr lang="ru-RU" sz="4400" dirty="0" smtClean="0"/>
              <a:t>значение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357298"/>
            <a:ext cx="8643998" cy="2286017"/>
          </a:xfrm>
        </p:spPr>
        <p:txBody>
          <a:bodyPr/>
          <a:lstStyle/>
          <a:p>
            <a:pPr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Вся генетика </a:t>
            </a:r>
            <a:r>
              <a:rPr lang="ru-RU" sz="3600" dirty="0" smtClean="0">
                <a:solidFill>
                  <a:srgbClr val="002060"/>
                </a:solidFill>
              </a:rPr>
              <a:t>подразделяется на</a:t>
            </a:r>
          </a:p>
          <a:p>
            <a:pPr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 1) фундаментальную</a:t>
            </a:r>
          </a:p>
          <a:p>
            <a:pPr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 2) прикладную</a:t>
            </a:r>
            <a:endParaRPr lang="ru-RU" sz="3600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2662" y="2214554"/>
            <a:ext cx="3414160" cy="43815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3571876"/>
            <a:ext cx="2857500" cy="285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lu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38" y="142875"/>
            <a:ext cx="7358062" cy="1000109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Фундаментальная генетика 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786874" cy="550070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изучает общие закономерности наследования признаков у лабораторных, или модельных видов: прокариот (например, кишечной палочки), плесневых и дрожжевых грибов, дрозофилы, мышей и некоторых других. К фундаментальной генетике относятся следующие разделы: </a:t>
            </a:r>
          </a:p>
          <a:p>
            <a:pPr marL="361950" indent="-361950">
              <a:buFont typeface="+mj-lt"/>
              <a:buAutoNum type="arabicParenR"/>
            </a:pPr>
            <a:r>
              <a:rPr lang="ru-RU" dirty="0" smtClean="0"/>
              <a:t>классическая </a:t>
            </a:r>
            <a:r>
              <a:rPr lang="ru-RU" dirty="0" smtClean="0"/>
              <a:t>(формальная) генетика,</a:t>
            </a:r>
          </a:p>
          <a:p>
            <a:pPr marL="361950" indent="-361950">
              <a:buFont typeface="+mj-lt"/>
              <a:buAutoNum type="arabicParenR"/>
            </a:pPr>
            <a:r>
              <a:rPr lang="ru-RU" dirty="0" smtClean="0"/>
              <a:t>цитогенетика</a:t>
            </a:r>
            <a:r>
              <a:rPr lang="ru-RU" dirty="0" smtClean="0"/>
              <a:t>, </a:t>
            </a:r>
          </a:p>
          <a:p>
            <a:pPr marL="361950" indent="-361950">
              <a:buFont typeface="+mj-lt"/>
              <a:buAutoNum type="arabicParenR"/>
            </a:pPr>
            <a:r>
              <a:rPr lang="ru-RU" dirty="0" smtClean="0"/>
              <a:t>молекулярная </a:t>
            </a:r>
            <a:r>
              <a:rPr lang="ru-RU" dirty="0" smtClean="0"/>
              <a:t>генетика, </a:t>
            </a:r>
          </a:p>
          <a:p>
            <a:pPr marL="361950" indent="-361950">
              <a:buFont typeface="+mj-lt"/>
              <a:buAutoNum type="arabicParenR"/>
            </a:pPr>
            <a:r>
              <a:rPr lang="ru-RU" dirty="0" smtClean="0"/>
              <a:t>генетика </a:t>
            </a:r>
            <a:r>
              <a:rPr lang="ru-RU" dirty="0" smtClean="0"/>
              <a:t>мутагенеза (в т. ч, радиационная и химическая генетика), </a:t>
            </a:r>
          </a:p>
          <a:p>
            <a:pPr marL="361950" indent="-361950">
              <a:buFont typeface="+mj-lt"/>
              <a:buAutoNum type="arabicParenR"/>
            </a:pPr>
            <a:r>
              <a:rPr lang="ru-RU" dirty="0" smtClean="0"/>
              <a:t>эволюционная </a:t>
            </a:r>
            <a:r>
              <a:rPr lang="ru-RU" dirty="0" smtClean="0"/>
              <a:t>генетика, </a:t>
            </a:r>
          </a:p>
          <a:p>
            <a:pPr marL="361950" indent="-361950">
              <a:buFont typeface="+mj-lt"/>
              <a:buAutoNum type="arabicParenR"/>
            </a:pPr>
            <a:r>
              <a:rPr lang="ru-RU" dirty="0" smtClean="0"/>
              <a:t>генетика </a:t>
            </a:r>
            <a:r>
              <a:rPr lang="ru-RU" dirty="0" smtClean="0"/>
              <a:t>популяций, </a:t>
            </a:r>
          </a:p>
          <a:p>
            <a:pPr marL="361950" indent="-361950">
              <a:buFont typeface="+mj-lt"/>
              <a:buAutoNum type="arabicParenR"/>
            </a:pPr>
            <a:r>
              <a:rPr lang="ru-RU" dirty="0" smtClean="0"/>
              <a:t>генетика </a:t>
            </a:r>
            <a:r>
              <a:rPr lang="ru-RU" dirty="0" smtClean="0"/>
              <a:t>индивидуального развития, </a:t>
            </a:r>
          </a:p>
          <a:p>
            <a:pPr marL="361950" indent="-361950">
              <a:buFont typeface="+mj-lt"/>
              <a:buAutoNum type="arabicParenR"/>
            </a:pPr>
            <a:r>
              <a:rPr lang="ru-RU" dirty="0" smtClean="0"/>
              <a:t>генетика </a:t>
            </a:r>
            <a:r>
              <a:rPr lang="ru-RU" dirty="0" smtClean="0"/>
              <a:t>поведения, </a:t>
            </a:r>
          </a:p>
          <a:p>
            <a:pPr marL="361950" indent="-361950">
              <a:buFont typeface="+mj-lt"/>
              <a:buAutoNum type="arabicParenR"/>
            </a:pPr>
            <a:r>
              <a:rPr lang="ru-RU" dirty="0" smtClean="0"/>
              <a:t>экологическая </a:t>
            </a:r>
            <a:r>
              <a:rPr lang="ru-RU" dirty="0" smtClean="0"/>
              <a:t>генетика, </a:t>
            </a:r>
          </a:p>
          <a:p>
            <a:pPr marL="361950" indent="-361950">
              <a:buFont typeface="+mj-lt"/>
              <a:buAutoNum type="arabicParenR"/>
            </a:pPr>
            <a:r>
              <a:rPr lang="ru-RU" dirty="0" smtClean="0"/>
              <a:t>математическая </a:t>
            </a:r>
            <a:r>
              <a:rPr lang="ru-RU" dirty="0" smtClean="0"/>
              <a:t>генетика. </a:t>
            </a:r>
          </a:p>
          <a:p>
            <a:pPr marL="361950" indent="-361950">
              <a:buFont typeface="+mj-lt"/>
              <a:buAutoNum type="arabicParenR"/>
            </a:pPr>
            <a:r>
              <a:rPr lang="ru-RU" dirty="0" smtClean="0"/>
              <a:t>космическая </a:t>
            </a:r>
            <a:r>
              <a:rPr lang="ru-RU" dirty="0" smtClean="0"/>
              <a:t>генетика (изучает действие на организм космических факторов: космических излучений, длительной невесомости и др.). 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4286256"/>
            <a:ext cx="2238372" cy="1654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2643182"/>
            <a:ext cx="16192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38" y="142875"/>
            <a:ext cx="7143780" cy="1143000"/>
          </a:xfrm>
        </p:spPr>
        <p:txBody>
          <a:bodyPr/>
          <a:lstStyle/>
          <a:p>
            <a:r>
              <a:rPr lang="ru-RU" dirty="0" smtClean="0"/>
              <a:t>Прикладная генетика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643998" cy="482919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Разрабатывает </a:t>
            </a:r>
            <a:r>
              <a:rPr lang="ru-RU" dirty="0" smtClean="0">
                <a:solidFill>
                  <a:srgbClr val="002060"/>
                </a:solidFill>
              </a:rPr>
              <a:t>рекомендации для применения генетических знаний в селекции, генной инженерии и других разделах биотехнологии, в деле охраны природы. </a:t>
            </a: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Идеи </a:t>
            </a:r>
            <a:r>
              <a:rPr lang="ru-RU" dirty="0" smtClean="0">
                <a:solidFill>
                  <a:srgbClr val="002060"/>
                </a:solidFill>
              </a:rPr>
              <a:t>и методы генетики находят применение во всех областях </a:t>
            </a:r>
            <a:r>
              <a:rPr lang="ru-RU" dirty="0" smtClean="0">
                <a:solidFill>
                  <a:srgbClr val="002060"/>
                </a:solidFill>
              </a:rPr>
              <a:t>человеческой </a:t>
            </a:r>
            <a:r>
              <a:rPr lang="ru-RU" dirty="0" smtClean="0">
                <a:solidFill>
                  <a:srgbClr val="002060"/>
                </a:solidFill>
              </a:rPr>
              <a:t>деятельности, связанной с живыми организмами. </a:t>
            </a: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Они </a:t>
            </a:r>
            <a:r>
              <a:rPr lang="ru-RU" dirty="0" smtClean="0">
                <a:solidFill>
                  <a:srgbClr val="002060"/>
                </a:solidFill>
              </a:rPr>
              <a:t>имеют важное </a:t>
            </a:r>
            <a:r>
              <a:rPr lang="ru-RU" dirty="0" smtClean="0">
                <a:solidFill>
                  <a:srgbClr val="002060"/>
                </a:solidFill>
              </a:rPr>
              <a:t>значение </a:t>
            </a:r>
            <a:r>
              <a:rPr lang="ru-RU" dirty="0" smtClean="0">
                <a:solidFill>
                  <a:srgbClr val="002060"/>
                </a:solidFill>
              </a:rPr>
              <a:t>для решения проблем медицины, </a:t>
            </a:r>
            <a:r>
              <a:rPr lang="ru-RU" dirty="0" smtClean="0">
                <a:solidFill>
                  <a:srgbClr val="002060"/>
                </a:solidFill>
              </a:rPr>
              <a:t>сельского </a:t>
            </a:r>
            <a:r>
              <a:rPr lang="ru-RU" dirty="0" smtClean="0">
                <a:solidFill>
                  <a:srgbClr val="002060"/>
                </a:solidFill>
              </a:rPr>
              <a:t>хозяйства, микробиологической промышленности.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5286388"/>
            <a:ext cx="1809755" cy="1357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715436" cy="521497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Генетическая (генная) инженерия </a:t>
            </a:r>
            <a:r>
              <a:rPr lang="ru-RU" dirty="0" smtClean="0"/>
              <a:t>– это раздел молекулярной генетики, связанный с целенаправленным созданием </a:t>
            </a:r>
            <a:r>
              <a:rPr lang="en-US" dirty="0" smtClean="0"/>
              <a:t>in vitro</a:t>
            </a:r>
            <a:r>
              <a:rPr lang="ru-RU" dirty="0" smtClean="0"/>
              <a:t> новых комбинаций генетического материала, способного размно­жаться в клетке-хозяине и синтезировать конечные продукты обмена.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Возникла </a:t>
            </a:r>
            <a:r>
              <a:rPr lang="ru-RU" dirty="0" smtClean="0"/>
              <a:t>в 1972, когда в лаборатории П. Берга (</a:t>
            </a:r>
            <a:r>
              <a:rPr lang="ru-RU" dirty="0" err="1" smtClean="0"/>
              <a:t>Станфордский</a:t>
            </a:r>
            <a:r>
              <a:rPr lang="ru-RU" dirty="0" smtClean="0"/>
              <a:t> ун-т, США) была получена </a:t>
            </a:r>
            <a:r>
              <a:rPr lang="ru-RU" dirty="0" smtClean="0"/>
              <a:t>первая </a:t>
            </a:r>
            <a:r>
              <a:rPr lang="ru-RU" dirty="0" err="1" smtClean="0"/>
              <a:t>рекомбинантная</a:t>
            </a:r>
            <a:r>
              <a:rPr lang="ru-RU" dirty="0" smtClean="0"/>
              <a:t> (гибридная) ДНК (</a:t>
            </a:r>
            <a:r>
              <a:rPr lang="ru-RU" dirty="0" err="1" smtClean="0"/>
              <a:t>рекДНК</a:t>
            </a:r>
            <a:r>
              <a:rPr lang="ru-RU" dirty="0" smtClean="0"/>
              <a:t>), в которой были соединены фраг­менты ДНК фага лямбда и кишечной палочки с кольцевой ДНК обезьяньего вируса </a:t>
            </a:r>
            <a:r>
              <a:rPr lang="en-US" dirty="0" smtClean="0"/>
              <a:t>SV</a:t>
            </a:r>
            <a:r>
              <a:rPr lang="ru-RU" dirty="0" smtClean="0"/>
              <a:t>40. </a:t>
            </a:r>
          </a:p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4857760"/>
            <a:ext cx="28575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lu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Частная генетика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715436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1. </a:t>
            </a:r>
            <a:r>
              <a:rPr lang="ru-RU" u="sng" dirty="0" smtClean="0">
                <a:solidFill>
                  <a:srgbClr val="002060"/>
                </a:solidFill>
              </a:rPr>
              <a:t>Генетика растений</a:t>
            </a:r>
            <a:r>
              <a:rPr lang="ru-RU" dirty="0" smtClean="0"/>
              <a:t>: дикорастущих и культурных: (пшеница, рожь, ячмень, кукуруза; яблони, груши, сливы, абрикосы – всего около 150 видов).</a:t>
            </a:r>
          </a:p>
          <a:p>
            <a:pPr marL="0" indent="0">
              <a:buNone/>
            </a:pPr>
            <a:r>
              <a:rPr lang="ru-RU" dirty="0" smtClean="0"/>
              <a:t>2. </a:t>
            </a:r>
            <a:r>
              <a:rPr lang="ru-RU" u="sng" dirty="0" smtClean="0">
                <a:solidFill>
                  <a:srgbClr val="002060"/>
                </a:solidFill>
              </a:rPr>
              <a:t>Генетика животных</a:t>
            </a:r>
            <a:r>
              <a:rPr lang="ru-RU" dirty="0" smtClean="0"/>
              <a:t>: диких и домашних животных (коров, лошадей, свиней, овец, кур – всего около 20 видов)</a:t>
            </a:r>
          </a:p>
          <a:p>
            <a:pPr marL="0" indent="0">
              <a:buNone/>
            </a:pPr>
            <a:r>
              <a:rPr lang="ru-RU" dirty="0" smtClean="0"/>
              <a:t>3. </a:t>
            </a:r>
            <a:r>
              <a:rPr lang="ru-RU" u="sng" dirty="0" smtClean="0">
                <a:solidFill>
                  <a:srgbClr val="002060"/>
                </a:solidFill>
              </a:rPr>
              <a:t>Генетика микроорганизмов </a:t>
            </a:r>
            <a:r>
              <a:rPr lang="ru-RU" dirty="0" smtClean="0"/>
              <a:t>(вирусов, прокариот – десятки видов).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38" y="142875"/>
            <a:ext cx="7358062" cy="1143000"/>
          </a:xfrm>
        </p:spPr>
        <p:txBody>
          <a:bodyPr/>
          <a:lstStyle/>
          <a:p>
            <a:r>
              <a:rPr lang="ru-RU" dirty="0" smtClean="0"/>
              <a:t>Генетика человека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86874" cy="504351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Изучает </a:t>
            </a:r>
            <a:r>
              <a:rPr lang="ru-RU" dirty="0" smtClean="0"/>
              <a:t>особенности наследования признаков у человека, наследственные заболевания (медицинская генетика), генетическую структуру популяций человека.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Генетика </a:t>
            </a:r>
            <a:r>
              <a:rPr lang="ru-RU" dirty="0" smtClean="0"/>
              <a:t>человека является теоретической основой современной медицины и современного здравоохранения (СПИД, Чернобыль). Известно несколько тысяч собственно генетических заболеваний, которые почти на 100% зависят от генотипа особи. К наиболее страшным из них относятся: кислотный фиброз поджелудочной железы, </a:t>
            </a:r>
            <a:r>
              <a:rPr lang="ru-RU" dirty="0" err="1" smtClean="0"/>
              <a:t>фенилкетонурия</a:t>
            </a:r>
            <a:r>
              <a:rPr lang="ru-RU" dirty="0" smtClean="0"/>
              <a:t>, </a:t>
            </a:r>
            <a:r>
              <a:rPr lang="ru-RU" dirty="0" err="1" smtClean="0"/>
              <a:t>галактоземия</a:t>
            </a:r>
            <a:r>
              <a:rPr lang="ru-RU" dirty="0" smtClean="0"/>
              <a:t>, различные формы кретинизма, </a:t>
            </a:r>
            <a:r>
              <a:rPr lang="ru-RU" dirty="0" err="1" smtClean="0"/>
              <a:t>гемоглобинопатии</a:t>
            </a:r>
            <a:r>
              <a:rPr lang="ru-RU" dirty="0" smtClean="0"/>
              <a:t>, а также синдромы Дауна, Тернера, </a:t>
            </a:r>
            <a:r>
              <a:rPr lang="ru-RU" dirty="0" err="1" smtClean="0"/>
              <a:t>Кляйнфельтера</a:t>
            </a:r>
            <a:r>
              <a:rPr lang="ru-RU" dirty="0" smtClean="0"/>
              <a:t>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Кроме </a:t>
            </a:r>
            <a:r>
              <a:rPr lang="ru-RU" dirty="0" smtClean="0"/>
              <a:t>того, существуют заболевания, которые зависят и от генотипа, и от среды: ишемическая болезнь, сахарный диабет, </a:t>
            </a:r>
            <a:r>
              <a:rPr lang="ru-RU" dirty="0" err="1" smtClean="0"/>
              <a:t>ревматоидные</a:t>
            </a:r>
            <a:r>
              <a:rPr lang="ru-RU" dirty="0" smtClean="0"/>
              <a:t> заболевания, язвенные болезни желудка и двенадцатиперстной кишки, многие онкологические заболевания, шизофрения и другие заболевания психики.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</p:sld>
</file>

<file path=ppt/theme/theme1.xml><?xml version="1.0" encoding="utf-8"?>
<a:theme xmlns:a="http://schemas.openxmlformats.org/drawingml/2006/main" name="Хромосомы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Хромосомы</Template>
  <TotalTime>42</TotalTime>
  <Words>1373</Words>
  <Application>Microsoft Office PowerPoint</Application>
  <PresentationFormat>Экран (4:3)</PresentationFormat>
  <Paragraphs>95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Хромосомы</vt:lpstr>
      <vt:lpstr>Основные понятия генетики</vt:lpstr>
      <vt:lpstr>Генетика как наука </vt:lpstr>
      <vt:lpstr>Слайд 3</vt:lpstr>
      <vt:lpstr>Структура современной генетики и ее значение</vt:lpstr>
      <vt:lpstr>Фундаментальная генетика </vt:lpstr>
      <vt:lpstr>Прикладная генетика </vt:lpstr>
      <vt:lpstr>Слайд 7</vt:lpstr>
      <vt:lpstr>Частная генетика</vt:lpstr>
      <vt:lpstr>Генетика человека </vt:lpstr>
      <vt:lpstr>Слайд 10</vt:lpstr>
      <vt:lpstr>Методы генетики</vt:lpstr>
      <vt:lpstr>Слайд 12</vt:lpstr>
      <vt:lpstr>Методы генетики</vt:lpstr>
      <vt:lpstr>Методы генетики</vt:lpstr>
      <vt:lpstr>Методы генетики</vt:lpstr>
      <vt:lpstr>Методы генетики</vt:lpstr>
      <vt:lpstr>Основные понятия генетики</vt:lpstr>
      <vt:lpstr>Основные понятия генетики</vt:lpstr>
      <vt:lpstr>Основные понятия генетики</vt:lpstr>
      <vt:lpstr>Генетические понятия  и символы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понятия генетики</dc:title>
  <dc:creator>Дмитрий Каленюк</dc:creator>
  <cp:lastModifiedBy>Дмитрий Каленюк</cp:lastModifiedBy>
  <cp:revision>5</cp:revision>
  <dcterms:created xsi:type="dcterms:W3CDTF">2012-03-05T10:00:37Z</dcterms:created>
  <dcterms:modified xsi:type="dcterms:W3CDTF">2012-03-05T10:43:12Z</dcterms:modified>
</cp:coreProperties>
</file>