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7000"/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F148C-9D7E-4302-B152-78FFC4C5073C}" type="datetimeFigureOut">
              <a:rPr lang="ru-RU" smtClean="0"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B9606-F2CC-475E-B730-875FD6068F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143932" cy="1470025"/>
          </a:xfrm>
        </p:spPr>
        <p:txBody>
          <a:bodyPr>
            <a:normAutofit/>
          </a:bodyPr>
          <a:lstStyle/>
          <a:p>
            <a:r>
              <a:rPr lang="ru-RU" sz="5400" i="1" dirty="0"/>
              <a:t>Третий закон Менделя</a:t>
            </a: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14488"/>
            <a:ext cx="1857375" cy="2371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1382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928802"/>
            <a:ext cx="5107002" cy="4262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i="1" dirty="0" err="1" smtClean="0"/>
              <a:t>Ди</a:t>
            </a:r>
            <a:r>
              <a:rPr lang="ru-RU" i="1" dirty="0" smtClean="0"/>
              <a:t>- </a:t>
            </a:r>
            <a:r>
              <a:rPr lang="ru-RU" i="1" dirty="0" smtClean="0"/>
              <a:t>и полигибридное скрещивание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b="1" dirty="0" smtClean="0"/>
              <a:t>Скрещивание, при котором родительские формы отличаются по двум парам альтернативных признаков (по двум парам аллелей), называется </a:t>
            </a:r>
            <a:r>
              <a:rPr lang="ru-RU" sz="40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дигибридным</a:t>
            </a:r>
            <a:r>
              <a:rPr lang="ru-RU" b="1" dirty="0" smtClean="0"/>
              <a:t>. Гибриды, гетерозиготные по двум генам, называют </a:t>
            </a:r>
            <a:r>
              <a:rPr lang="ru-RU" sz="4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дигетерозиготными</a:t>
            </a:r>
            <a:r>
              <a:rPr lang="ru-RU" b="1" dirty="0" smtClean="0"/>
              <a:t>, а в случае отличия их по трем и многим генам - </a:t>
            </a:r>
            <a:r>
              <a:rPr lang="ru-RU" sz="4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три- и </a:t>
            </a:r>
            <a:r>
              <a:rPr lang="ru-RU" sz="40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полигетерозиготными</a:t>
            </a:r>
            <a:r>
              <a:rPr lang="ru-RU" sz="4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/>
              <a:t>соответственно. </a:t>
            </a:r>
          </a:p>
          <a:p>
            <a:endParaRPr lang="ru-RU" b="1" dirty="0"/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3"/>
            <a:ext cx="8715436" cy="171451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Независимое наследование (третий закон Менделя). Для </a:t>
            </a:r>
            <a:r>
              <a:rPr lang="ru-RU" dirty="0" err="1" smtClean="0"/>
              <a:t>дигибридного</a:t>
            </a:r>
            <a:r>
              <a:rPr lang="ru-RU" dirty="0" smtClean="0"/>
              <a:t> скрещивания Мендель использовал гомозиготные растения гороха, различающиеся одновременно по двум парам признаков. Одно из скрещиваемых растений имело желтые гладкие семена, другое — зеленые морщинистые.</a:t>
            </a:r>
            <a:endParaRPr lang="ru-RU" dirty="0"/>
          </a:p>
        </p:txBody>
      </p:sp>
      <p:pic>
        <p:nvPicPr>
          <p:cNvPr id="4" name="Рисунок 3" descr="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71612"/>
            <a:ext cx="5786478" cy="528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785786" y="214290"/>
            <a:ext cx="7572428" cy="6429420"/>
            <a:chOff x="528" y="288"/>
            <a:chExt cx="4513" cy="3761"/>
          </a:xfrm>
        </p:grpSpPr>
        <p:sp>
          <p:nvSpPr>
            <p:cNvPr id="46" name="Rectangle 2"/>
            <p:cNvSpPr>
              <a:spLocks noChangeArrowheads="1"/>
            </p:cNvSpPr>
            <p:nvPr/>
          </p:nvSpPr>
          <p:spPr bwMode="auto">
            <a:xfrm>
              <a:off x="4077" y="3250"/>
              <a:ext cx="963" cy="7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7" name="Rectangle 3"/>
            <p:cNvSpPr>
              <a:spLocks noChangeArrowheads="1"/>
            </p:cNvSpPr>
            <p:nvPr/>
          </p:nvSpPr>
          <p:spPr bwMode="auto">
            <a:xfrm>
              <a:off x="3063" y="3250"/>
              <a:ext cx="1014" cy="7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8" name="Rectangle 4"/>
            <p:cNvSpPr>
              <a:spLocks noChangeArrowheads="1"/>
            </p:cNvSpPr>
            <p:nvPr/>
          </p:nvSpPr>
          <p:spPr bwMode="auto">
            <a:xfrm>
              <a:off x="2100" y="3250"/>
              <a:ext cx="963" cy="7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9" name="Rectangle 5"/>
            <p:cNvSpPr>
              <a:spLocks noChangeArrowheads="1"/>
            </p:cNvSpPr>
            <p:nvPr/>
          </p:nvSpPr>
          <p:spPr bwMode="auto">
            <a:xfrm>
              <a:off x="1187" y="3250"/>
              <a:ext cx="913" cy="7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auto">
            <a:xfrm>
              <a:off x="528" y="3250"/>
              <a:ext cx="659" cy="798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51" name="Rectangle 7"/>
            <p:cNvSpPr>
              <a:spLocks noChangeArrowheads="1"/>
            </p:cNvSpPr>
            <p:nvPr/>
          </p:nvSpPr>
          <p:spPr bwMode="auto">
            <a:xfrm>
              <a:off x="4077" y="2450"/>
              <a:ext cx="96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2" name="Rectangle 8"/>
            <p:cNvSpPr>
              <a:spLocks noChangeArrowheads="1"/>
            </p:cNvSpPr>
            <p:nvPr/>
          </p:nvSpPr>
          <p:spPr bwMode="auto">
            <a:xfrm>
              <a:off x="3063" y="2450"/>
              <a:ext cx="1014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3" name="Rectangle 9"/>
            <p:cNvSpPr>
              <a:spLocks noChangeArrowheads="1"/>
            </p:cNvSpPr>
            <p:nvPr/>
          </p:nvSpPr>
          <p:spPr bwMode="auto">
            <a:xfrm>
              <a:off x="2100" y="2450"/>
              <a:ext cx="96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4" name="Rectangle 10"/>
            <p:cNvSpPr>
              <a:spLocks noChangeArrowheads="1"/>
            </p:cNvSpPr>
            <p:nvPr/>
          </p:nvSpPr>
          <p:spPr bwMode="auto">
            <a:xfrm>
              <a:off x="1187" y="2450"/>
              <a:ext cx="91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528" y="2450"/>
              <a:ext cx="659" cy="8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56" name="Rectangle 12"/>
            <p:cNvSpPr>
              <a:spLocks noChangeArrowheads="1"/>
            </p:cNvSpPr>
            <p:nvPr/>
          </p:nvSpPr>
          <p:spPr bwMode="auto">
            <a:xfrm>
              <a:off x="4077" y="1650"/>
              <a:ext cx="96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7" name="Rectangle 13"/>
            <p:cNvSpPr>
              <a:spLocks noChangeArrowheads="1"/>
            </p:cNvSpPr>
            <p:nvPr/>
          </p:nvSpPr>
          <p:spPr bwMode="auto">
            <a:xfrm>
              <a:off x="3063" y="1650"/>
              <a:ext cx="1014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2100" y="1650"/>
              <a:ext cx="96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1187" y="1650"/>
              <a:ext cx="913" cy="8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528" y="1650"/>
              <a:ext cx="659" cy="800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4077" y="851"/>
              <a:ext cx="963" cy="7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2" name="Rectangle 18"/>
            <p:cNvSpPr>
              <a:spLocks noChangeArrowheads="1"/>
            </p:cNvSpPr>
            <p:nvPr/>
          </p:nvSpPr>
          <p:spPr bwMode="auto">
            <a:xfrm>
              <a:off x="3063" y="851"/>
              <a:ext cx="1014" cy="7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3" name="Rectangle 19"/>
            <p:cNvSpPr>
              <a:spLocks noChangeArrowheads="1"/>
            </p:cNvSpPr>
            <p:nvPr/>
          </p:nvSpPr>
          <p:spPr bwMode="auto">
            <a:xfrm>
              <a:off x="2100" y="851"/>
              <a:ext cx="963" cy="7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4" name="Rectangle 20"/>
            <p:cNvSpPr>
              <a:spLocks noChangeArrowheads="1"/>
            </p:cNvSpPr>
            <p:nvPr/>
          </p:nvSpPr>
          <p:spPr bwMode="auto">
            <a:xfrm>
              <a:off x="1187" y="851"/>
              <a:ext cx="913" cy="7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7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2800">
                <a:solidFill>
                  <a:srgbClr val="000000"/>
                </a:solidFill>
                <a:latin typeface="Arial" charset="0"/>
              </a:endParaRPr>
            </a:p>
            <a:p>
              <a:pPr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en-GB" sz="16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5" name="Rectangle 21"/>
            <p:cNvSpPr>
              <a:spLocks noChangeArrowheads="1"/>
            </p:cNvSpPr>
            <p:nvPr/>
          </p:nvSpPr>
          <p:spPr bwMode="auto">
            <a:xfrm>
              <a:off x="528" y="851"/>
              <a:ext cx="659" cy="799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66" name="Rectangle 22"/>
            <p:cNvSpPr>
              <a:spLocks noChangeArrowheads="1"/>
            </p:cNvSpPr>
            <p:nvPr/>
          </p:nvSpPr>
          <p:spPr bwMode="auto">
            <a:xfrm>
              <a:off x="4077" y="288"/>
              <a:ext cx="963" cy="563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67" name="Rectangle 23"/>
            <p:cNvSpPr>
              <a:spLocks noChangeArrowheads="1"/>
            </p:cNvSpPr>
            <p:nvPr/>
          </p:nvSpPr>
          <p:spPr bwMode="auto">
            <a:xfrm>
              <a:off x="3063" y="288"/>
              <a:ext cx="1014" cy="563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68" name="Rectangle 24"/>
            <p:cNvSpPr>
              <a:spLocks noChangeArrowheads="1"/>
            </p:cNvSpPr>
            <p:nvPr/>
          </p:nvSpPr>
          <p:spPr bwMode="auto">
            <a:xfrm>
              <a:off x="2100" y="288"/>
              <a:ext cx="963" cy="563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69" name="Rectangle 25"/>
            <p:cNvSpPr>
              <a:spLocks noChangeArrowheads="1"/>
            </p:cNvSpPr>
            <p:nvPr/>
          </p:nvSpPr>
          <p:spPr bwMode="auto">
            <a:xfrm>
              <a:off x="1187" y="288"/>
              <a:ext cx="913" cy="563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0" name="Rectangle 26"/>
            <p:cNvSpPr>
              <a:spLocks noChangeArrowheads="1"/>
            </p:cNvSpPr>
            <p:nvPr/>
          </p:nvSpPr>
          <p:spPr bwMode="auto">
            <a:xfrm>
              <a:off x="528" y="288"/>
              <a:ext cx="659" cy="563"/>
            </a:xfrm>
            <a:prstGeom prst="rect">
              <a:avLst/>
            </a:prstGeom>
            <a:solidFill>
              <a:srgbClr val="DDDDDD"/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6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 sz="1400">
                  <a:solidFill>
                    <a:srgbClr val="FF3300"/>
                  </a:solidFill>
                  <a:latin typeface="Arial" charset="0"/>
                </a:rPr>
                <a:t>            </a:t>
              </a:r>
              <a:r>
                <a:rPr lang="en-GB">
                  <a:solidFill>
                    <a:srgbClr val="000000"/>
                  </a:solidFill>
                  <a:cs typeface="Times New Roman" pitchFamily="16" charset="0"/>
                </a:rPr>
                <a:t>♂</a:t>
              </a:r>
            </a:p>
            <a:p>
              <a:pPr>
                <a:lnSpc>
                  <a:spcPct val="100000"/>
                </a:lnSpc>
                <a:spcBef>
                  <a:spcPts val="400"/>
                </a:spcBef>
                <a:buClr>
                  <a:srgbClr val="5F5F5F"/>
                </a:buClr>
                <a:buSzPct val="65000"/>
                <a:buFont typeface="Wingdings" charset="2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GB">
                  <a:solidFill>
                    <a:srgbClr val="000000"/>
                  </a:solidFill>
                  <a:cs typeface="Times New Roman" pitchFamily="16" charset="0"/>
                </a:rPr>
                <a:t>♀</a:t>
              </a:r>
              <a:r>
                <a:rPr lang="en-GB" sz="1600">
                  <a:solidFill>
                    <a:srgbClr val="000000"/>
                  </a:solidFill>
                  <a:cs typeface="Times New Roman" pitchFamily="16" charset="0"/>
                </a:rPr>
                <a:t> </a:t>
              </a:r>
            </a:p>
          </p:txBody>
        </p:sp>
        <p:sp>
          <p:nvSpPr>
            <p:cNvPr id="71" name="Line 27"/>
            <p:cNvSpPr>
              <a:spLocks noChangeShapeType="1"/>
            </p:cNvSpPr>
            <p:nvPr/>
          </p:nvSpPr>
          <p:spPr bwMode="auto">
            <a:xfrm>
              <a:off x="528" y="288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2" name="Line 28"/>
            <p:cNvSpPr>
              <a:spLocks noChangeShapeType="1"/>
            </p:cNvSpPr>
            <p:nvPr/>
          </p:nvSpPr>
          <p:spPr bwMode="auto">
            <a:xfrm>
              <a:off x="528" y="851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3" name="Line 29"/>
            <p:cNvSpPr>
              <a:spLocks noChangeShapeType="1"/>
            </p:cNvSpPr>
            <p:nvPr/>
          </p:nvSpPr>
          <p:spPr bwMode="auto">
            <a:xfrm>
              <a:off x="528" y="1650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4" name="Line 30"/>
            <p:cNvSpPr>
              <a:spLocks noChangeShapeType="1"/>
            </p:cNvSpPr>
            <p:nvPr/>
          </p:nvSpPr>
          <p:spPr bwMode="auto">
            <a:xfrm>
              <a:off x="528" y="2450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5" name="Line 31"/>
            <p:cNvSpPr>
              <a:spLocks noChangeShapeType="1"/>
            </p:cNvSpPr>
            <p:nvPr/>
          </p:nvSpPr>
          <p:spPr bwMode="auto">
            <a:xfrm>
              <a:off x="528" y="3250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6" name="Line 32"/>
            <p:cNvSpPr>
              <a:spLocks noChangeShapeType="1"/>
            </p:cNvSpPr>
            <p:nvPr/>
          </p:nvSpPr>
          <p:spPr bwMode="auto">
            <a:xfrm>
              <a:off x="528" y="4048"/>
              <a:ext cx="4512" cy="1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7" name="Line 33"/>
            <p:cNvSpPr>
              <a:spLocks noChangeShapeType="1"/>
            </p:cNvSpPr>
            <p:nvPr/>
          </p:nvSpPr>
          <p:spPr bwMode="auto">
            <a:xfrm>
              <a:off x="528" y="288"/>
              <a:ext cx="1" cy="563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8" name="Line 34"/>
            <p:cNvSpPr>
              <a:spLocks noChangeShapeType="1"/>
            </p:cNvSpPr>
            <p:nvPr/>
          </p:nvSpPr>
          <p:spPr bwMode="auto">
            <a:xfrm>
              <a:off x="1187" y="288"/>
              <a:ext cx="1" cy="376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79" name="Line 35"/>
            <p:cNvSpPr>
              <a:spLocks noChangeShapeType="1"/>
            </p:cNvSpPr>
            <p:nvPr/>
          </p:nvSpPr>
          <p:spPr bwMode="auto">
            <a:xfrm>
              <a:off x="2100" y="288"/>
              <a:ext cx="1" cy="376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80" name="Line 36"/>
            <p:cNvSpPr>
              <a:spLocks noChangeShapeType="1"/>
            </p:cNvSpPr>
            <p:nvPr/>
          </p:nvSpPr>
          <p:spPr bwMode="auto">
            <a:xfrm>
              <a:off x="3063" y="288"/>
              <a:ext cx="1" cy="376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81" name="Line 37"/>
            <p:cNvSpPr>
              <a:spLocks noChangeShapeType="1"/>
            </p:cNvSpPr>
            <p:nvPr/>
          </p:nvSpPr>
          <p:spPr bwMode="auto">
            <a:xfrm>
              <a:off x="4077" y="288"/>
              <a:ext cx="1" cy="376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82" name="Line 38"/>
            <p:cNvSpPr>
              <a:spLocks noChangeShapeType="1"/>
            </p:cNvSpPr>
            <p:nvPr/>
          </p:nvSpPr>
          <p:spPr bwMode="auto">
            <a:xfrm>
              <a:off x="5040" y="288"/>
              <a:ext cx="1" cy="3760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  <p:sp>
          <p:nvSpPr>
            <p:cNvPr id="83" name="Line 39"/>
            <p:cNvSpPr>
              <a:spLocks noChangeShapeType="1"/>
            </p:cNvSpPr>
            <p:nvPr/>
          </p:nvSpPr>
          <p:spPr bwMode="auto">
            <a:xfrm>
              <a:off x="528" y="851"/>
              <a:ext cx="1" cy="3197"/>
            </a:xfrm>
            <a:prstGeom prst="line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>
              <a:defPPr>
                <a:defRPr lang="en-GB"/>
              </a:defPPr>
              <a:lvl1pPr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1pPr>
              <a:lvl2pPr marL="4572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2pPr>
              <a:lvl3pPr marL="9144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3pPr>
              <a:lvl4pPr marL="13716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4pPr>
              <a:lvl5pPr marL="1828800" algn="l" defTabSz="449263" rtl="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bg1"/>
                  </a:solidFill>
                  <a:latin typeface="Times New Roman" pitchFamily="16" charset="0"/>
                  <a:ea typeface="+mn-ea"/>
                  <a:cs typeface="Lucida Sans Unicode" charset="0"/>
                </a:defRPr>
              </a:lvl9pPr>
            </a:lstStyle>
            <a:p>
              <a:endParaRPr lang="ru-RU"/>
            </a:p>
          </p:txBody>
        </p:sp>
      </p:grpSp>
      <p:pic>
        <p:nvPicPr>
          <p:cNvPr id="5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9193" y="14358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6" name="Object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3193" y="14358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7" name="Object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193" y="14358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8" name="Object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7393" y="14358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9" name="Object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9193" y="27312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10" name="Object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7193" y="3950494"/>
            <a:ext cx="714375" cy="752475"/>
          </a:xfrm>
          <a:prstGeom prst="rect">
            <a:avLst/>
          </a:prstGeom>
          <a:noFill/>
          <a:effectLst/>
        </p:spPr>
      </p:pic>
      <p:pic>
        <p:nvPicPr>
          <p:cNvPr id="11" name="Object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1193" y="5245894"/>
            <a:ext cx="762000" cy="723900"/>
          </a:xfrm>
          <a:prstGeom prst="rect">
            <a:avLst/>
          </a:prstGeom>
          <a:noFill/>
          <a:effectLst/>
        </p:spPr>
      </p:pic>
      <p:pic>
        <p:nvPicPr>
          <p:cNvPr id="12" name="Object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7193" y="5245894"/>
            <a:ext cx="714375" cy="752475"/>
          </a:xfrm>
          <a:prstGeom prst="rect">
            <a:avLst/>
          </a:prstGeom>
          <a:noFill/>
          <a:effectLst/>
        </p:spPr>
      </p:pic>
      <p:pic>
        <p:nvPicPr>
          <p:cNvPr id="13" name="Object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1193" y="3950494"/>
            <a:ext cx="714375" cy="752475"/>
          </a:xfrm>
          <a:prstGeom prst="rect">
            <a:avLst/>
          </a:prstGeom>
          <a:noFill/>
          <a:effectLst/>
        </p:spPr>
      </p:pic>
      <p:pic>
        <p:nvPicPr>
          <p:cNvPr id="14" name="Object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993" y="2655094"/>
            <a:ext cx="762000" cy="800100"/>
          </a:xfrm>
          <a:prstGeom prst="rect">
            <a:avLst/>
          </a:prstGeom>
          <a:noFill/>
          <a:effectLst/>
        </p:spPr>
      </p:pic>
      <p:pic>
        <p:nvPicPr>
          <p:cNvPr id="15" name="Object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1193" y="2655094"/>
            <a:ext cx="762000" cy="800100"/>
          </a:xfrm>
          <a:prstGeom prst="rect">
            <a:avLst/>
          </a:prstGeom>
          <a:noFill/>
          <a:effectLst/>
        </p:spPr>
      </p:pic>
      <p:pic>
        <p:nvPicPr>
          <p:cNvPr id="16" name="Object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193" y="27312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17" name="Object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993" y="39504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18" name="Object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993" y="39504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19" name="Object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993" y="5245894"/>
            <a:ext cx="657225" cy="676275"/>
          </a:xfrm>
          <a:prstGeom prst="rect">
            <a:avLst/>
          </a:prstGeom>
          <a:noFill/>
          <a:effectLst/>
        </p:spPr>
      </p:pic>
      <p:pic>
        <p:nvPicPr>
          <p:cNvPr id="20" name="Object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993" y="5169694"/>
            <a:ext cx="762000" cy="800100"/>
          </a:xfrm>
          <a:prstGeom prst="rect">
            <a:avLst/>
          </a:prstGeom>
          <a:noFill/>
          <a:effectLst/>
        </p:spPr>
      </p:pic>
      <p:sp>
        <p:nvSpPr>
          <p:cNvPr id="21" name="Text Box 56"/>
          <p:cNvSpPr txBox="1">
            <a:spLocks noChangeArrowheads="1"/>
          </p:cNvSpPr>
          <p:nvPr/>
        </p:nvSpPr>
        <p:spPr bwMode="auto">
          <a:xfrm>
            <a:off x="2134393" y="2121694"/>
            <a:ext cx="12192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600"/>
              </a:spcBef>
              <a:buClr>
                <a:srgbClr val="5F5F5F"/>
              </a:buClr>
              <a:buSzPct val="65000"/>
              <a:buFont typeface="Wingdings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22" name="Text Box 57"/>
          <p:cNvSpPr txBox="1">
            <a:spLocks noChangeArrowheads="1"/>
          </p:cNvSpPr>
          <p:nvPr/>
        </p:nvSpPr>
        <p:spPr bwMode="auto">
          <a:xfrm>
            <a:off x="2210593" y="521494"/>
            <a:ext cx="9906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3658393" y="521494"/>
            <a:ext cx="12192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4" name="Text Box 59"/>
          <p:cNvSpPr txBox="1">
            <a:spLocks noChangeArrowheads="1"/>
          </p:cNvSpPr>
          <p:nvPr/>
        </p:nvSpPr>
        <p:spPr bwMode="auto">
          <a:xfrm>
            <a:off x="5182393" y="521494"/>
            <a:ext cx="13716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5" name="Text Box 60"/>
          <p:cNvSpPr txBox="1">
            <a:spLocks noChangeArrowheads="1"/>
          </p:cNvSpPr>
          <p:nvPr/>
        </p:nvSpPr>
        <p:spPr bwMode="auto">
          <a:xfrm>
            <a:off x="6782593" y="521494"/>
            <a:ext cx="11430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6" name="Text Box 61"/>
          <p:cNvSpPr txBox="1">
            <a:spLocks noChangeArrowheads="1"/>
          </p:cNvSpPr>
          <p:nvPr/>
        </p:nvSpPr>
        <p:spPr bwMode="auto">
          <a:xfrm>
            <a:off x="1143793" y="1664494"/>
            <a:ext cx="8382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7" name="Text Box 62"/>
          <p:cNvSpPr txBox="1">
            <a:spLocks noChangeArrowheads="1"/>
          </p:cNvSpPr>
          <p:nvPr/>
        </p:nvSpPr>
        <p:spPr bwMode="auto">
          <a:xfrm>
            <a:off x="1067593" y="2959894"/>
            <a:ext cx="8382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8" name="Text Box 63"/>
          <p:cNvSpPr txBox="1">
            <a:spLocks noChangeArrowheads="1"/>
          </p:cNvSpPr>
          <p:nvPr/>
        </p:nvSpPr>
        <p:spPr bwMode="auto">
          <a:xfrm>
            <a:off x="1067593" y="4255294"/>
            <a:ext cx="9144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29" name="Text Box 64"/>
          <p:cNvSpPr txBox="1">
            <a:spLocks noChangeArrowheads="1"/>
          </p:cNvSpPr>
          <p:nvPr/>
        </p:nvSpPr>
        <p:spPr bwMode="auto">
          <a:xfrm>
            <a:off x="1143793" y="5322094"/>
            <a:ext cx="7620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>
              <a:lnSpc>
                <a:spcPct val="100000"/>
              </a:lnSpc>
              <a:spcBef>
                <a:spcPts val="200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>
                <a:solidFill>
                  <a:srgbClr val="FF3300"/>
                </a:solidFill>
                <a:latin typeface="Arial" charset="0"/>
                <a:cs typeface="Arial" charset="0"/>
              </a:rPr>
              <a:t>ab</a:t>
            </a:r>
          </a:p>
        </p:txBody>
      </p:sp>
      <p:sp>
        <p:nvSpPr>
          <p:cNvPr id="30" name="Text Box 65"/>
          <p:cNvSpPr txBox="1">
            <a:spLocks noChangeArrowheads="1"/>
          </p:cNvSpPr>
          <p:nvPr/>
        </p:nvSpPr>
        <p:spPr bwMode="auto">
          <a:xfrm>
            <a:off x="3810793" y="2121694"/>
            <a:ext cx="990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1" name="Text Box 66"/>
          <p:cNvSpPr txBox="1">
            <a:spLocks noChangeArrowheads="1"/>
          </p:cNvSpPr>
          <p:nvPr/>
        </p:nvSpPr>
        <p:spPr bwMode="auto">
          <a:xfrm>
            <a:off x="5258593" y="2121694"/>
            <a:ext cx="1143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2" name="Text Box 67"/>
          <p:cNvSpPr txBox="1">
            <a:spLocks noChangeArrowheads="1"/>
          </p:cNvSpPr>
          <p:nvPr/>
        </p:nvSpPr>
        <p:spPr bwMode="auto">
          <a:xfrm>
            <a:off x="6782593" y="2121694"/>
            <a:ext cx="1143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3" name="Text Box 68"/>
          <p:cNvSpPr txBox="1">
            <a:spLocks noChangeArrowheads="1"/>
          </p:cNvSpPr>
          <p:nvPr/>
        </p:nvSpPr>
        <p:spPr bwMode="auto">
          <a:xfrm>
            <a:off x="2286793" y="3417094"/>
            <a:ext cx="990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4" name="Text Box 69"/>
          <p:cNvSpPr txBox="1">
            <a:spLocks noChangeArrowheads="1"/>
          </p:cNvSpPr>
          <p:nvPr/>
        </p:nvSpPr>
        <p:spPr bwMode="auto">
          <a:xfrm>
            <a:off x="3734593" y="3417094"/>
            <a:ext cx="1066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5" name="Text Box 70"/>
          <p:cNvSpPr txBox="1">
            <a:spLocks noChangeArrowheads="1"/>
          </p:cNvSpPr>
          <p:nvPr/>
        </p:nvSpPr>
        <p:spPr bwMode="auto">
          <a:xfrm>
            <a:off x="5334793" y="3417094"/>
            <a:ext cx="1066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6" name="Text Box 71"/>
          <p:cNvSpPr txBox="1">
            <a:spLocks noChangeArrowheads="1"/>
          </p:cNvSpPr>
          <p:nvPr/>
        </p:nvSpPr>
        <p:spPr bwMode="auto">
          <a:xfrm>
            <a:off x="6858793" y="3417094"/>
            <a:ext cx="1066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7" name="Text Box 72"/>
          <p:cNvSpPr txBox="1">
            <a:spLocks noChangeArrowheads="1"/>
          </p:cNvSpPr>
          <p:nvPr/>
        </p:nvSpPr>
        <p:spPr bwMode="auto">
          <a:xfrm>
            <a:off x="2210593" y="4636294"/>
            <a:ext cx="10668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8" name="Text Box 73"/>
          <p:cNvSpPr txBox="1">
            <a:spLocks noChangeArrowheads="1"/>
          </p:cNvSpPr>
          <p:nvPr/>
        </p:nvSpPr>
        <p:spPr bwMode="auto">
          <a:xfrm>
            <a:off x="3582193" y="4636294"/>
            <a:ext cx="1371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39" name="Text Box 74"/>
          <p:cNvSpPr txBox="1">
            <a:spLocks noChangeArrowheads="1"/>
          </p:cNvSpPr>
          <p:nvPr/>
        </p:nvSpPr>
        <p:spPr bwMode="auto">
          <a:xfrm>
            <a:off x="5258593" y="4636294"/>
            <a:ext cx="1143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0" name="Text Box 75"/>
          <p:cNvSpPr txBox="1">
            <a:spLocks noChangeArrowheads="1"/>
          </p:cNvSpPr>
          <p:nvPr/>
        </p:nvSpPr>
        <p:spPr bwMode="auto">
          <a:xfrm>
            <a:off x="6706393" y="4636294"/>
            <a:ext cx="13716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1" name="Text Box 76"/>
          <p:cNvSpPr txBox="1">
            <a:spLocks noChangeArrowheads="1"/>
          </p:cNvSpPr>
          <p:nvPr/>
        </p:nvSpPr>
        <p:spPr bwMode="auto">
          <a:xfrm>
            <a:off x="2134393" y="5931694"/>
            <a:ext cx="1143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2" name="Text Box 77"/>
          <p:cNvSpPr txBox="1">
            <a:spLocks noChangeArrowheads="1"/>
          </p:cNvSpPr>
          <p:nvPr/>
        </p:nvSpPr>
        <p:spPr bwMode="auto">
          <a:xfrm>
            <a:off x="3734593" y="5931694"/>
            <a:ext cx="11430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3" name="Text Box 78"/>
          <p:cNvSpPr txBox="1">
            <a:spLocks noChangeArrowheads="1"/>
          </p:cNvSpPr>
          <p:nvPr/>
        </p:nvSpPr>
        <p:spPr bwMode="auto">
          <a:xfrm>
            <a:off x="5182393" y="5931694"/>
            <a:ext cx="1295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4" name="Text Box 79"/>
          <p:cNvSpPr txBox="1">
            <a:spLocks noChangeArrowheads="1"/>
          </p:cNvSpPr>
          <p:nvPr/>
        </p:nvSpPr>
        <p:spPr bwMode="auto">
          <a:xfrm>
            <a:off x="6782593" y="5931694"/>
            <a:ext cx="12192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500"/>
              </a:spcBef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latin typeface="Arial" charset="0"/>
                <a:cs typeface="Arial" charset="0"/>
              </a:rPr>
              <a:t>aabb</a:t>
            </a:r>
          </a:p>
        </p:txBody>
      </p:sp>
      <p:sp>
        <p:nvSpPr>
          <p:cNvPr id="45" name="Line 80"/>
          <p:cNvSpPr>
            <a:spLocks noChangeShapeType="1"/>
          </p:cNvSpPr>
          <p:nvPr/>
        </p:nvSpPr>
        <p:spPr bwMode="auto">
          <a:xfrm>
            <a:off x="1067593" y="445294"/>
            <a:ext cx="914400" cy="8382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GB"/>
            </a:defPPr>
            <a:lvl1pPr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1pPr>
            <a:lvl2pPr marL="4572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2pPr>
            <a:lvl3pPr marL="9144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3pPr>
            <a:lvl4pPr marL="13716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4pPr>
            <a:lvl5pPr marL="1828800" algn="l" defTabSz="449263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bg1"/>
                </a:solidFill>
                <a:latin typeface="Times New Roman" pitchFamily="16" charset="0"/>
                <a:ea typeface="+mn-ea"/>
                <a:cs typeface="Lucida Sans Unicode" charset="0"/>
              </a:defRPr>
            </a:lvl9pPr>
          </a:lstStyle>
          <a:p>
            <a:endParaRPr lang="ru-RU"/>
          </a:p>
        </p:txBody>
      </p:sp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569755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слиянии гамет возможно появление 16 комбинаций. </a:t>
            </a:r>
            <a:endParaRPr lang="ru-RU" dirty="0" smtClean="0"/>
          </a:p>
          <a:p>
            <a:r>
              <a:rPr lang="ru-RU" dirty="0" smtClean="0"/>
              <a:t>Произошло </a:t>
            </a:r>
            <a:r>
              <a:rPr lang="ru-RU" dirty="0" smtClean="0"/>
              <a:t>расщепление по фенотипу в соотношении 9:3:3:1 следующим образом: 9 особей с двумя доминантными признаками </a:t>
            </a:r>
            <a:r>
              <a:rPr lang="en-US" dirty="0" smtClean="0"/>
              <a:t>I</a:t>
            </a:r>
            <a:r>
              <a:rPr lang="ru-RU" dirty="0" smtClean="0"/>
              <a:t> (желтый, гладкий), 1 особь с двумя рецессивными признаками  (зеленый, морщинистый), 3 особи с одним доминантным, а други­ми — рецессивными признаками (желтый, морщинистый), 3 особи с другими доминантным и рецессивным признаками (зеленый, гладкий) 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Такую сложную комбинацию сочетания фенотипов Г. Мендель объяснил исходя из предположения о наследственных задатках или генах, которые отвечают за отдельные признаки.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образовании половых клеток гены разных пар попадают в них независимо друг от друга, комбинируясь во всевозможных сочетаниях. </a:t>
            </a:r>
            <a:endParaRPr lang="ru-RU" dirty="0" smtClean="0"/>
          </a:p>
          <a:p>
            <a:r>
              <a:rPr lang="ru-RU" dirty="0" smtClean="0"/>
              <a:t>Сложность </a:t>
            </a:r>
            <a:r>
              <a:rPr lang="ru-RU" dirty="0" smtClean="0"/>
              <a:t>расщепления представляет собой комбинационный ряд из двум моногибридных расщеплений по форме и цвету семян. Если мы</a:t>
            </a:r>
            <a:r>
              <a:rPr lang="ru-RU" b="1" dirty="0" smtClean="0"/>
              <a:t> </a:t>
            </a:r>
            <a:r>
              <a:rPr lang="ru-RU" dirty="0" smtClean="0"/>
              <a:t>подсчитаем число гладких и морщинистых горошин, а также числя желтых и зеленых, то получим соотношение: 12 желтых:4 </a:t>
            </a:r>
            <a:r>
              <a:rPr lang="ru-RU" b="1" dirty="0" smtClean="0"/>
              <a:t> </a:t>
            </a:r>
            <a:r>
              <a:rPr lang="ru-RU" dirty="0" smtClean="0"/>
              <a:t>зеленых (3 : 1) и 12 гладких: 4 морщинистых (3 : 1).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ru-RU" dirty="0" smtClean="0"/>
              <a:t>. Мендель показал, что </a:t>
            </a:r>
            <a:r>
              <a:rPr lang="ru-RU" dirty="0" err="1" smtClean="0"/>
              <a:t>дигибридное</a:t>
            </a:r>
            <a:r>
              <a:rPr lang="ru-RU" dirty="0" smtClean="0"/>
              <a:t> скрещивание — это комбинация двух моногибридных скрещиваний. Таким образом, был выведен закон о независимом комбинировании признаков.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3"/>
            <a:ext cx="8715436" cy="364333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этом и состоит проявление третьего закона Менделя, который гласит: </a:t>
            </a:r>
            <a:r>
              <a:rPr lang="ru-RU" b="1" i="1" dirty="0" smtClean="0"/>
              <a:t>наследственные признаки передаются поколению независимо друг от друга, сочетаясь во всех возможных комбинациях. Но это происходит только в том случае, если гены, отвечающие за </a:t>
            </a:r>
            <a:r>
              <a:rPr lang="ru-RU" b="1" i="1" dirty="0" smtClean="0"/>
              <a:t>данные </a:t>
            </a:r>
            <a:r>
              <a:rPr lang="ru-RU" b="1" i="1" dirty="0" smtClean="0"/>
              <a:t>признаки, находятся в различных (негомологичных) хромосомах.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scrn_big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3429000"/>
            <a:ext cx="3290892" cy="3251433"/>
          </a:xfrm>
          <a:prstGeom prst="rect">
            <a:avLst/>
          </a:prstGeom>
        </p:spPr>
      </p:pic>
      <p:pic>
        <p:nvPicPr>
          <p:cNvPr id="6" name="Рисунок 5" descr="39197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143380"/>
            <a:ext cx="3200749" cy="2372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Цитологические основы законов </a:t>
            </a:r>
            <a:r>
              <a:rPr lang="ru-RU" dirty="0" smtClean="0"/>
              <a:t>наследования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786874" cy="507209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наследование каждого признака контролируется особым фактором – геном</a:t>
            </a:r>
          </a:p>
          <a:p>
            <a:pPr lvl="0"/>
            <a:r>
              <a:rPr lang="ru-RU" dirty="0" smtClean="0"/>
              <a:t>ген – элементарная структурно-функциональная единица наследственности</a:t>
            </a:r>
          </a:p>
          <a:p>
            <a:pPr lvl="0"/>
            <a:r>
              <a:rPr lang="ru-RU" dirty="0" smtClean="0"/>
              <a:t>гены находятся в клетках и передаются от родителей потомству при делении клетки</a:t>
            </a:r>
          </a:p>
          <a:p>
            <a:pPr lvl="0"/>
            <a:r>
              <a:rPr lang="ru-RU" dirty="0" smtClean="0"/>
              <a:t>гены расположены в хромосомах</a:t>
            </a:r>
          </a:p>
          <a:p>
            <a:pPr lvl="0"/>
            <a:r>
              <a:rPr lang="ru-RU" dirty="0" smtClean="0"/>
              <a:t>ген – участок хромосомы</a:t>
            </a:r>
          </a:p>
          <a:p>
            <a:pPr lvl="0"/>
            <a:r>
              <a:rPr lang="ru-RU" dirty="0" smtClean="0"/>
              <a:t>гены в хромосомах расположены последовательно</a:t>
            </a:r>
          </a:p>
          <a:p>
            <a:pPr lvl="0"/>
            <a:r>
              <a:rPr lang="ru-RU" dirty="0" smtClean="0"/>
              <a:t>парные признаки контролируются аллельными генами или </a:t>
            </a:r>
            <a:r>
              <a:rPr lang="ru-RU" i="1" dirty="0" smtClean="0"/>
              <a:t>аллелями</a:t>
            </a:r>
            <a:r>
              <a:rPr lang="ru-RU" dirty="0" smtClean="0"/>
              <a:t> гена</a:t>
            </a:r>
          </a:p>
          <a:p>
            <a:pPr lvl="0"/>
            <a:r>
              <a:rPr lang="ru-RU" dirty="0" smtClean="0"/>
              <a:t> аллельные гены расположены в гомологичных хромосомах</a:t>
            </a:r>
          </a:p>
          <a:p>
            <a:pPr lvl="0"/>
            <a:r>
              <a:rPr lang="ru-RU" dirty="0" smtClean="0"/>
              <a:t> гомологичные хромосомы – парные, имеют одинаковую форму, размеры</a:t>
            </a:r>
          </a:p>
          <a:p>
            <a:pPr lvl="0"/>
            <a:r>
              <a:rPr lang="ru-RU" dirty="0" smtClean="0"/>
              <a:t>хромосома содержит только один аллель гена </a:t>
            </a:r>
          </a:p>
          <a:p>
            <a:pPr lvl="0"/>
            <a:r>
              <a:rPr lang="ru-RU" dirty="0" smtClean="0"/>
              <a:t> в гаплоидном наборе хромосом содержится только 1 аллель гена</a:t>
            </a:r>
          </a:p>
          <a:p>
            <a:pPr lvl="0"/>
            <a:r>
              <a:rPr lang="ru-RU" dirty="0" smtClean="0"/>
              <a:t> в диплоидном наборе хромосом содержится только 2 </a:t>
            </a:r>
            <a:r>
              <a:rPr lang="ru-RU" dirty="0" err="1" smtClean="0"/>
              <a:t>аллеля</a:t>
            </a:r>
            <a:r>
              <a:rPr lang="ru-RU" dirty="0" smtClean="0"/>
              <a:t> гена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Цитологические основы законов </a:t>
            </a:r>
            <a:r>
              <a:rPr lang="ru-RU" dirty="0" smtClean="0"/>
              <a:t>наследования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786874" cy="507209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при </a:t>
            </a:r>
            <a:r>
              <a:rPr lang="ru-RU" dirty="0" smtClean="0"/>
              <a:t>мейозе в каждую гамету уходит одна из пары гомологичных хромосом и один из аллелей гена</a:t>
            </a:r>
          </a:p>
          <a:p>
            <a:pPr lvl="0"/>
            <a:r>
              <a:rPr lang="ru-RU" dirty="0" smtClean="0"/>
              <a:t> поэтому гены в гаметах не смешиваются и остаются «чистыми»</a:t>
            </a:r>
          </a:p>
          <a:p>
            <a:pPr lvl="0"/>
            <a:r>
              <a:rPr lang="ru-RU" dirty="0" smtClean="0"/>
              <a:t> распределение хромосом по гаметам происходит случайным образом</a:t>
            </a:r>
          </a:p>
          <a:p>
            <a:pPr lvl="0"/>
            <a:r>
              <a:rPr lang="ru-RU" dirty="0" smtClean="0"/>
              <a:t>после оплодотворения у зиготы одна из гомологичных хромосом от отца, другая от матери</a:t>
            </a:r>
          </a:p>
          <a:p>
            <a:pPr lvl="0"/>
            <a:r>
              <a:rPr lang="ru-RU" dirty="0" smtClean="0"/>
              <a:t>у </a:t>
            </a:r>
            <a:r>
              <a:rPr lang="ru-RU" dirty="0" err="1" smtClean="0"/>
              <a:t>гетерозиготы</a:t>
            </a:r>
            <a:r>
              <a:rPr lang="ru-RU" dirty="0" smtClean="0"/>
              <a:t> в парах гомологичных хромосом разные аллели гена, у </a:t>
            </a:r>
            <a:r>
              <a:rPr lang="ru-RU" dirty="0" err="1" smtClean="0"/>
              <a:t>гомозиготы</a:t>
            </a:r>
            <a:r>
              <a:rPr lang="ru-RU" dirty="0" smtClean="0"/>
              <a:t> – одинаковые аллели</a:t>
            </a:r>
          </a:p>
          <a:p>
            <a:pPr lvl="0"/>
            <a:r>
              <a:rPr lang="ru-RU" dirty="0" smtClean="0"/>
              <a:t>при оплодотворении сочетание гамет происходит случайно</a:t>
            </a:r>
          </a:p>
          <a:p>
            <a:pPr lvl="0"/>
            <a:r>
              <a:rPr lang="ru-RU" dirty="0" smtClean="0"/>
              <a:t>разные гены находятся в разных хромосомах</a:t>
            </a:r>
          </a:p>
          <a:p>
            <a:pPr lvl="0"/>
            <a:r>
              <a:rPr lang="ru-RU" dirty="0" smtClean="0"/>
              <a:t>1 ген контролирует 1 </a:t>
            </a:r>
            <a:r>
              <a:rPr lang="ru-RU" dirty="0" smtClean="0"/>
              <a:t>признак (</a:t>
            </a:r>
            <a:r>
              <a:rPr lang="ru-RU" dirty="0" err="1" smtClean="0"/>
              <a:t>моногенность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55555555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55555555</Template>
  <TotalTime>12</TotalTime>
  <Words>549</Words>
  <Application>Microsoft Office PowerPoint</Application>
  <PresentationFormat>Экран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55555555</vt:lpstr>
      <vt:lpstr>Третий закон Менделя</vt:lpstr>
      <vt:lpstr>Ди- и полигибридное скрещивание</vt:lpstr>
      <vt:lpstr>Слайд 3</vt:lpstr>
      <vt:lpstr>Слайд 4</vt:lpstr>
      <vt:lpstr>Слайд 5</vt:lpstr>
      <vt:lpstr>Слайд 6</vt:lpstr>
      <vt:lpstr>Слайд 7</vt:lpstr>
      <vt:lpstr>Цитологические основы законов наследования</vt:lpstr>
      <vt:lpstr>Цитологические основы законов наследования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Третий закон Менделя</dc:title>
  <dc:creator>Дмитрий Каленюк</dc:creator>
  <cp:lastModifiedBy>Дмитрий Каленюк</cp:lastModifiedBy>
  <cp:revision>2</cp:revision>
  <dcterms:created xsi:type="dcterms:W3CDTF">2012-03-07T16:13:13Z</dcterms:created>
  <dcterms:modified xsi:type="dcterms:W3CDTF">2012-03-07T16:26:12Z</dcterms:modified>
</cp:coreProperties>
</file>