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E59B4A82-52EA-40E3-AA63-378653CA19F3}" type="datetimeFigureOut">
              <a:rPr lang="ru-RU" smtClean="0"/>
              <a:pPr/>
              <a:t>07.03.2012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FD52F7B-9D89-47F8-AC96-8BADCF5FE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4A82-52EA-40E3-AA63-378653CA19F3}" type="datetimeFigureOut">
              <a:rPr lang="ru-RU" smtClean="0"/>
              <a:pPr/>
              <a:t>07.03.2012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2F7B-9D89-47F8-AC96-8BADCF5FE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4A82-52EA-40E3-AA63-378653CA19F3}" type="datetimeFigureOut">
              <a:rPr lang="ru-RU" smtClean="0"/>
              <a:pPr/>
              <a:t>07.03.2012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2F7B-9D89-47F8-AC96-8BADCF5FE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E59B4A82-52EA-40E3-AA63-378653CA19F3}" type="datetimeFigureOut">
              <a:rPr lang="ru-RU" smtClean="0"/>
              <a:pPr/>
              <a:t>07.03.2012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2F7B-9D89-47F8-AC96-8BADCF5FE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E59B4A82-52EA-40E3-AA63-378653CA19F3}" type="datetimeFigureOut">
              <a:rPr lang="ru-RU" smtClean="0"/>
              <a:pPr/>
              <a:t>07.03.2012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FD52F7B-9D89-47F8-AC96-8BADCF5FEF9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59B4A82-52EA-40E3-AA63-378653CA19F3}" type="datetimeFigureOut">
              <a:rPr lang="ru-RU" smtClean="0"/>
              <a:pPr/>
              <a:t>07.03.2012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FD52F7B-9D89-47F8-AC96-8BADCF5FE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E59B4A82-52EA-40E3-AA63-378653CA19F3}" type="datetimeFigureOut">
              <a:rPr lang="ru-RU" smtClean="0"/>
              <a:pPr/>
              <a:t>07.03.2012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FD52F7B-9D89-47F8-AC96-8BADCF5FE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B4A82-52EA-40E3-AA63-378653CA19F3}" type="datetimeFigureOut">
              <a:rPr lang="ru-RU" smtClean="0"/>
              <a:pPr/>
              <a:t>07.03.2012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D52F7B-9D89-47F8-AC96-8BADCF5FE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59B4A82-52EA-40E3-AA63-378653CA19F3}" type="datetimeFigureOut">
              <a:rPr lang="ru-RU" smtClean="0"/>
              <a:pPr/>
              <a:t>07.03.2012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FD52F7B-9D89-47F8-AC96-8BADCF5FE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E59B4A82-52EA-40E3-AA63-378653CA19F3}" type="datetimeFigureOut">
              <a:rPr lang="ru-RU" smtClean="0"/>
              <a:pPr/>
              <a:t>07.03.2012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FD52F7B-9D89-47F8-AC96-8BADCF5FE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E59B4A82-52EA-40E3-AA63-378653CA19F3}" type="datetimeFigureOut">
              <a:rPr lang="ru-RU" smtClean="0"/>
              <a:pPr/>
              <a:t>07.03.2012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FD52F7B-9D89-47F8-AC96-8BADCF5FE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E59B4A82-52EA-40E3-AA63-378653CA19F3}" type="datetimeFigureOut">
              <a:rPr lang="ru-RU" smtClean="0"/>
              <a:pPr/>
              <a:t>07.03.2012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FD52F7B-9D89-47F8-AC96-8BADCF5FE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00043"/>
            <a:ext cx="9144000" cy="1571636"/>
          </a:xfrm>
        </p:spPr>
        <p:txBody>
          <a:bodyPr>
            <a:noAutofit/>
          </a:bodyPr>
          <a:lstStyle/>
          <a:p>
            <a:pPr algn="ctr"/>
            <a:r>
              <a:rPr lang="ru-RU" sz="7200" b="1" i="1" dirty="0" smtClean="0"/>
              <a:t>История генетики</a:t>
            </a:r>
            <a:endParaRPr lang="ru-RU" sz="7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000372"/>
            <a:ext cx="3810000" cy="24669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428868"/>
            <a:ext cx="2857500" cy="36766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Chetverikovss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857232"/>
            <a:ext cx="4780349" cy="5292309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62482" y="500042"/>
            <a:ext cx="4281518" cy="635795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Четвериков Сергей Сергеевич </a:t>
            </a:r>
            <a:r>
              <a:rPr lang="ru-RU" dirty="0" smtClean="0"/>
              <a:t>– в работе «О некоторых моментах эволюционного процесса с точки зрения современной генетики» доказал генетическую неоднородность природных популяций.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714356"/>
            <a:ext cx="4281518" cy="6143643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Дубинин Николай Петрович </a:t>
            </a:r>
            <a:r>
              <a:rPr lang="ru-RU" dirty="0" smtClean="0"/>
              <a:t>– доказал делимость гена; независимо от западных исследователей установил, что важную роль в эволюции играют вероятностные, генетико-автоматические процессы.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571480"/>
            <a:ext cx="4294262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500042"/>
            <a:ext cx="4260950" cy="6169939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57297"/>
            <a:ext cx="4281518" cy="4891103"/>
          </a:xfrm>
        </p:spPr>
        <p:txBody>
          <a:bodyPr/>
          <a:lstStyle/>
          <a:p>
            <a:r>
              <a:rPr lang="ru-RU" sz="3200" b="1" dirty="0" smtClean="0"/>
              <a:t>Шмальгаузен Иван Иванович </a:t>
            </a:r>
            <a:r>
              <a:rPr lang="ru-RU" dirty="0" smtClean="0"/>
              <a:t>– разработал теорию стабилизирующего отбора; открыл принцип интеграции биологических систем.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214421"/>
            <a:ext cx="4281518" cy="5033979"/>
          </a:xfrm>
        </p:spPr>
        <p:txBody>
          <a:bodyPr/>
          <a:lstStyle/>
          <a:p>
            <a:r>
              <a:rPr lang="ru-RU" sz="3200" b="1" dirty="0" smtClean="0"/>
              <a:t>Николай Владимирович Тимофеев-Ресовский </a:t>
            </a:r>
            <a:r>
              <a:rPr lang="ru-RU" dirty="0" smtClean="0"/>
              <a:t>– заложил основы современной генетики популяций.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357166"/>
            <a:ext cx="4684118" cy="6276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357166"/>
            <a:ext cx="8715436" cy="6357982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На августовской (1948 г.) сессии ВАСХНИЛ власть в науке захватил президент ВАСХНИЛ академик Т.Д. Лысенко. Научной генетике он противопоставил лжеучение под названием «мичуринская биология». Многие ученые-генетики (Н. П. Дубинин, И. А. </a:t>
            </a:r>
            <a:r>
              <a:rPr lang="ru-RU" dirty="0" err="1" smtClean="0"/>
              <a:t>Рапопорт</a:t>
            </a:r>
            <a:r>
              <a:rPr lang="ru-RU" dirty="0" smtClean="0"/>
              <a:t>) были лишены возможности заниматься наукой. Только в 1957 г. М.Е. </a:t>
            </a:r>
            <a:r>
              <a:rPr lang="ru-RU" dirty="0" err="1" smtClean="0"/>
              <a:t>Лобашев</a:t>
            </a:r>
            <a:r>
              <a:rPr lang="ru-RU" dirty="0" smtClean="0"/>
              <a:t> возобновил преподавание генетики. В 1965 г. Т.Д. Лысенко под давлением прогрессивной общественности (ученых-математиков, химиков, физиков) утратил монополию на научную истину. Был создан Институт общей генетики АН СССР, создано Общество генетиков и селекционеров им. Н. И. Вавилова. В конце 1960-ых гг. наша страна вновь обрела утраченные позиции в мировой науке.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715436" cy="628654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Явления наследственности и изменчивости признаков были известны с древнейших времен. </a:t>
            </a:r>
          </a:p>
          <a:p>
            <a:r>
              <a:rPr lang="ru-RU" dirty="0" smtClean="0"/>
              <a:t>Сущность этих явлений была сформулирована в виде эмпирических правил: «Яблочко от яблони недалеко падает», «От худого семени не жди доброго племени», «Не в мать, не в отца, а в прохожего молодца» и т.д. </a:t>
            </a:r>
          </a:p>
          <a:p>
            <a:r>
              <a:rPr lang="ru-RU" dirty="0" smtClean="0"/>
              <a:t>Натурфилософы античного мира пытались объяснить причины сходства и различия между родителями и их потомками, между братьями и сестрами, механизмы определения пола, причины рождения близнецов. </a:t>
            </a:r>
          </a:p>
          <a:p>
            <a:r>
              <a:rPr lang="ru-RU" dirty="0" smtClean="0"/>
              <a:t>Преемственность поколений описывалась терминами «</a:t>
            </a:r>
            <a:r>
              <a:rPr lang="ru-RU" dirty="0" err="1" smtClean="0"/>
              <a:t>генус</a:t>
            </a:r>
            <a:r>
              <a:rPr lang="ru-RU" dirty="0" smtClean="0"/>
              <a:t>» (род), «</a:t>
            </a:r>
            <a:r>
              <a:rPr lang="ru-RU" dirty="0" err="1" smtClean="0"/>
              <a:t>геннао</a:t>
            </a:r>
            <a:r>
              <a:rPr lang="ru-RU" dirty="0" smtClean="0"/>
              <a:t>» (рождаю), «</a:t>
            </a:r>
            <a:r>
              <a:rPr lang="ru-RU" dirty="0" err="1" smtClean="0"/>
              <a:t>генетикос</a:t>
            </a:r>
            <a:r>
              <a:rPr lang="ru-RU" dirty="0" smtClean="0"/>
              <a:t>» (имеющий отношение к происхождению), «генезис» (происхождение).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8715436" cy="602620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основу современной генетики легли закономерности наследственности, обна­руженные Г. Менделем при скрещивании различных сортов гороха (1865), а также мутационная теория X. Де Фриза (1901–1903). </a:t>
            </a:r>
          </a:p>
          <a:p>
            <a:r>
              <a:rPr lang="ru-RU" dirty="0" smtClean="0"/>
              <a:t>Однако рождение генетики принято относить к 1900 г., когда X. Де Фриз, К. </a:t>
            </a:r>
            <a:r>
              <a:rPr lang="ru-RU" dirty="0" err="1" smtClean="0"/>
              <a:t>Корренс</a:t>
            </a:r>
            <a:r>
              <a:rPr lang="ru-RU" dirty="0" smtClean="0"/>
              <a:t> и Э. Чермак вторично открыли законы Г. Менделя. </a:t>
            </a:r>
          </a:p>
          <a:p>
            <a:r>
              <a:rPr lang="ru-RU" dirty="0" smtClean="0"/>
              <a:t>В 1906 г. на основании корня «ген» У. </a:t>
            </a:r>
            <a:r>
              <a:rPr lang="ru-RU" dirty="0" err="1" smtClean="0"/>
              <a:t>Бэтсон</a:t>
            </a:r>
            <a:r>
              <a:rPr lang="ru-RU" dirty="0" smtClean="0"/>
              <a:t> (Англия) предложил термин «генетика», а в 1909 г. В.Л. </a:t>
            </a:r>
            <a:r>
              <a:rPr lang="ru-RU" dirty="0" err="1" smtClean="0"/>
              <a:t>Иоганссен</a:t>
            </a:r>
            <a:r>
              <a:rPr lang="ru-RU" dirty="0" smtClean="0"/>
              <a:t> предложил термин «ген».  </a:t>
            </a:r>
          </a:p>
          <a:p>
            <a:endParaRPr lang="ru-RU" dirty="0" smtClean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8786874" cy="6286520"/>
          </a:xfrm>
        </p:spPr>
        <p:txBody>
          <a:bodyPr>
            <a:normAutofit fontScale="70000" lnSpcReduction="20000"/>
          </a:bodyPr>
          <a:lstStyle/>
          <a:p>
            <a:r>
              <a:rPr lang="ru-RU" sz="3400" dirty="0" smtClean="0"/>
              <a:t>Ещё в 1883–1884 гг. В. </a:t>
            </a:r>
            <a:r>
              <a:rPr lang="ru-RU" sz="3400" dirty="0" err="1" smtClean="0"/>
              <a:t>Ру</a:t>
            </a:r>
            <a:r>
              <a:rPr lang="ru-RU" sz="3400" dirty="0" smtClean="0"/>
              <a:t>, О. </a:t>
            </a:r>
            <a:r>
              <a:rPr lang="ru-RU" sz="3400" dirty="0" err="1" smtClean="0"/>
              <a:t>Гертвиг</a:t>
            </a:r>
            <a:r>
              <a:rPr lang="ru-RU" sz="3400" dirty="0" smtClean="0"/>
              <a:t>, Э. </a:t>
            </a:r>
            <a:r>
              <a:rPr lang="ru-RU" sz="3400" dirty="0" err="1" smtClean="0"/>
              <a:t>Страсбургер</a:t>
            </a:r>
            <a:r>
              <a:rPr lang="ru-RU" sz="3400" dirty="0" smtClean="0"/>
              <a:t>, а также А.Вейсман (1885) сформулировали ядерную гипотезу наследственности, которая в начале </a:t>
            </a:r>
            <a:r>
              <a:rPr lang="en-US" sz="3400" dirty="0" smtClean="0"/>
              <a:t>XX</a:t>
            </a:r>
            <a:r>
              <a:rPr lang="ru-RU" sz="3400" dirty="0" smtClean="0"/>
              <a:t> в. переросла в хромосомную теорию наследственности (У. </a:t>
            </a:r>
            <a:r>
              <a:rPr lang="ru-RU" sz="3400" dirty="0" err="1" smtClean="0"/>
              <a:t>Сеттон</a:t>
            </a:r>
            <a:r>
              <a:rPr lang="ru-RU" sz="3400" dirty="0" smtClean="0"/>
              <a:t>, 1902–1903; Т. </a:t>
            </a:r>
            <a:r>
              <a:rPr lang="ru-RU" sz="3400" dirty="0" err="1" smtClean="0"/>
              <a:t>Бовери</a:t>
            </a:r>
            <a:r>
              <a:rPr lang="ru-RU" sz="3400" dirty="0" smtClean="0"/>
              <a:t>, 1902–1907; Т. Морган и его школа). </a:t>
            </a:r>
          </a:p>
          <a:p>
            <a:r>
              <a:rPr lang="ru-RU" sz="3400" dirty="0" smtClean="0"/>
              <a:t>Т. Морганом были заложены и основы теории гена, получившей развитие в трудах отечественных учёных школы А.С.Серебровского, которые сформулировали в 1929–1931 гг. представления о слож­ной структуре гена. </a:t>
            </a:r>
          </a:p>
          <a:p>
            <a:r>
              <a:rPr lang="ru-RU" sz="3400" dirty="0" smtClean="0"/>
              <a:t>Эти представления были развиты и конкретизированы в исследованиях по биохимической и молекулярной генетике, которые привели к созданию Дж. Уотсоном и Ф. Криком (1953) модели ДНК, а затем и к расшифровке генетического кода, определяющего синтез белка. </a:t>
            </a:r>
          </a:p>
          <a:p>
            <a:endParaRPr lang="ru-RU" dirty="0" smtClean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150017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Особенности развития отечественной генетики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00174"/>
            <a:ext cx="8858312" cy="495463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Начало развития генетики в нашей стране приходится на первые годы Советской власти. В 1919 г. в Петроградском университете была создана кафедра генетики, которую возглавил Юрий Александрович Филипченко. В 1930 г. открылась Лаборатория генетики Академии наук СССР под руководством Николая Ивановича Вавилова (с 1933 г. – Институт генетики). </a:t>
            </a:r>
          </a:p>
          <a:p>
            <a:r>
              <a:rPr lang="ru-RU" dirty="0" smtClean="0"/>
              <a:t>В 1920–1930-е гг. наша страна лидировала по всем разделам генетики.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42844" y="4786322"/>
            <a:ext cx="9001156" cy="2071677"/>
          </a:xfrm>
        </p:spPr>
        <p:txBody>
          <a:bodyPr>
            <a:normAutofit lnSpcReduction="10000"/>
          </a:bodyPr>
          <a:lstStyle/>
          <a:p>
            <a:r>
              <a:rPr lang="ru-RU" sz="3200" b="1" dirty="0" smtClean="0"/>
              <a:t>Кольцов Николай Константинович </a:t>
            </a:r>
            <a:r>
              <a:rPr lang="ru-RU" dirty="0" smtClean="0"/>
              <a:t>– предсказал свойства носителей генетической информации; разрабатывал теорию гена; разрабатывал учение о социальной генетике (евгенике).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7" y="214290"/>
            <a:ext cx="6072231" cy="4448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1546"/>
            <a:ext cx="4352956" cy="5786453"/>
          </a:xfrm>
        </p:spPr>
        <p:txBody>
          <a:bodyPr/>
          <a:lstStyle/>
          <a:p>
            <a:r>
              <a:rPr lang="ru-RU" sz="3600" b="1" dirty="0" smtClean="0"/>
              <a:t>Вавилов Николай Иванович </a:t>
            </a:r>
            <a:r>
              <a:rPr lang="ru-RU" dirty="0" smtClean="0"/>
              <a:t>– </a:t>
            </a:r>
            <a:r>
              <a:rPr lang="ru-RU" sz="2800" dirty="0" smtClean="0"/>
              <a:t>сформулировал закон гомологических рядов, разработал учение о виде как системе.</a:t>
            </a:r>
          </a:p>
          <a:p>
            <a:endParaRPr lang="ru-RU" dirty="0"/>
          </a:p>
        </p:txBody>
      </p:sp>
      <p:pic>
        <p:nvPicPr>
          <p:cNvPr id="7" name="Содержимое 6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428604"/>
            <a:ext cx="4294234" cy="6052379"/>
          </a:xfrm>
        </p:spPr>
      </p:pic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2000240"/>
            <a:ext cx="4143404" cy="4248160"/>
          </a:xfrm>
        </p:spPr>
        <p:txBody>
          <a:bodyPr/>
          <a:lstStyle/>
          <a:p>
            <a:r>
              <a:rPr lang="ru-RU" sz="3200" b="1" dirty="0" smtClean="0"/>
              <a:t>Мичурин Иван Владимирович </a:t>
            </a:r>
            <a:r>
              <a:rPr lang="ru-RU" dirty="0" smtClean="0"/>
              <a:t>– открыл возможность управления доминированием.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5944" y="357166"/>
            <a:ext cx="476063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285728"/>
            <a:ext cx="4143404" cy="6572271"/>
          </a:xfrm>
        </p:spPr>
        <p:txBody>
          <a:bodyPr>
            <a:normAutofit fontScale="92500" lnSpcReduction="10000"/>
          </a:bodyPr>
          <a:lstStyle/>
          <a:p>
            <a:r>
              <a:rPr lang="ru-RU" sz="3500" b="1" dirty="0" smtClean="0"/>
              <a:t>Серебровский Александр Сергеевич </a:t>
            </a:r>
            <a:r>
              <a:rPr lang="ru-RU" dirty="0" smtClean="0"/>
              <a:t>– создал учение о генофонде и геногеографии: «Совокупность всех генов данного вида я назвал генофондом, чтобы подчеркнуть мысль о том, что в лице генофонда мы имеем такие же национальные богатства, как и в лице наших запасов угля, скрытых в наших недрах».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1351" y="285728"/>
            <a:ext cx="4516843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28</TotalTime>
  <Words>708</Words>
  <Application>Microsoft Office PowerPoint</Application>
  <PresentationFormat>Экран (4:3)</PresentationFormat>
  <Paragraphs>23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Яркая</vt:lpstr>
      <vt:lpstr>История генетики</vt:lpstr>
      <vt:lpstr>Слайд 2</vt:lpstr>
      <vt:lpstr>Слайд 3</vt:lpstr>
      <vt:lpstr>Слайд 4</vt:lpstr>
      <vt:lpstr>Особенности развития отечественной генетики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Первый и второй законы Менделя</dc:title>
  <dc:creator>Дмитрий Каленюк</dc:creator>
  <cp:lastModifiedBy>Дмитрий Каленюк</cp:lastModifiedBy>
  <cp:revision>4</cp:revision>
  <dcterms:created xsi:type="dcterms:W3CDTF">2012-03-07T15:26:57Z</dcterms:created>
  <dcterms:modified xsi:type="dcterms:W3CDTF">2012-03-07T17:14:42Z</dcterms:modified>
</cp:coreProperties>
</file>