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6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61F7F-FAC5-4D92-9DFA-ABDC1A7DB2AA}" type="datetimeFigureOut">
              <a:rPr lang="ru-RU" smtClean="0"/>
              <a:t>28.02.2012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5B057-709D-4A10-A798-726A2D2910A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ransition>
    <p:split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50">
          <a:ln w="11430"/>
          <a:solidFill>
            <a:schemeClr val="accent1">
              <a:lumMod val="50000"/>
            </a:schemeClr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1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857364"/>
            <a:ext cx="8786874" cy="1470025"/>
          </a:xfrm>
        </p:spPr>
        <p:txBody>
          <a:bodyPr>
            <a:noAutofit/>
          </a:bodyPr>
          <a:lstStyle/>
          <a:p>
            <a:r>
              <a:rPr lang="ru-RU" sz="4800" b="1" dirty="0"/>
              <a:t>Криосохранение крупных биологических </a:t>
            </a:r>
            <a:r>
              <a:rPr lang="ru-RU" sz="4800" b="1" dirty="0" smtClean="0"/>
              <a:t>объектов</a:t>
            </a:r>
            <a:endParaRPr lang="ru-RU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4143380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929066"/>
            <a:ext cx="3810000" cy="2647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35798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Жидкости в организме начинают замерзать обычно при –1... –3 °С. Однако по мере того, как часть воды превращается в лед, концентрация растворенных веществ в оставшейся жидкости возрастает и температура замерзания этой жидкости продолжает снижаться.</a:t>
            </a:r>
          </a:p>
          <a:p>
            <a:r>
              <a:rPr lang="ru-RU" dirty="0" smtClean="0"/>
              <a:t>Температура полного замерзания различных биологических жидкостей сильно варьирует, но в любом случае оказывается ниже –22...–24 °С. </a:t>
            </a:r>
          </a:p>
          <a:p>
            <a:r>
              <a:rPr lang="ru-RU" dirty="0" smtClean="0"/>
              <a:t>Вероятность образования «зародыша» кристалла льда за единицу времени в переохлажденной жидкости пропорциональна объему этой жидкости и сильно зависит от температуры: при –40 °С и при давлении в 1 атм. кристаллизация чистой воды происходит практически мгновенно, но при еще более низких температурах (порядка –70 °С скорость роста кристаллов замедляется за счет увеличения вязкости воды. </a:t>
            </a:r>
            <a:endParaRPr lang="ru-RU" dirty="0" smtClean="0"/>
          </a:p>
          <a:p>
            <a:r>
              <a:rPr lang="ru-RU" dirty="0" smtClean="0"/>
              <a:t>Наконец</a:t>
            </a:r>
            <a:r>
              <a:rPr lang="ru-RU" dirty="0" smtClean="0"/>
              <a:t>, при температуре примерно –130 °С рост кристаллов полностью приостанавливается. Если охлаждать жидкость достаточно быстро, чтобы «проскочить» температуру активной кристаллизации прежде, чем успеют сформироваться кристаллы опасного размера, вязкость возрастает настолько, что образуется твердое стеклообразное вещество. </a:t>
            </a:r>
            <a:endParaRPr lang="ru-RU" dirty="0" smtClean="0"/>
          </a:p>
          <a:p>
            <a:r>
              <a:rPr lang="ru-RU" dirty="0" smtClean="0"/>
              <a:t>Это </a:t>
            </a:r>
            <a:r>
              <a:rPr lang="ru-RU" dirty="0" smtClean="0"/>
              <a:t>явление называется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стеклованием</a:t>
            </a:r>
            <a:r>
              <a:rPr lang="ru-RU" i="1" dirty="0" smtClean="0"/>
              <a:t> </a:t>
            </a:r>
            <a:r>
              <a:rPr lang="ru-RU" dirty="0" smtClean="0"/>
              <a:t>или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витрификацией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5840435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Если удастся охладить клетки или ткани до температуры стеклования, они смогут сохраняться в таком состоянии неограниченно долго, а полученные при этом повреждения окажутся несравненно меньше, чем при охлаждении с кристаллизацией. </a:t>
            </a:r>
            <a:endParaRPr lang="ru-RU" dirty="0" smtClean="0"/>
          </a:p>
          <a:p>
            <a:r>
              <a:rPr lang="ru-RU" dirty="0" smtClean="0"/>
              <a:t>Собственно</a:t>
            </a:r>
            <a:r>
              <a:rPr lang="ru-RU" dirty="0" smtClean="0"/>
              <a:t>, это и явилось бы решением проблемы сохранения биологических объектов в состоянии глубокой </a:t>
            </a:r>
            <a:r>
              <a:rPr lang="ru-RU" dirty="0" smtClean="0"/>
              <a:t>заморозки.</a:t>
            </a:r>
          </a:p>
          <a:p>
            <a:r>
              <a:rPr lang="ru-RU" dirty="0" smtClean="0"/>
              <a:t>Правда</a:t>
            </a:r>
            <a:r>
              <a:rPr lang="ru-RU" dirty="0" smtClean="0"/>
              <a:t>, при оттаивании клеток для их оживления придется снова проходить опасный участок температур...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35798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Еще в 60-е гг. ХХ в. была предложена идея использовать для управления кристаллизацией воды высокое давление. Идея эта основана на понижении температуры фазового перехода вода/лед при повышении давления. При 2045 атм. температура кристаллизации чистой воды составляет –22 °С. </a:t>
            </a:r>
            <a:r>
              <a:rPr lang="ru-RU" dirty="0" err="1" smtClean="0"/>
              <a:t>Бoльшего</a:t>
            </a:r>
            <a:r>
              <a:rPr lang="ru-RU" dirty="0" smtClean="0"/>
              <a:t> снижения температуры замерзания достичь таким образом не удается – при дальнейшем росте давления она начинает вновь повышаться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Еще в 1967 г. американец М.Д. </a:t>
            </a:r>
            <a:r>
              <a:rPr lang="ru-RU" dirty="0" err="1" smtClean="0"/>
              <a:t>Персидски</a:t>
            </a:r>
            <a:r>
              <a:rPr lang="ru-RU" dirty="0" smtClean="0"/>
              <a:t> и его коллеги поставили эксперименты по замораживанию почек собаки. Исследователи подвергали почки перфузии 15%-ным раствором </a:t>
            </a:r>
            <a:r>
              <a:rPr lang="ru-RU" dirty="0" err="1" smtClean="0"/>
              <a:t>диметилсульфоксида</a:t>
            </a:r>
            <a:r>
              <a:rPr lang="ru-RU" dirty="0" smtClean="0"/>
              <a:t> (перфузия – введение веществ в биологический объект через систему кровеносных сосудов), после чего охлаждали их с одновременным повышением давления, так чтобы в каждый конкретный момент температура не была ниже точки замерзания, соответствующей данному давлению. Когда минимальное значение температуры (в данном случае, благодаря присутствию </a:t>
            </a:r>
            <a:r>
              <a:rPr lang="ru-RU" dirty="0" err="1" smtClean="0"/>
              <a:t>криопротектора</a:t>
            </a:r>
            <a:r>
              <a:rPr lang="ru-RU" dirty="0" smtClean="0"/>
              <a:t> оно составило около –25 °С) было достигнуто, давление </a:t>
            </a:r>
            <a:r>
              <a:rPr lang="ru-RU" dirty="0" smtClean="0"/>
              <a:t>снижали.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591187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Для того, чтобы кристаллизовалась вся вода, нужно было бы перед снижением давления охладить образец до температуры примерно –80 °С – однако в этом случае лед начал бы образовываться гораздо раньше. </a:t>
            </a:r>
            <a:r>
              <a:rPr lang="ru-RU" dirty="0" err="1" smtClean="0"/>
              <a:t>М.Персидски</a:t>
            </a:r>
            <a:r>
              <a:rPr lang="ru-RU" dirty="0" smtClean="0"/>
              <a:t> решил проблему путем циклического приложения давления. </a:t>
            </a:r>
            <a:endParaRPr lang="ru-RU" dirty="0" smtClean="0"/>
          </a:p>
          <a:p>
            <a:r>
              <a:rPr lang="ru-RU" dirty="0" smtClean="0"/>
              <a:t>Разогревшийся </a:t>
            </a:r>
            <a:r>
              <a:rPr lang="ru-RU" dirty="0" smtClean="0"/>
              <a:t>до 0 °С после первого снятия давления образец начинали охлаждать вновь – одновременно с повторным повышением давления. При очередном его «сбросе» успевала замерзнуть следующая порция жидкости, и т.д.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результате удалось достичь практически полной и «безвредной» кристаллизации воды, после чего температуру можно было уже безбоязненно понизить до </a:t>
            </a:r>
            <a:r>
              <a:rPr lang="ru-RU" dirty="0" smtClean="0"/>
              <a:t>–</a:t>
            </a:r>
            <a:r>
              <a:rPr lang="ru-RU" dirty="0" smtClean="0"/>
              <a:t>130 °С (и ниже) при обычном атмосферном давлении и сохранять почку в таком состоянии неограниченно долго. 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5840435"/>
          </a:xfrm>
        </p:spPr>
        <p:txBody>
          <a:bodyPr>
            <a:normAutofit/>
          </a:bodyPr>
          <a:lstStyle/>
          <a:p>
            <a:r>
              <a:rPr lang="ru-RU" dirty="0" smtClean="0"/>
              <a:t>В дальнейшем техника замораживания при высоком давлении использовалась при подготовке биологических образцов для микроскопических исследований.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 smtClean="0"/>
              <a:t>того, чтобы сделать достаточно тонкий срез, образец нужно предварительно перевести в твердое состояние, однако при обычной заморозке структуры клеток при этом повреждаются настолько, что изучать оказывается практически нечего... 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64371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Конечно, необходимо решить еще целый ряд проблем: в ходе экспериментов отработать оптимальный режим охлаждения, подобрать конкретные </a:t>
            </a:r>
            <a:r>
              <a:rPr lang="ru-RU" dirty="0" err="1" smtClean="0"/>
              <a:t>криопротекторы</a:t>
            </a:r>
            <a:r>
              <a:rPr lang="ru-RU" dirty="0" smtClean="0"/>
              <a:t> и т. д. </a:t>
            </a:r>
            <a:endParaRPr lang="ru-RU" dirty="0" smtClean="0"/>
          </a:p>
          <a:p>
            <a:r>
              <a:rPr lang="ru-RU" dirty="0" smtClean="0"/>
              <a:t>Например</a:t>
            </a:r>
            <a:r>
              <a:rPr lang="ru-RU" dirty="0" smtClean="0"/>
              <a:t>, при прохождении циклов «сжатие с охлаждением – снятие давления» охлаждение происходит только с поверхности объекта. </a:t>
            </a:r>
            <a:endParaRPr lang="ru-RU" dirty="0" smtClean="0"/>
          </a:p>
          <a:p>
            <a:r>
              <a:rPr lang="ru-RU" dirty="0" smtClean="0"/>
              <a:t>Это </a:t>
            </a:r>
            <a:r>
              <a:rPr lang="ru-RU" dirty="0" smtClean="0"/>
              <a:t>приводит к тому, что на периферии лед будет образовываться, тогда как в центре может, наоборот, происходить таяние уже имеющегося льда за счет повышения давления. </a:t>
            </a:r>
            <a:endParaRPr lang="ru-RU" dirty="0" smtClean="0"/>
          </a:p>
          <a:p>
            <a:r>
              <a:rPr lang="ru-RU" dirty="0" smtClean="0"/>
              <a:t>Бороться </a:t>
            </a:r>
            <a:r>
              <a:rPr lang="ru-RU" dirty="0" smtClean="0"/>
              <a:t>с этим можно, как понижая температуру медленнее (и позволяя объекту охлаждаться более равномерно), так и повышая концентрацию </a:t>
            </a:r>
            <a:r>
              <a:rPr lang="ru-RU" dirty="0" err="1" smtClean="0"/>
              <a:t>веществ-криопротекторов</a:t>
            </a:r>
            <a:r>
              <a:rPr lang="ru-RU" dirty="0" smtClean="0"/>
              <a:t> в наружных слоях.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smtClean="0"/>
              <a:t>этом не обязательно повышать давление до максимальных значений. Можно, увеличив число циклов, оставаться в пределах заведомо безопасных 500–1000 атмосфер. 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Перспективы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501122" cy="484030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Так что имеющиеся данные вполне позволяют надеяться на использование высоких давлений для управления кристаллизацией свободной воды и криосохранения крупных биологических объектов-органов и даже целых </a:t>
            </a:r>
            <a:r>
              <a:rPr lang="ru-RU" dirty="0" smtClean="0"/>
              <a:t>организмов.</a:t>
            </a:r>
          </a:p>
          <a:p>
            <a:r>
              <a:rPr lang="ru-RU" dirty="0" smtClean="0"/>
              <a:t>Работы </a:t>
            </a:r>
            <a:r>
              <a:rPr lang="ru-RU" dirty="0" smtClean="0"/>
              <a:t>в этом направлении ведутся в Институте биофизики клетки РАН (Лаборатория </a:t>
            </a:r>
            <a:r>
              <a:rPr lang="ru-RU" dirty="0" err="1" smtClean="0"/>
              <a:t>криоконсервации</a:t>
            </a:r>
            <a:r>
              <a:rPr lang="ru-RU" dirty="0" smtClean="0"/>
              <a:t> генетических ресурсов под руководством Э.Н. </a:t>
            </a:r>
            <a:r>
              <a:rPr lang="ru-RU" dirty="0" err="1" smtClean="0"/>
              <a:t>Гаховой</a:t>
            </a:r>
            <a:r>
              <a:rPr lang="ru-RU" dirty="0" smtClean="0"/>
              <a:t>) совместно с Институтом биомедицинских технологий и </a:t>
            </a:r>
            <a:r>
              <a:rPr lang="ru-RU" dirty="0" err="1" smtClean="0"/>
              <a:t>ГосНИИ</a:t>
            </a:r>
            <a:r>
              <a:rPr lang="ru-RU" dirty="0" smtClean="0"/>
              <a:t> ВТ им. С.А. </a:t>
            </a:r>
            <a:r>
              <a:rPr lang="ru-RU" dirty="0" err="1" smtClean="0"/>
              <a:t>Векшинского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35798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Наиболее интригующая область приложения криобиологии – науки о влиянии низких и сверхнизких температур на биологические объекты – поиск возможностей сохранения живых организмов или отдельных органов в состоянии глубокой заморозки. </a:t>
            </a:r>
            <a:endParaRPr lang="ru-RU" dirty="0" smtClean="0"/>
          </a:p>
          <a:p>
            <a:r>
              <a:rPr lang="ru-RU" dirty="0" smtClean="0"/>
              <a:t>Методика </a:t>
            </a:r>
            <a:r>
              <a:rPr lang="ru-RU" dirty="0"/>
              <a:t>криосохранения отдельных клеток или, например, эмбрионов разработана неплохо, но обратимое (т.е. с сохранением жизнеспособности после размораживания) замораживание крупных объектов наталкивается на серьезные препятствия. </a:t>
            </a:r>
            <a:endParaRPr lang="ru-RU" dirty="0" smtClean="0"/>
          </a:p>
          <a:p>
            <a:r>
              <a:rPr lang="ru-RU" dirty="0" smtClean="0"/>
              <a:t>Основная </a:t>
            </a:r>
            <a:r>
              <a:rPr lang="ru-RU" dirty="0"/>
              <a:t>трудность состоит в том, что при больших объеме и массе трудно добиться равномерного охлаждения. Неравномерное же замерзание приводит к серьезным и необратимым повреждениям клеток и тканей. </a:t>
            </a:r>
            <a:endParaRPr lang="ru-RU" dirty="0" smtClean="0"/>
          </a:p>
          <a:p>
            <a:r>
              <a:rPr lang="ru-RU" dirty="0" smtClean="0"/>
              <a:t>Между </a:t>
            </a:r>
            <a:r>
              <a:rPr lang="ru-RU" dirty="0"/>
              <a:t>тем решение этой проблемы могло бы помочь, например, созданию банка органов для трансплантации и тем самым спасти жизнь тысячам больных. </a:t>
            </a:r>
            <a:endParaRPr lang="ru-RU" dirty="0" smtClean="0"/>
          </a:p>
          <a:p>
            <a:r>
              <a:rPr lang="ru-RU" dirty="0" smtClean="0"/>
              <a:t>Еще </a:t>
            </a:r>
            <a:r>
              <a:rPr lang="ru-RU" dirty="0"/>
              <a:t>более заманчивой выглядит возможность сохранения в состоянии глубокого охлаждения тяжелобольного – до тех пор, пока медицина не окажется в состоянии ему помочь, может быть, через десятилетия.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35798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Наибольшую опасность при замораживании представляет механическое повреждение мембран клеток образующимися кристаллами льда. Образуясь как вне, так и – что гораздо опаснее – внутри клеток, они разрывают липидный бимолекулярный слой, формирующий эти мембраны. </a:t>
            </a:r>
          </a:p>
          <a:p>
            <a:r>
              <a:rPr lang="ru-RU" dirty="0" smtClean="0"/>
              <a:t>Для защиты клеток от повреждения при замораживании используют специальные вещества – </a:t>
            </a:r>
            <a:r>
              <a:rPr lang="ru-RU" dirty="0" err="1" smtClean="0"/>
              <a:t>криопротекторы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Они </a:t>
            </a:r>
            <a:r>
              <a:rPr lang="ru-RU" dirty="0" smtClean="0"/>
              <a:t>делятся на две группы: проникающие внутрь клетки, или </a:t>
            </a:r>
            <a:r>
              <a:rPr lang="ru-RU" dirty="0" err="1" smtClean="0"/>
              <a:t>эндоцеллюлярные</a:t>
            </a:r>
            <a:r>
              <a:rPr lang="ru-RU" dirty="0" smtClean="0"/>
              <a:t> (</a:t>
            </a:r>
            <a:r>
              <a:rPr lang="ru-RU" dirty="0" err="1" smtClean="0"/>
              <a:t>диметилсульфоксид</a:t>
            </a:r>
            <a:r>
              <a:rPr lang="ru-RU" dirty="0" smtClean="0"/>
              <a:t> (ДМСО), ацетамид, </a:t>
            </a:r>
            <a:r>
              <a:rPr lang="ru-RU" dirty="0" err="1" smtClean="0"/>
              <a:t>пропиленгликоль</a:t>
            </a:r>
            <a:r>
              <a:rPr lang="ru-RU" dirty="0" smtClean="0"/>
              <a:t>, глицерин, этиленгликоль), и не проникающие или </a:t>
            </a:r>
            <a:r>
              <a:rPr lang="ru-RU" dirty="0" err="1" smtClean="0"/>
              <a:t>экзоцеллюлярные</a:t>
            </a:r>
            <a:r>
              <a:rPr lang="ru-RU" dirty="0" smtClean="0"/>
              <a:t> (</a:t>
            </a:r>
            <a:r>
              <a:rPr lang="ru-RU" dirty="0" err="1" smtClean="0"/>
              <a:t>полиэтиленгликоли</a:t>
            </a:r>
            <a:r>
              <a:rPr lang="ru-RU" dirty="0" smtClean="0"/>
              <a:t> и </a:t>
            </a:r>
            <a:r>
              <a:rPr lang="ru-RU" dirty="0" err="1" smtClean="0"/>
              <a:t>полиэтиленоксиды</a:t>
            </a:r>
            <a:r>
              <a:rPr lang="ru-RU" dirty="0" smtClean="0"/>
              <a:t>, </a:t>
            </a:r>
            <a:r>
              <a:rPr lang="ru-RU" dirty="0" err="1" smtClean="0"/>
              <a:t>фиколл</a:t>
            </a:r>
            <a:r>
              <a:rPr lang="ru-RU" dirty="0" smtClean="0"/>
              <a:t>, сахароза, </a:t>
            </a:r>
            <a:r>
              <a:rPr lang="ru-RU" dirty="0" err="1" smtClean="0"/>
              <a:t>трегалоза</a:t>
            </a:r>
            <a:r>
              <a:rPr lang="ru-RU" dirty="0" smtClean="0"/>
              <a:t> и др.), которые действуют снаружи, </a:t>
            </a:r>
            <a:r>
              <a:rPr lang="ru-RU" dirty="0" err="1" smtClean="0"/>
              <a:t>осмотически</a:t>
            </a:r>
            <a:r>
              <a:rPr lang="ru-RU" dirty="0" smtClean="0"/>
              <a:t> вытягивая из клетки воду.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591187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Наиболее широкое применение нашли глицерин и ДМСО. При добавлении их к воде температура ее замерзания понижается, достигая низшего значения при соотношении примерно 2:1. Эта наиболее низкая температура называется </a:t>
            </a:r>
            <a:r>
              <a:rPr lang="ru-RU" i="1" dirty="0" smtClean="0"/>
              <a:t>эвтектической</a:t>
            </a:r>
            <a:r>
              <a:rPr lang="ru-RU" dirty="0" smtClean="0"/>
              <a:t>, или </a:t>
            </a:r>
            <a:r>
              <a:rPr lang="ru-RU" i="1" dirty="0" smtClean="0"/>
              <a:t>криогидратной</a:t>
            </a:r>
            <a:r>
              <a:rPr lang="ru-RU" dirty="0" smtClean="0"/>
              <a:t>. При дальнейшем же охлаждении таких смесей размеры образующихся кристаллов льда оказываются столь мелкими (сравнимыми с размером кристаллической ячейки), что они не наносят значительных повреждений структурам клеток.</a:t>
            </a:r>
          </a:p>
          <a:p>
            <a:r>
              <a:rPr lang="ru-RU" dirty="0" smtClean="0"/>
              <a:t>Если бы можно было довести концентрацию </a:t>
            </a:r>
            <a:r>
              <a:rPr lang="ru-RU" dirty="0" err="1" smtClean="0"/>
              <a:t>криопротектора</a:t>
            </a:r>
            <a:r>
              <a:rPr lang="ru-RU" dirty="0" smtClean="0"/>
              <a:t> в живых тканях до эвтектической, это позволило бы полностью решить проблему повреждения тканей ледяными кристаллами. Однако при таких концентрациях любые известные </a:t>
            </a:r>
            <a:r>
              <a:rPr lang="ru-RU" dirty="0" err="1" smtClean="0"/>
              <a:t>криопротекторы</a:t>
            </a:r>
            <a:r>
              <a:rPr lang="ru-RU" dirty="0" smtClean="0"/>
              <a:t> оказываются токсичными.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1"/>
            <a:ext cx="8715436" cy="507209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 практике используют концентрации </a:t>
            </a:r>
            <a:r>
              <a:rPr lang="ru-RU" dirty="0" err="1" smtClean="0"/>
              <a:t>криопротекторов</a:t>
            </a:r>
            <a:r>
              <a:rPr lang="ru-RU" dirty="0" smtClean="0"/>
              <a:t> значительно меньшие, чем эвтектические, – и при этом часть воды все же замерзает. </a:t>
            </a:r>
            <a:endParaRPr lang="ru-RU" dirty="0" smtClean="0"/>
          </a:p>
          <a:p>
            <a:r>
              <a:rPr lang="ru-RU" dirty="0" smtClean="0"/>
              <a:t>Так </a:t>
            </a:r>
            <a:r>
              <a:rPr lang="ru-RU" dirty="0" smtClean="0"/>
              <a:t>при использовании 27%-ного раствора глицерина 40% присутствующей в клетке воды образует с глицерином эвтектическую смесь, остальная же ее часть замерзает. </a:t>
            </a:r>
            <a:endParaRPr lang="ru-RU" dirty="0" smtClean="0"/>
          </a:p>
          <a:p>
            <a:r>
              <a:rPr lang="ru-RU" dirty="0" smtClean="0"/>
              <a:t>Однако</a:t>
            </a:r>
            <a:r>
              <a:rPr lang="ru-RU" dirty="0" smtClean="0"/>
              <a:t>, как показали эксперименты, проведенные в 1954–1960 гг. английским </a:t>
            </a:r>
            <a:r>
              <a:rPr lang="ru-RU" dirty="0" err="1" smtClean="0"/>
              <a:t>криобиологом</a:t>
            </a:r>
            <a:r>
              <a:rPr lang="ru-RU" dirty="0" smtClean="0"/>
              <a:t> </a:t>
            </a:r>
            <a:r>
              <a:rPr lang="ru-RU" dirty="0" err="1" smtClean="0"/>
              <a:t>Одри</a:t>
            </a:r>
            <a:r>
              <a:rPr lang="ru-RU" dirty="0" smtClean="0"/>
              <a:t> Смит, золотистые хомячки способны выживать в ситуации, когда в лед превращалось до 50–60% воды, содержащейся в тканях их головного мозга!</a:t>
            </a:r>
          </a:p>
          <a:p>
            <a:endParaRPr lang="ru-RU" dirty="0"/>
          </a:p>
        </p:txBody>
      </p:sp>
      <p:pic>
        <p:nvPicPr>
          <p:cNvPr id="1026" name="Рисунок 2" descr="http://bio.1september.ru/2003/43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5214314"/>
            <a:ext cx="2139945" cy="149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64371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Большое значение для решения проблемы обратимого замораживания имеет скорость охлаждения. При медленном охлаждении (в парах жидкого азота или в специальных программных замораживателях) кристаллы льда образуются в основном в межклеточном пространстве. По мере охлаждения они растут, оттягивая на себя воду из клеток. Как уже было сказано, это позволяет существенно уменьшить повреждения, наносимые кристаллами клеткам, – но и концентрация солей внутри клеток значительно возрастает, повышая риск денатурации белков.</a:t>
            </a:r>
          </a:p>
          <a:p>
            <a:r>
              <a:rPr lang="ru-RU" dirty="0" smtClean="0"/>
              <a:t>К сожалению, оптимальные скорости понижения температуры, при которых достигается компромисс между повреждающими действиями кристаллов льда и высокими концентрациями растворенных веществ, для разных типов клеток сильно различаются. Различны также и оптимальные для них концентрации </a:t>
            </a:r>
            <a:r>
              <a:rPr lang="ru-RU" dirty="0" err="1" smtClean="0"/>
              <a:t>криопротекторов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Это </a:t>
            </a:r>
            <a:r>
              <a:rPr lang="ru-RU" dirty="0" smtClean="0"/>
              <a:t>сильно затрудняет </a:t>
            </a:r>
            <a:r>
              <a:rPr lang="ru-RU" dirty="0" err="1" smtClean="0"/>
              <a:t>криосохранение</a:t>
            </a:r>
            <a:r>
              <a:rPr lang="ru-RU" dirty="0" smtClean="0"/>
              <a:t> органов и тканей, включающих несколько различных типов клеток, а тем более – целых организмов.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1"/>
            <a:ext cx="8643998" cy="464346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При быстром охлаждении (например, опускании образца в жидкий азот) вода не успевает </a:t>
            </a:r>
            <a:r>
              <a:rPr lang="ru-RU" dirty="0" err="1" smtClean="0"/>
              <a:t>продиффундировать</a:t>
            </a:r>
            <a:r>
              <a:rPr lang="ru-RU" dirty="0" smtClean="0"/>
              <a:t> из клеток наружу; кристаллы образуются как вне, так и внутри клеток, но за счет более быстрого охлаждения они оказываются значительно мельче, чем в первом случае, и успевают образоваться не во всех клетках. Токсичных концентраций солей при этом удается избежать, а продолжительность их воздействия оказывается меньше, как и продолжительность вредного воздействия </a:t>
            </a:r>
            <a:r>
              <a:rPr lang="ru-RU" dirty="0" err="1" smtClean="0"/>
              <a:t>криопротекторов</a:t>
            </a:r>
            <a:r>
              <a:rPr lang="ru-RU" dirty="0" smtClean="0"/>
              <a:t>. Последнее позволяет использовать более высокие их концентрации.</a:t>
            </a:r>
          </a:p>
          <a:p>
            <a:endParaRPr lang="ru-RU" dirty="0"/>
          </a:p>
        </p:txBody>
      </p:sp>
      <p:pic>
        <p:nvPicPr>
          <p:cNvPr id="2050" name="Рисунок 2" descr="http://bio.1september.ru/2003/43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4214818"/>
            <a:ext cx="1905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1510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При достаточно быстром охлаждении до 0 °С и несколько ниже вода замерзает (кристаллизуется) не сразу. </a:t>
            </a:r>
            <a:endParaRPr lang="ru-RU" dirty="0" smtClean="0"/>
          </a:p>
          <a:p>
            <a:r>
              <a:rPr lang="ru-RU" dirty="0" smtClean="0"/>
              <a:t>Сначала </a:t>
            </a:r>
            <a:r>
              <a:rPr lang="ru-RU" dirty="0" smtClean="0"/>
              <a:t>образуется переохлажденная жидкость. В упомянутых экспериментах Смит ей в отдельных случаях удавалось охладить золотистых хомячков до –6 °С без образования кристаллов льда.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 smtClean="0"/>
              <a:t>этом кожа и конечности животных оставались мягкими. А после согревания хомячки оживали без видимых вредных последствий. </a:t>
            </a:r>
            <a:endParaRPr lang="ru-RU" dirty="0" smtClean="0"/>
          </a:p>
          <a:p>
            <a:r>
              <a:rPr lang="ru-RU" dirty="0" smtClean="0"/>
              <a:t>Беременные </a:t>
            </a:r>
            <a:r>
              <a:rPr lang="ru-RU" dirty="0" smtClean="0"/>
              <a:t>самки (если переохлаждение имело место в первой половине срока беременности) приносили нормальных детенышей.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1"/>
            <a:ext cx="8643998" cy="471490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Существует методика проведения хирургических операций на новорожденных детенышах мелких млекопитающих – например, мышатах. </a:t>
            </a:r>
            <a:endParaRPr lang="ru-RU" dirty="0" smtClean="0"/>
          </a:p>
          <a:p>
            <a:r>
              <a:rPr lang="ru-RU" dirty="0" smtClean="0"/>
              <a:t>Наркоз </a:t>
            </a:r>
            <a:r>
              <a:rPr lang="ru-RU" dirty="0" smtClean="0"/>
              <a:t>в таком возрасте практически неприменим, и поэтому детенышей в течение 15–20 минут просто охлаждают до потери подвижности и чувствительности. </a:t>
            </a:r>
            <a:endParaRPr lang="ru-RU" dirty="0" smtClean="0"/>
          </a:p>
          <a:p>
            <a:r>
              <a:rPr lang="ru-RU" dirty="0" smtClean="0"/>
              <a:t>Известен </a:t>
            </a:r>
            <a:r>
              <a:rPr lang="ru-RU" dirty="0" smtClean="0"/>
              <a:t>случай, когда при проведении таких исследований (влияние удаления </a:t>
            </a:r>
            <a:r>
              <a:rPr lang="ru-RU" dirty="0" err="1" smtClean="0"/>
              <a:t>вомероназального</a:t>
            </a:r>
            <a:r>
              <a:rPr lang="ru-RU" dirty="0" smtClean="0"/>
              <a:t> органа на поведение грызунов) в лаборатории одного из московских институтов нескольких новорожденных детенышей </a:t>
            </a:r>
            <a:r>
              <a:rPr lang="ru-RU" dirty="0" err="1" smtClean="0"/>
              <a:t>джунгарского</a:t>
            </a:r>
            <a:r>
              <a:rPr lang="ru-RU" dirty="0" smtClean="0"/>
              <a:t> хомячка по небрежности экспериментатора просто забыли лежащими на ватной подстилке в камере с температурой –12 °С. </a:t>
            </a:r>
            <a:endParaRPr lang="ru-RU" dirty="0" smtClean="0"/>
          </a:p>
          <a:p>
            <a:r>
              <a:rPr lang="ru-RU" dirty="0" smtClean="0"/>
              <a:t>После </a:t>
            </a:r>
            <a:r>
              <a:rPr lang="ru-RU" dirty="0" smtClean="0"/>
              <a:t>извлечения – через 2–3 часа – они были совершенно твердыми, и их тела в буквальном смысле «издавали деревянный стук». Через некоторое время при комнатной температуре детеныши ожили, начали двигаться и издавать звуки...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4286256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572008"/>
            <a:ext cx="2571768" cy="201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 name="Голубой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Голубой</Template>
  <TotalTime>15</TotalTime>
  <Words>1624</Words>
  <Application>Microsoft Office PowerPoint</Application>
  <PresentationFormat>Экран (4:3)</PresentationFormat>
  <Paragraphs>49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Голубой</vt:lpstr>
      <vt:lpstr>Криосохранение крупных биологических объектов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Перспективы 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Криосохранение крупных биологических объектов</dc:title>
  <dc:creator>Дмитрий Каленюк</dc:creator>
  <cp:lastModifiedBy>Дмитрий Каленюк</cp:lastModifiedBy>
  <cp:revision>2</cp:revision>
  <dcterms:created xsi:type="dcterms:W3CDTF">2012-02-28T16:00:21Z</dcterms:created>
  <dcterms:modified xsi:type="dcterms:W3CDTF">2012-02-28T16:16:10Z</dcterms:modified>
</cp:coreProperties>
</file>