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60" r:id="rId4"/>
    <p:sldId id="258" r:id="rId5"/>
    <p:sldId id="263" r:id="rId6"/>
    <p:sldId id="261" r:id="rId7"/>
    <p:sldId id="259" r:id="rId8"/>
    <p:sldId id="264" r:id="rId9"/>
    <p:sldId id="265" r:id="rId10"/>
    <p:sldId id="262" r:id="rId11"/>
    <p:sldId id="267" r:id="rId12"/>
    <p:sldId id="268" r:id="rId13"/>
    <p:sldId id="269" r:id="rId14"/>
    <p:sldId id="270" r:id="rId15"/>
    <p:sldId id="266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1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BCEADD4-4B12-45DC-A3C4-1EBA69B8B1A3}" type="datetimeFigureOut">
              <a:rPr lang="ru-RU" smtClean="0"/>
              <a:t>09.01.2012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F809A68-0E52-48CC-8522-5E237B3508FF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BCEADD4-4B12-45DC-A3C4-1EBA69B8B1A3}" type="datetimeFigureOut">
              <a:rPr lang="ru-RU" smtClean="0"/>
              <a:t>09.01.2012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F809A68-0E52-48CC-8522-5E237B3508F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BCEADD4-4B12-45DC-A3C4-1EBA69B8B1A3}" type="datetimeFigureOut">
              <a:rPr lang="ru-RU" smtClean="0"/>
              <a:t>09.01.2012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F809A68-0E52-48CC-8522-5E237B3508F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BCEADD4-4B12-45DC-A3C4-1EBA69B8B1A3}" type="datetimeFigureOut">
              <a:rPr lang="ru-RU" smtClean="0"/>
              <a:t>09.01.2012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F809A68-0E52-48CC-8522-5E237B3508F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BCEADD4-4B12-45DC-A3C4-1EBA69B8B1A3}" type="datetimeFigureOut">
              <a:rPr lang="ru-RU" smtClean="0"/>
              <a:t>09.01.2012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F809A68-0E52-48CC-8522-5E237B3508FF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BCEADD4-4B12-45DC-A3C4-1EBA69B8B1A3}" type="datetimeFigureOut">
              <a:rPr lang="ru-RU" smtClean="0"/>
              <a:t>09.01.2012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F809A68-0E52-48CC-8522-5E237B3508F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BCEADD4-4B12-45DC-A3C4-1EBA69B8B1A3}" type="datetimeFigureOut">
              <a:rPr lang="ru-RU" smtClean="0"/>
              <a:t>09.01.2012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F809A68-0E52-48CC-8522-5E237B3508F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BCEADD4-4B12-45DC-A3C4-1EBA69B8B1A3}" type="datetimeFigureOut">
              <a:rPr lang="ru-RU" smtClean="0"/>
              <a:t>09.01.2012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F809A68-0E52-48CC-8522-5E237B3508F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BCEADD4-4B12-45DC-A3C4-1EBA69B8B1A3}" type="datetimeFigureOut">
              <a:rPr lang="ru-RU" smtClean="0"/>
              <a:t>09.01.2012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F809A68-0E52-48CC-8522-5E237B3508FF}" type="slidenum">
              <a:rPr lang="ru-RU" smtClean="0"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BCEADD4-4B12-45DC-A3C4-1EBA69B8B1A3}" type="datetimeFigureOut">
              <a:rPr lang="ru-RU" smtClean="0"/>
              <a:t>09.01.2012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F809A68-0E52-48CC-8522-5E237B3508F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BCEADD4-4B12-45DC-A3C4-1EBA69B8B1A3}" type="datetimeFigureOut">
              <a:rPr lang="ru-RU" smtClean="0"/>
              <a:t>09.01.2012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F809A68-0E52-48CC-8522-5E237B3508FF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4BCEADD4-4B12-45DC-A3C4-1EBA69B8B1A3}" type="datetimeFigureOut">
              <a:rPr lang="ru-RU" smtClean="0"/>
              <a:t>09.01.2012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DF809A68-0E52-48CC-8522-5E237B3508FF}" type="slidenum">
              <a:rPr lang="ru-RU" smtClean="0"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>
    <p:wipe dir="r"/>
  </p:transition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8000" b="1" dirty="0" smtClean="0"/>
              <a:t>Мейоз </a:t>
            </a:r>
            <a:endParaRPr lang="ru-RU" sz="8000" b="1" dirty="0"/>
          </a:p>
        </p:txBody>
      </p:sp>
      <p:pic>
        <p:nvPicPr>
          <p:cNvPr id="4" name="Рисунок 3" descr="topic41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28728" y="2357430"/>
            <a:ext cx="7320806" cy="38481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4414" y="142852"/>
            <a:ext cx="7929586" cy="1274786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Второе </a:t>
            </a:r>
            <a:r>
              <a:rPr lang="ru-RU" b="1" dirty="0" err="1" smtClean="0"/>
              <a:t>мейотическое</a:t>
            </a:r>
            <a:r>
              <a:rPr lang="ru-RU" b="1" dirty="0" smtClean="0"/>
              <a:t> деление (мейоз </a:t>
            </a:r>
            <a:r>
              <a:rPr lang="en-US" b="1" dirty="0" smtClean="0"/>
              <a:t>II</a:t>
            </a:r>
            <a:r>
              <a:rPr lang="ru-RU" b="1" dirty="0" smtClean="0"/>
              <a:t>)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85852" y="1447800"/>
            <a:ext cx="7647836" cy="4800600"/>
          </a:xfrm>
        </p:spPr>
        <p:txBody>
          <a:bodyPr/>
          <a:lstStyle/>
          <a:p>
            <a:r>
              <a:rPr lang="ru-RU" dirty="0" smtClean="0"/>
              <a:t>Называется </a:t>
            </a:r>
            <a:r>
              <a:rPr lang="ru-RU" b="1" dirty="0" err="1" smtClean="0"/>
              <a:t>эквационным</a:t>
            </a:r>
            <a:r>
              <a:rPr lang="ru-RU" dirty="0" smtClean="0"/>
              <a:t>.</a:t>
            </a:r>
          </a:p>
          <a:p>
            <a:r>
              <a:rPr lang="ru-RU" b="1" dirty="0" smtClean="0"/>
              <a:t>Интерфаза </a:t>
            </a:r>
            <a:r>
              <a:rPr lang="en-US" b="1" dirty="0" smtClean="0"/>
              <a:t>II</a:t>
            </a:r>
            <a:r>
              <a:rPr lang="ru-RU" dirty="0" smtClean="0"/>
              <a:t>, </a:t>
            </a:r>
            <a:r>
              <a:rPr lang="ru-RU" dirty="0" smtClean="0"/>
              <a:t>или </a:t>
            </a:r>
            <a:r>
              <a:rPr lang="ru-RU" b="1" dirty="0" smtClean="0"/>
              <a:t>интеркинез</a:t>
            </a:r>
            <a:r>
              <a:rPr lang="ru-RU" dirty="0" smtClean="0"/>
              <a:t> (</a:t>
            </a:r>
            <a:r>
              <a:rPr lang="ru-RU" i="1" dirty="0" smtClean="0"/>
              <a:t>1n 2c</a:t>
            </a:r>
            <a:r>
              <a:rPr lang="ru-RU" dirty="0" smtClean="0"/>
              <a:t>), представляет собой короткий перерыв между первым и вторым </a:t>
            </a:r>
            <a:r>
              <a:rPr lang="ru-RU" dirty="0" err="1" smtClean="0"/>
              <a:t>мейотическими</a:t>
            </a:r>
            <a:r>
              <a:rPr lang="ru-RU" dirty="0" smtClean="0"/>
              <a:t> делениями, во время которого не происходит репликация ДНК. Характерна для животных клеток.</a:t>
            </a:r>
          </a:p>
          <a:p>
            <a:endParaRPr lang="ru-RU" dirty="0"/>
          </a:p>
        </p:txBody>
      </p:sp>
    </p:spTree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5852" y="0"/>
            <a:ext cx="7498080" cy="1143000"/>
          </a:xfrm>
        </p:spPr>
        <p:txBody>
          <a:bodyPr/>
          <a:lstStyle/>
          <a:p>
            <a:r>
              <a:rPr lang="ru-RU" b="1" dirty="0" smtClean="0"/>
              <a:t>Фазы мейоза </a:t>
            </a:r>
            <a:r>
              <a:rPr lang="en-US" b="1" dirty="0" smtClean="0"/>
              <a:t>II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1538" y="1000108"/>
            <a:ext cx="7862150" cy="4500594"/>
          </a:xfrm>
        </p:spPr>
        <p:txBody>
          <a:bodyPr>
            <a:normAutofit/>
          </a:bodyPr>
          <a:lstStyle/>
          <a:p>
            <a:r>
              <a:rPr lang="ru-RU" b="1" dirty="0" smtClean="0"/>
              <a:t>Профаза 2</a:t>
            </a:r>
            <a:r>
              <a:rPr lang="ru-RU" dirty="0" smtClean="0"/>
              <a:t> (1</a:t>
            </a:r>
            <a:r>
              <a:rPr lang="ru-RU" i="1" dirty="0" smtClean="0"/>
              <a:t>n</a:t>
            </a:r>
            <a:r>
              <a:rPr lang="ru-RU" dirty="0" smtClean="0"/>
              <a:t> 2</a:t>
            </a:r>
            <a:r>
              <a:rPr lang="ru-RU" i="1" dirty="0" smtClean="0"/>
              <a:t>c</a:t>
            </a:r>
            <a:r>
              <a:rPr lang="ru-RU" dirty="0" smtClean="0"/>
              <a:t>) — демонтаж ядерных мембран, расхождение центриолей к разным полюсам клетки, формирование нитей веретена деления.</a:t>
            </a:r>
          </a:p>
          <a:p>
            <a:pPr>
              <a:buNone/>
            </a:pPr>
            <a:endParaRPr lang="ru-RU" dirty="0" smtClean="0"/>
          </a:p>
        </p:txBody>
      </p:sp>
      <p:pic>
        <p:nvPicPr>
          <p:cNvPr id="4" name="Рисунок 3" descr="image053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6200000">
            <a:off x="3829534" y="2528392"/>
            <a:ext cx="2678117" cy="5050837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5852" y="0"/>
            <a:ext cx="7498080" cy="1143000"/>
          </a:xfrm>
        </p:spPr>
        <p:txBody>
          <a:bodyPr/>
          <a:lstStyle/>
          <a:p>
            <a:r>
              <a:rPr lang="ru-RU" b="1" dirty="0" smtClean="0"/>
              <a:t>Фазы мейоза </a:t>
            </a:r>
            <a:r>
              <a:rPr lang="en-US" b="1" dirty="0" smtClean="0"/>
              <a:t>II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1538" y="1000108"/>
            <a:ext cx="7862150" cy="4500594"/>
          </a:xfrm>
        </p:spPr>
        <p:txBody>
          <a:bodyPr>
            <a:normAutofit/>
          </a:bodyPr>
          <a:lstStyle/>
          <a:p>
            <a:r>
              <a:rPr lang="ru-RU" b="1" dirty="0" smtClean="0"/>
              <a:t>Метафаза 2</a:t>
            </a:r>
            <a:r>
              <a:rPr lang="ru-RU" dirty="0" smtClean="0"/>
              <a:t> (1</a:t>
            </a:r>
            <a:r>
              <a:rPr lang="ru-RU" i="1" dirty="0" smtClean="0"/>
              <a:t>n</a:t>
            </a:r>
            <a:r>
              <a:rPr lang="ru-RU" dirty="0" smtClean="0"/>
              <a:t> 2</a:t>
            </a:r>
            <a:r>
              <a:rPr lang="ru-RU" i="1" dirty="0" smtClean="0"/>
              <a:t>c</a:t>
            </a:r>
            <a:r>
              <a:rPr lang="ru-RU" dirty="0" smtClean="0"/>
              <a:t>) — выстраивание </a:t>
            </a:r>
            <a:r>
              <a:rPr lang="ru-RU" dirty="0" err="1" smtClean="0"/>
              <a:t>двухроматидных</a:t>
            </a:r>
            <a:r>
              <a:rPr lang="ru-RU" dirty="0" smtClean="0"/>
              <a:t> хромосом в экваториальной плоскости клетки (метафазная пластинка), прикрепление нитей веретена деления одним концом к центриолям, другим — к </a:t>
            </a:r>
            <a:r>
              <a:rPr lang="ru-RU" dirty="0" err="1" smtClean="0"/>
              <a:t>центромерам</a:t>
            </a:r>
            <a:r>
              <a:rPr lang="ru-RU" dirty="0" smtClean="0"/>
              <a:t> хромосом; 2 блок овогенеза у человека</a:t>
            </a:r>
            <a:r>
              <a:rPr lang="ru-RU" dirty="0" smtClean="0"/>
              <a:t>.</a:t>
            </a:r>
            <a:endParaRPr lang="ru-RU" dirty="0" smtClean="0"/>
          </a:p>
        </p:txBody>
      </p:sp>
      <p:pic>
        <p:nvPicPr>
          <p:cNvPr id="4" name="Рисунок 3" descr="image054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6200000">
            <a:off x="3753621" y="3675877"/>
            <a:ext cx="2065389" cy="4000528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5852" y="0"/>
            <a:ext cx="7498080" cy="1143000"/>
          </a:xfrm>
        </p:spPr>
        <p:txBody>
          <a:bodyPr/>
          <a:lstStyle/>
          <a:p>
            <a:r>
              <a:rPr lang="ru-RU" b="1" dirty="0" smtClean="0"/>
              <a:t>Фазы мейоза </a:t>
            </a:r>
            <a:r>
              <a:rPr lang="en-US" b="1" dirty="0" smtClean="0"/>
              <a:t>II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1538" y="1000108"/>
            <a:ext cx="7862150" cy="3929090"/>
          </a:xfrm>
        </p:spPr>
        <p:txBody>
          <a:bodyPr>
            <a:normAutofit fontScale="92500"/>
          </a:bodyPr>
          <a:lstStyle/>
          <a:p>
            <a:r>
              <a:rPr lang="ru-RU" b="1" dirty="0" smtClean="0"/>
              <a:t>Анафаза 2</a:t>
            </a:r>
            <a:r>
              <a:rPr lang="ru-RU" dirty="0" smtClean="0"/>
              <a:t> (2</a:t>
            </a:r>
            <a:r>
              <a:rPr lang="ru-RU" i="1" dirty="0" smtClean="0"/>
              <a:t>n</a:t>
            </a:r>
            <a:r>
              <a:rPr lang="ru-RU" dirty="0" smtClean="0"/>
              <a:t> 2</a:t>
            </a:r>
            <a:r>
              <a:rPr lang="ru-RU" i="1" dirty="0" smtClean="0"/>
              <a:t>с</a:t>
            </a:r>
            <a:r>
              <a:rPr lang="ru-RU" dirty="0" smtClean="0"/>
              <a:t>) — деление </a:t>
            </a:r>
            <a:r>
              <a:rPr lang="ru-RU" dirty="0" err="1" smtClean="0"/>
              <a:t>двухроматидных</a:t>
            </a:r>
            <a:r>
              <a:rPr lang="ru-RU" dirty="0" smtClean="0"/>
              <a:t> хромосом на хроматиды и расхождение этих сестринских хроматид к противоположным полюсам клетки (при этом хроматиды становятся самостоятельными </a:t>
            </a:r>
            <a:r>
              <a:rPr lang="ru-RU" dirty="0" err="1" smtClean="0"/>
              <a:t>однохроматидными</a:t>
            </a:r>
            <a:r>
              <a:rPr lang="ru-RU" dirty="0" smtClean="0"/>
              <a:t> хромосомами), перекомбинация хромосом.</a:t>
            </a:r>
          </a:p>
          <a:p>
            <a:endParaRPr lang="ru-RU" dirty="0" smtClean="0"/>
          </a:p>
        </p:txBody>
      </p:sp>
      <p:pic>
        <p:nvPicPr>
          <p:cNvPr id="4" name="Рисунок 3" descr="image055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6200000">
            <a:off x="3768573" y="3375173"/>
            <a:ext cx="2249799" cy="4357718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5852" y="0"/>
            <a:ext cx="7498080" cy="1143000"/>
          </a:xfrm>
        </p:spPr>
        <p:txBody>
          <a:bodyPr/>
          <a:lstStyle/>
          <a:p>
            <a:r>
              <a:rPr lang="ru-RU" b="1" dirty="0" smtClean="0"/>
              <a:t>Фазы мейоза </a:t>
            </a:r>
            <a:r>
              <a:rPr lang="en-US" b="1" dirty="0" smtClean="0"/>
              <a:t>II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1538" y="1000108"/>
            <a:ext cx="7862150" cy="3357586"/>
          </a:xfrm>
        </p:spPr>
        <p:txBody>
          <a:bodyPr>
            <a:normAutofit fontScale="92500"/>
          </a:bodyPr>
          <a:lstStyle/>
          <a:p>
            <a:r>
              <a:rPr lang="ru-RU" b="1" dirty="0" smtClean="0"/>
              <a:t>Телофаза 2</a:t>
            </a:r>
            <a:r>
              <a:rPr lang="ru-RU" dirty="0" smtClean="0"/>
              <a:t> (1</a:t>
            </a:r>
            <a:r>
              <a:rPr lang="ru-RU" i="1" dirty="0" smtClean="0"/>
              <a:t>n</a:t>
            </a:r>
            <a:r>
              <a:rPr lang="ru-RU" dirty="0" smtClean="0"/>
              <a:t> 1</a:t>
            </a:r>
            <a:r>
              <a:rPr lang="ru-RU" i="1" dirty="0" smtClean="0"/>
              <a:t>c</a:t>
            </a:r>
            <a:r>
              <a:rPr lang="ru-RU" dirty="0" smtClean="0"/>
              <a:t> в каждой клетке) — </a:t>
            </a:r>
            <a:r>
              <a:rPr lang="ru-RU" dirty="0" err="1" smtClean="0"/>
              <a:t>деконденсация</a:t>
            </a:r>
            <a:r>
              <a:rPr lang="ru-RU" dirty="0" smtClean="0"/>
              <a:t> хромосом, образование вокруг каждой группы хромосом ядерных мембран, распад нитей веретена деления, появление ядрышка, деление цитоплазмы (цитотомия) с образованием в итоге четырех гаплоидных клеток.</a:t>
            </a:r>
          </a:p>
          <a:p>
            <a:endParaRPr lang="ru-RU" dirty="0" smtClean="0"/>
          </a:p>
        </p:txBody>
      </p:sp>
      <p:pic>
        <p:nvPicPr>
          <p:cNvPr id="4" name="Рисунок 3" descr="image056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6200000">
            <a:off x="3637297" y="3577885"/>
            <a:ext cx="2512348" cy="3786214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0166" y="0"/>
            <a:ext cx="7643834" cy="1417638"/>
          </a:xfrm>
        </p:spPr>
        <p:txBody>
          <a:bodyPr>
            <a:normAutofit/>
          </a:bodyPr>
          <a:lstStyle/>
          <a:p>
            <a:r>
              <a:rPr lang="ru-RU" b="1" dirty="0" smtClean="0"/>
              <a:t>Биологическое значение мейоза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357290" y="1447800"/>
            <a:ext cx="7576398" cy="4800600"/>
          </a:xfrm>
        </p:spPr>
        <p:txBody>
          <a:bodyPr/>
          <a:lstStyle/>
          <a:p>
            <a:r>
              <a:rPr lang="ru-RU" dirty="0" smtClean="0"/>
              <a:t>Мейоз является центральным событием гаметогенеза у животных и </a:t>
            </a:r>
            <a:r>
              <a:rPr lang="ru-RU" dirty="0" err="1" smtClean="0"/>
              <a:t>спорогенеза</a:t>
            </a:r>
            <a:r>
              <a:rPr lang="ru-RU" dirty="0" smtClean="0"/>
              <a:t> у растений. </a:t>
            </a:r>
            <a:endParaRPr lang="en-US" dirty="0" smtClean="0"/>
          </a:p>
          <a:p>
            <a:r>
              <a:rPr lang="ru-RU" dirty="0" smtClean="0"/>
              <a:t>Являясь </a:t>
            </a:r>
            <a:r>
              <a:rPr lang="ru-RU" dirty="0" smtClean="0"/>
              <a:t>основой комбинативной изменчивости, мейоз обеспечивает генетическое разнообразие гамет.</a:t>
            </a:r>
          </a:p>
          <a:p>
            <a:endParaRPr lang="ru-RU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14414" y="214290"/>
            <a:ext cx="7719274" cy="5286412"/>
          </a:xfrm>
        </p:spPr>
        <p:txBody>
          <a:bodyPr/>
          <a:lstStyle/>
          <a:p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Мейоз</a:t>
            </a:r>
            <a:r>
              <a:rPr lang="ru-RU" dirty="0" smtClean="0"/>
              <a:t> </a:t>
            </a:r>
            <a:r>
              <a:rPr lang="ru-RU" dirty="0" smtClean="0"/>
              <a:t>- </a:t>
            </a:r>
            <a:r>
              <a:rPr lang="ru-RU" dirty="0" smtClean="0"/>
              <a:t>это особый способ деления </a:t>
            </a:r>
            <a:r>
              <a:rPr lang="ru-RU" dirty="0" err="1" smtClean="0"/>
              <a:t>эукариотических</a:t>
            </a:r>
            <a:r>
              <a:rPr lang="ru-RU" dirty="0" smtClean="0"/>
              <a:t> клеток, в результате которого происходит переход клеток из диплоидного состояния в гаплоидное. Мейоз состоит из двух последовательных делений, которым предшествует однократная репликация ДНК.</a:t>
            </a:r>
          </a:p>
          <a:p>
            <a:endParaRPr lang="ru-RU" dirty="0"/>
          </a:p>
        </p:txBody>
      </p:sp>
      <p:pic>
        <p:nvPicPr>
          <p:cNvPr id="4" name="Picture 4" descr="гаметы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5857884" y="3872408"/>
            <a:ext cx="3036878" cy="2827438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4414" y="214290"/>
            <a:ext cx="7719274" cy="1203348"/>
          </a:xfrm>
        </p:spPr>
        <p:txBody>
          <a:bodyPr/>
          <a:lstStyle/>
          <a:p>
            <a:r>
              <a:rPr lang="ru-RU" b="1" dirty="0" smtClean="0"/>
              <a:t>Интерфаза </a:t>
            </a:r>
            <a:r>
              <a:rPr lang="en-US" b="1" dirty="0" smtClean="0"/>
              <a:t>I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42976" y="1447800"/>
            <a:ext cx="7790712" cy="4800600"/>
          </a:xfrm>
        </p:spPr>
        <p:txBody>
          <a:bodyPr/>
          <a:lstStyle/>
          <a:p>
            <a:r>
              <a:rPr lang="ru-RU" dirty="0" smtClean="0"/>
              <a:t>(в начале — 2</a:t>
            </a:r>
            <a:r>
              <a:rPr lang="ru-RU" i="1" dirty="0" smtClean="0"/>
              <a:t>n</a:t>
            </a:r>
            <a:r>
              <a:rPr lang="ru-RU" dirty="0" smtClean="0"/>
              <a:t> 2</a:t>
            </a:r>
            <a:r>
              <a:rPr lang="ru-RU" i="1" dirty="0" smtClean="0"/>
              <a:t>c</a:t>
            </a:r>
            <a:r>
              <a:rPr lang="ru-RU" dirty="0" smtClean="0"/>
              <a:t>, в конце — 2</a:t>
            </a:r>
            <a:r>
              <a:rPr lang="ru-RU" i="1" dirty="0" smtClean="0"/>
              <a:t>n</a:t>
            </a:r>
            <a:r>
              <a:rPr lang="ru-RU" dirty="0" smtClean="0"/>
              <a:t> 4</a:t>
            </a:r>
            <a:r>
              <a:rPr lang="ru-RU" i="1" dirty="0" smtClean="0"/>
              <a:t>c</a:t>
            </a:r>
            <a:r>
              <a:rPr lang="ru-RU" dirty="0" smtClean="0"/>
              <a:t>) — синтез и накопление веществ и энергии, необходимых для осуществления обоих делений, увеличение размеров клетки и числа органоидов, удвоение центриолей, репликация ДНК, которая завершается в профазе 1.</a:t>
            </a:r>
          </a:p>
          <a:p>
            <a:endParaRPr lang="ru-RU" dirty="0"/>
          </a:p>
        </p:txBody>
      </p:sp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4414" y="142852"/>
            <a:ext cx="7719274" cy="1143008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Первое </a:t>
            </a:r>
            <a:r>
              <a:rPr lang="ru-RU" b="1" dirty="0" err="1" smtClean="0"/>
              <a:t>мейотическое</a:t>
            </a:r>
            <a:r>
              <a:rPr lang="ru-RU" b="1" dirty="0" smtClean="0"/>
              <a:t> деление (мейоз </a:t>
            </a:r>
            <a:r>
              <a:rPr lang="en-US" b="1" dirty="0" smtClean="0"/>
              <a:t>I</a:t>
            </a:r>
            <a:r>
              <a:rPr lang="ru-RU" b="1" dirty="0" smtClean="0"/>
              <a:t>)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42976" y="1447800"/>
            <a:ext cx="7790712" cy="3052770"/>
          </a:xfrm>
        </p:spPr>
        <p:txBody>
          <a:bodyPr/>
          <a:lstStyle/>
          <a:p>
            <a:r>
              <a:rPr lang="ru-RU" dirty="0" smtClean="0"/>
              <a:t>называется редукционным, поскольку именно во время этого деления происходит уменьшение числа хромосом вдвое: из одной диплоидной клетки (2</a:t>
            </a:r>
            <a:r>
              <a:rPr lang="ru-RU" i="1" dirty="0" smtClean="0"/>
              <a:t>n</a:t>
            </a:r>
            <a:r>
              <a:rPr lang="ru-RU" dirty="0" smtClean="0"/>
              <a:t> 4</a:t>
            </a:r>
            <a:r>
              <a:rPr lang="ru-RU" i="1" dirty="0" smtClean="0"/>
              <a:t>c</a:t>
            </a:r>
            <a:r>
              <a:rPr lang="ru-RU" dirty="0" smtClean="0"/>
              <a:t>) образуются две гаплоидные (1</a:t>
            </a:r>
            <a:r>
              <a:rPr lang="ru-RU" i="1" dirty="0" smtClean="0"/>
              <a:t>n</a:t>
            </a:r>
            <a:r>
              <a:rPr lang="ru-RU" dirty="0" smtClean="0"/>
              <a:t> 2</a:t>
            </a:r>
            <a:r>
              <a:rPr lang="ru-RU" i="1" dirty="0" smtClean="0"/>
              <a:t>c</a:t>
            </a:r>
            <a:r>
              <a:rPr lang="ru-RU" dirty="0" smtClean="0"/>
              <a:t>).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5852" y="0"/>
            <a:ext cx="7498080" cy="1143000"/>
          </a:xfrm>
        </p:spPr>
        <p:txBody>
          <a:bodyPr/>
          <a:lstStyle/>
          <a:p>
            <a:r>
              <a:rPr lang="ru-RU" b="1" dirty="0" smtClean="0"/>
              <a:t>Фазы мейоза </a:t>
            </a:r>
            <a:r>
              <a:rPr lang="en-US" b="1" dirty="0" smtClean="0"/>
              <a:t>I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1538" y="1000108"/>
            <a:ext cx="7862150" cy="4643470"/>
          </a:xfrm>
        </p:spPr>
        <p:txBody>
          <a:bodyPr>
            <a:normAutofit fontScale="77500" lnSpcReduction="20000"/>
          </a:bodyPr>
          <a:lstStyle/>
          <a:p>
            <a:r>
              <a:rPr lang="ru-RU" b="1" dirty="0" smtClean="0"/>
              <a:t>Профаза 1</a:t>
            </a:r>
            <a:r>
              <a:rPr lang="ru-RU" dirty="0" smtClean="0"/>
              <a:t> (2</a:t>
            </a:r>
            <a:r>
              <a:rPr lang="ru-RU" i="1" dirty="0" smtClean="0"/>
              <a:t>n</a:t>
            </a:r>
            <a:r>
              <a:rPr lang="ru-RU" dirty="0" smtClean="0"/>
              <a:t> 4</a:t>
            </a:r>
            <a:r>
              <a:rPr lang="ru-RU" i="1" dirty="0" smtClean="0"/>
              <a:t>c</a:t>
            </a:r>
            <a:r>
              <a:rPr lang="ru-RU" dirty="0" smtClean="0"/>
              <a:t>) — демонтаж ядерных мембран, расхождение центриолей к разным полюсам клетки, формирование нитей веретена деления, «исчезновение» ядрышек, конденсация </a:t>
            </a:r>
            <a:r>
              <a:rPr lang="ru-RU" dirty="0" err="1" smtClean="0"/>
              <a:t>двухроматидных</a:t>
            </a:r>
            <a:r>
              <a:rPr lang="ru-RU" dirty="0" smtClean="0"/>
              <a:t> хромосом, конъюгация гомологичных хромосом и кроссинговер. </a:t>
            </a:r>
            <a:endParaRPr lang="ru-RU" dirty="0" smtClean="0"/>
          </a:p>
          <a:p>
            <a:r>
              <a:rPr lang="ru-RU" b="1" dirty="0" smtClean="0"/>
              <a:t>Конъюгация</a:t>
            </a:r>
            <a:r>
              <a:rPr lang="ru-RU" dirty="0" smtClean="0"/>
              <a:t> </a:t>
            </a:r>
            <a:r>
              <a:rPr lang="ru-RU" dirty="0" smtClean="0"/>
              <a:t>— процесс сближения и переплетения гомологичных хромосом. Пару конъюгирующих гомологичных хромосом называют </a:t>
            </a:r>
            <a:r>
              <a:rPr lang="ru-RU" b="1" dirty="0" smtClean="0"/>
              <a:t>бивалентом</a:t>
            </a:r>
            <a:r>
              <a:rPr lang="ru-RU" dirty="0" smtClean="0"/>
              <a:t>. </a:t>
            </a:r>
            <a:endParaRPr lang="ru-RU" dirty="0" smtClean="0"/>
          </a:p>
          <a:p>
            <a:r>
              <a:rPr lang="ru-RU" b="1" dirty="0" smtClean="0"/>
              <a:t>Кроссинговер</a:t>
            </a:r>
            <a:r>
              <a:rPr lang="ru-RU" dirty="0" smtClean="0"/>
              <a:t> </a:t>
            </a:r>
            <a:r>
              <a:rPr lang="ru-RU" dirty="0" smtClean="0"/>
              <a:t>— процесс обмена гомологичными участками между гомологичными хромосомами.</a:t>
            </a:r>
          </a:p>
          <a:p>
            <a:endParaRPr lang="ru-RU" dirty="0"/>
          </a:p>
        </p:txBody>
      </p:sp>
      <p:pic>
        <p:nvPicPr>
          <p:cNvPr id="6" name="Рисунок 5" descr="image049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6200000">
            <a:off x="3866126" y="4058933"/>
            <a:ext cx="2340445" cy="3071832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1538" y="142852"/>
            <a:ext cx="7862150" cy="3857652"/>
          </a:xfrm>
        </p:spPr>
        <p:txBody>
          <a:bodyPr>
            <a:normAutofit fontScale="85000" lnSpcReduction="10000"/>
          </a:bodyPr>
          <a:lstStyle/>
          <a:p>
            <a:r>
              <a:rPr lang="ru-RU" b="1" i="1" dirty="0" smtClean="0"/>
              <a:t>Профаза 1</a:t>
            </a:r>
            <a:r>
              <a:rPr lang="ru-RU" dirty="0" smtClean="0"/>
              <a:t> подразделяется на стадии: </a:t>
            </a:r>
            <a:endParaRPr lang="ru-RU" dirty="0" smtClean="0"/>
          </a:p>
          <a:p>
            <a:pPr marL="365125" indent="-3175">
              <a:buNone/>
            </a:pPr>
            <a:r>
              <a:rPr lang="ru-RU" b="1" dirty="0" smtClean="0"/>
              <a:t>1 - </a:t>
            </a:r>
            <a:r>
              <a:rPr lang="ru-RU" b="1" dirty="0" err="1" smtClean="0"/>
              <a:t>лептотена</a:t>
            </a:r>
            <a:r>
              <a:rPr lang="ru-RU" dirty="0" smtClean="0"/>
              <a:t> </a:t>
            </a:r>
            <a:r>
              <a:rPr lang="ru-RU" dirty="0" smtClean="0"/>
              <a:t>(завершение репликации ДНК), </a:t>
            </a:r>
            <a:endParaRPr lang="ru-RU" dirty="0" smtClean="0"/>
          </a:p>
          <a:p>
            <a:pPr marL="365125" indent="-3175">
              <a:buNone/>
            </a:pPr>
            <a:r>
              <a:rPr lang="ru-RU" b="1" dirty="0" smtClean="0"/>
              <a:t>2 - </a:t>
            </a:r>
            <a:r>
              <a:rPr lang="ru-RU" b="1" dirty="0" err="1" smtClean="0"/>
              <a:t>зиготена</a:t>
            </a:r>
            <a:r>
              <a:rPr lang="ru-RU" dirty="0" smtClean="0"/>
              <a:t> </a:t>
            </a:r>
            <a:r>
              <a:rPr lang="ru-RU" dirty="0" smtClean="0"/>
              <a:t>(конъюгация гомологичных хромосом, образование бивалентов), </a:t>
            </a:r>
            <a:endParaRPr lang="ru-RU" dirty="0" smtClean="0"/>
          </a:p>
          <a:p>
            <a:pPr marL="365125" indent="-3175">
              <a:buNone/>
            </a:pPr>
            <a:r>
              <a:rPr lang="ru-RU" b="1" dirty="0" smtClean="0"/>
              <a:t>3 -</a:t>
            </a:r>
            <a:r>
              <a:rPr lang="ru-RU" b="1" dirty="0" err="1" smtClean="0"/>
              <a:t>пахитена</a:t>
            </a:r>
            <a:r>
              <a:rPr lang="ru-RU" dirty="0" smtClean="0"/>
              <a:t> </a:t>
            </a:r>
            <a:r>
              <a:rPr lang="ru-RU" dirty="0" smtClean="0"/>
              <a:t>(кроссинговер, перекомбинация генов), </a:t>
            </a:r>
            <a:endParaRPr lang="ru-RU" dirty="0" smtClean="0"/>
          </a:p>
          <a:p>
            <a:pPr marL="365125" indent="-3175">
              <a:buNone/>
            </a:pPr>
            <a:r>
              <a:rPr lang="ru-RU" b="1" dirty="0" smtClean="0"/>
              <a:t>4 - </a:t>
            </a:r>
            <a:r>
              <a:rPr lang="ru-RU" b="1" dirty="0" err="1" smtClean="0"/>
              <a:t>диплотена</a:t>
            </a:r>
            <a:r>
              <a:rPr lang="ru-RU" dirty="0" smtClean="0"/>
              <a:t> </a:t>
            </a:r>
            <a:r>
              <a:rPr lang="ru-RU" dirty="0" smtClean="0"/>
              <a:t>(выявление хиазм, 1 блок овогенеза у человека), </a:t>
            </a:r>
            <a:endParaRPr lang="ru-RU" dirty="0" smtClean="0"/>
          </a:p>
          <a:p>
            <a:pPr marL="365125" indent="-3175">
              <a:buNone/>
            </a:pPr>
            <a:r>
              <a:rPr lang="ru-RU" b="1" dirty="0" smtClean="0"/>
              <a:t>5 - </a:t>
            </a:r>
            <a:r>
              <a:rPr lang="ru-RU" b="1" dirty="0" err="1" smtClean="0"/>
              <a:t>диакинез</a:t>
            </a:r>
            <a:r>
              <a:rPr lang="ru-RU" dirty="0" smtClean="0"/>
              <a:t> </a:t>
            </a:r>
            <a:r>
              <a:rPr lang="ru-RU" dirty="0" smtClean="0"/>
              <a:t>(</a:t>
            </a:r>
            <a:r>
              <a:rPr lang="ru-RU" dirty="0" err="1" smtClean="0"/>
              <a:t>терминализация</a:t>
            </a:r>
            <a:r>
              <a:rPr lang="ru-RU" dirty="0" smtClean="0"/>
              <a:t> хиазм).</a:t>
            </a:r>
          </a:p>
          <a:p>
            <a:endParaRPr lang="ru-RU" dirty="0"/>
          </a:p>
        </p:txBody>
      </p:sp>
      <p:pic>
        <p:nvPicPr>
          <p:cNvPr id="5" name="Рисунок 4" descr="1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42975" y="3929066"/>
            <a:ext cx="1941433" cy="1500198"/>
          </a:xfrm>
          <a:prstGeom prst="rect">
            <a:avLst/>
          </a:prstGeom>
        </p:spPr>
      </p:pic>
      <p:pic>
        <p:nvPicPr>
          <p:cNvPr id="6" name="Рисунок 5" descr="1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071934" y="3929066"/>
            <a:ext cx="1928826" cy="1455387"/>
          </a:xfrm>
          <a:prstGeom prst="rect">
            <a:avLst/>
          </a:prstGeom>
        </p:spPr>
      </p:pic>
      <p:pic>
        <p:nvPicPr>
          <p:cNvPr id="7" name="Рисунок 6" descr="1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858015" y="3929066"/>
            <a:ext cx="1887373" cy="1428760"/>
          </a:xfrm>
          <a:prstGeom prst="rect">
            <a:avLst/>
          </a:prstGeom>
        </p:spPr>
      </p:pic>
      <p:pic>
        <p:nvPicPr>
          <p:cNvPr id="8" name="Рисунок 7" descr="14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576505" y="5411513"/>
            <a:ext cx="2071702" cy="1398842"/>
          </a:xfrm>
          <a:prstGeom prst="rect">
            <a:avLst/>
          </a:prstGeom>
        </p:spPr>
      </p:pic>
      <p:pic>
        <p:nvPicPr>
          <p:cNvPr id="9" name="Рисунок 8" descr="15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572118" y="5333993"/>
            <a:ext cx="1918827" cy="1500174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5852" y="0"/>
            <a:ext cx="7498080" cy="1143000"/>
          </a:xfrm>
        </p:spPr>
        <p:txBody>
          <a:bodyPr/>
          <a:lstStyle/>
          <a:p>
            <a:r>
              <a:rPr lang="ru-RU" b="1" dirty="0" smtClean="0"/>
              <a:t>Фазы мейоза </a:t>
            </a:r>
            <a:r>
              <a:rPr lang="en-US" b="1" dirty="0" smtClean="0"/>
              <a:t>I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1538" y="1000108"/>
            <a:ext cx="7862150" cy="4500594"/>
          </a:xfrm>
        </p:spPr>
        <p:txBody>
          <a:bodyPr>
            <a:normAutofit/>
          </a:bodyPr>
          <a:lstStyle/>
          <a:p>
            <a:r>
              <a:rPr lang="ru-RU" b="1" dirty="0" smtClean="0"/>
              <a:t>Метафаза 1</a:t>
            </a:r>
            <a:r>
              <a:rPr lang="ru-RU" dirty="0" smtClean="0"/>
              <a:t> (2</a:t>
            </a:r>
            <a:r>
              <a:rPr lang="ru-RU" i="1" dirty="0" smtClean="0"/>
              <a:t>n</a:t>
            </a:r>
            <a:r>
              <a:rPr lang="ru-RU" dirty="0" smtClean="0"/>
              <a:t> 4</a:t>
            </a:r>
            <a:r>
              <a:rPr lang="ru-RU" i="1" dirty="0" smtClean="0"/>
              <a:t>c</a:t>
            </a:r>
            <a:r>
              <a:rPr lang="ru-RU" dirty="0" smtClean="0"/>
              <a:t>) — выстраивание бивалентов в экваториальной плоскости клетки, прикрепление нитей веретена деления одним концом к центриолям, другим — к </a:t>
            </a:r>
            <a:r>
              <a:rPr lang="ru-RU" dirty="0" err="1" smtClean="0"/>
              <a:t>центромерам</a:t>
            </a:r>
            <a:r>
              <a:rPr lang="ru-RU" dirty="0" smtClean="0"/>
              <a:t> хромосом.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6" name="Рисунок 5" descr="image050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6200000">
            <a:off x="3160088" y="2983524"/>
            <a:ext cx="3181013" cy="4214842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5852" y="0"/>
            <a:ext cx="7498080" cy="1143000"/>
          </a:xfrm>
        </p:spPr>
        <p:txBody>
          <a:bodyPr/>
          <a:lstStyle/>
          <a:p>
            <a:r>
              <a:rPr lang="ru-RU" b="1" dirty="0" smtClean="0"/>
              <a:t>Фазы мейоза </a:t>
            </a:r>
            <a:r>
              <a:rPr lang="en-US" b="1" dirty="0" smtClean="0"/>
              <a:t>I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1538" y="1000108"/>
            <a:ext cx="7862150" cy="3286148"/>
          </a:xfrm>
        </p:spPr>
        <p:txBody>
          <a:bodyPr>
            <a:normAutofit fontScale="92500" lnSpcReduction="10000"/>
          </a:bodyPr>
          <a:lstStyle/>
          <a:p>
            <a:r>
              <a:rPr lang="ru-RU" b="1" dirty="0" smtClean="0"/>
              <a:t>Анафаза 1</a:t>
            </a:r>
            <a:r>
              <a:rPr lang="ru-RU" dirty="0" smtClean="0"/>
              <a:t> (2</a:t>
            </a:r>
            <a:r>
              <a:rPr lang="ru-RU" i="1" dirty="0" smtClean="0"/>
              <a:t>n</a:t>
            </a:r>
            <a:r>
              <a:rPr lang="ru-RU" dirty="0" smtClean="0"/>
              <a:t> 4</a:t>
            </a:r>
            <a:r>
              <a:rPr lang="ru-RU" i="1" dirty="0" smtClean="0"/>
              <a:t>c</a:t>
            </a:r>
            <a:r>
              <a:rPr lang="ru-RU" dirty="0" smtClean="0"/>
              <a:t>) — случайное независимое расхождение </a:t>
            </a:r>
            <a:r>
              <a:rPr lang="ru-RU" dirty="0" err="1" smtClean="0"/>
              <a:t>двухроматидных</a:t>
            </a:r>
            <a:r>
              <a:rPr lang="ru-RU" dirty="0" smtClean="0"/>
              <a:t> хромосом к противоположным полюсам клетки (из каждой пары гомологичных хромосом одна хромосома отходит к одному полюсу, другая — к другому), перекомбинация хромосом</a:t>
            </a:r>
            <a:r>
              <a:rPr lang="ru-RU" dirty="0" smtClean="0"/>
              <a:t>.</a:t>
            </a:r>
            <a:endParaRPr lang="ru-RU" dirty="0" smtClean="0"/>
          </a:p>
        </p:txBody>
      </p:sp>
      <p:pic>
        <p:nvPicPr>
          <p:cNvPr id="5" name="Рисунок 4" descr="image05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6200000">
            <a:off x="3356106" y="2998900"/>
            <a:ext cx="3074730" cy="4643470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5852" y="0"/>
            <a:ext cx="7498080" cy="1143000"/>
          </a:xfrm>
        </p:spPr>
        <p:txBody>
          <a:bodyPr/>
          <a:lstStyle/>
          <a:p>
            <a:r>
              <a:rPr lang="ru-RU" b="1" dirty="0" smtClean="0"/>
              <a:t>Фазы мейоза </a:t>
            </a:r>
            <a:r>
              <a:rPr lang="en-US" b="1" dirty="0" smtClean="0"/>
              <a:t>I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1538" y="1000108"/>
            <a:ext cx="7862150" cy="4500594"/>
          </a:xfrm>
        </p:spPr>
        <p:txBody>
          <a:bodyPr>
            <a:normAutofit/>
          </a:bodyPr>
          <a:lstStyle/>
          <a:p>
            <a:r>
              <a:rPr lang="ru-RU" b="1" dirty="0" smtClean="0"/>
              <a:t>Телофаза 1</a:t>
            </a:r>
            <a:r>
              <a:rPr lang="ru-RU" dirty="0" smtClean="0"/>
              <a:t> (1</a:t>
            </a:r>
            <a:r>
              <a:rPr lang="ru-RU" i="1" dirty="0" smtClean="0"/>
              <a:t>n</a:t>
            </a:r>
            <a:r>
              <a:rPr lang="ru-RU" dirty="0" smtClean="0"/>
              <a:t> 2</a:t>
            </a:r>
            <a:r>
              <a:rPr lang="ru-RU" i="1" dirty="0" smtClean="0"/>
              <a:t>c</a:t>
            </a:r>
            <a:r>
              <a:rPr lang="ru-RU" dirty="0" smtClean="0"/>
              <a:t> в каждой клетке) — образование ядерных мембран вокруг групп </a:t>
            </a:r>
            <a:r>
              <a:rPr lang="ru-RU" dirty="0" err="1" smtClean="0"/>
              <a:t>двухроматидных</a:t>
            </a:r>
            <a:r>
              <a:rPr lang="ru-RU" dirty="0" smtClean="0"/>
              <a:t> хромосом, деление цитоплазмы. У многих растений клетка из анафазы 1 сразу же переходит в профазу 2.</a:t>
            </a:r>
          </a:p>
          <a:p>
            <a:pPr>
              <a:buNone/>
            </a:pPr>
            <a:endParaRPr lang="ru-RU" dirty="0" smtClean="0"/>
          </a:p>
        </p:txBody>
      </p:sp>
      <p:pic>
        <p:nvPicPr>
          <p:cNvPr id="5" name="Рисунок 4" descr="image05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6200000">
            <a:off x="4590032" y="2768026"/>
            <a:ext cx="2964333" cy="4857785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50</TotalTime>
  <Words>569</Words>
  <Application>Microsoft Office PowerPoint</Application>
  <PresentationFormat>Экран (4:3)</PresentationFormat>
  <Paragraphs>36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Солнцестояние</vt:lpstr>
      <vt:lpstr>Мейоз </vt:lpstr>
      <vt:lpstr>Слайд 2</vt:lpstr>
      <vt:lpstr>Интерфаза I</vt:lpstr>
      <vt:lpstr>Первое мейотическое деление (мейоз I) </vt:lpstr>
      <vt:lpstr>Фазы мейоза I</vt:lpstr>
      <vt:lpstr>Слайд 6</vt:lpstr>
      <vt:lpstr>Фазы мейоза I</vt:lpstr>
      <vt:lpstr>Фазы мейоза I</vt:lpstr>
      <vt:lpstr>Фазы мейоза I</vt:lpstr>
      <vt:lpstr>Второе мейотическое деление (мейоз II)</vt:lpstr>
      <vt:lpstr>Фазы мейоза II</vt:lpstr>
      <vt:lpstr>Фазы мейоза II</vt:lpstr>
      <vt:lpstr>Фазы мейоза II</vt:lpstr>
      <vt:lpstr>Фазы мейоза II</vt:lpstr>
      <vt:lpstr>Биологическое значение мейоза</vt:lpstr>
    </vt:vector>
  </TitlesOfParts>
  <Company>*Питер-Company*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Мейоз</dc:title>
  <dc:creator>Дмитрий Каленюк</dc:creator>
  <cp:lastModifiedBy>Дмитрий Каленюк</cp:lastModifiedBy>
  <cp:revision>6</cp:revision>
  <dcterms:created xsi:type="dcterms:W3CDTF">2012-01-09T10:11:26Z</dcterms:created>
  <dcterms:modified xsi:type="dcterms:W3CDTF">2012-01-09T11:02:20Z</dcterms:modified>
</cp:coreProperties>
</file>