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4" r:id="rId1"/>
  </p:sldMasterIdLst>
  <p:notesMasterIdLst>
    <p:notesMasterId r:id="rId10"/>
  </p:notesMasterIdLst>
  <p:sldIdLst>
    <p:sldId id="296" r:id="rId2"/>
    <p:sldId id="297" r:id="rId3"/>
    <p:sldId id="288" r:id="rId4"/>
    <p:sldId id="291" r:id="rId5"/>
    <p:sldId id="295" r:id="rId6"/>
    <p:sldId id="287" r:id="rId7"/>
    <p:sldId id="289" r:id="rId8"/>
    <p:sldId id="29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C00"/>
    <a:srgbClr val="FF00FF"/>
    <a:srgbClr val="66CCFF"/>
    <a:srgbClr val="0033CC"/>
    <a:srgbClr val="FFFF00"/>
    <a:srgbClr val="FF3300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3" autoAdjust="0"/>
    <p:restoredTop sz="94660"/>
  </p:normalViewPr>
  <p:slideViewPr>
    <p:cSldViewPr>
      <p:cViewPr varScale="1">
        <p:scale>
          <a:sx n="100" d="100"/>
          <a:sy n="100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1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4938A441-0ED2-453E-A75E-4048727B6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3419ABA-6EA8-4D0A-9D3F-E185F72442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B6BC7F5-6B5F-49AD-B0E9-70D6B19FFF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F3F9C7-95B7-4D2C-B253-CA60C9D96F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3EEC0-5C7D-4899-BCB6-DE8F343FA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D0BF0-A0E8-43C9-9FEC-9E5B23018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810ECA-31AB-4F48-971F-BD9462EFFB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B2D21AD-9EF2-4E48-886C-45FAE3FF85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07669A-3014-443E-8175-7AD1DBCE1D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645737-2B7F-4720-9FEA-B858AEF1BB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CCD7996-9CFB-466B-94CA-3B3756BAB1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EA9BD53-C779-48B4-867F-408199DAB0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86B2AC7-78B4-45C0-ABB8-81406A709D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12ADD366-4940-4DA1-A976-E52A1A87A3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F45C380-AAF0-4092-A571-6E16A2A853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  <p:sldLayoutId id="2147484066" r:id="rId12"/>
    <p:sldLayoutId id="2147484067" r:id="rId13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714884"/>
            <a:ext cx="7772400" cy="1975104"/>
          </a:xfrm>
        </p:spPr>
        <p:txBody>
          <a:bodyPr/>
          <a:lstStyle/>
          <a:p>
            <a:r>
              <a:rPr lang="ru-RU" sz="7200" dirty="0" smtClean="0"/>
              <a:t>Гаметогенез </a:t>
            </a:r>
            <a:endParaRPr lang="ru-RU" sz="7200" dirty="0"/>
          </a:p>
        </p:txBody>
      </p:sp>
      <p:pic>
        <p:nvPicPr>
          <p:cNvPr id="4" name="Рисунок 3" descr="sWAADMOJ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14290"/>
            <a:ext cx="5839035" cy="4423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7772400" cy="914400"/>
          </a:xfrm>
        </p:spPr>
        <p:txBody>
          <a:bodyPr/>
          <a:lstStyle/>
          <a:p>
            <a:r>
              <a:rPr lang="ru-RU" sz="5400" b="1" dirty="0" smtClean="0"/>
              <a:t>ГАМЕТОГЕНЕЗ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429684" cy="54292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или </a:t>
            </a:r>
            <a:r>
              <a:rPr lang="ru-RU" sz="3800" b="1" i="1" dirty="0" err="1" smtClean="0"/>
              <a:t>предзародышевое</a:t>
            </a:r>
            <a:r>
              <a:rPr lang="ru-RU" sz="3800" b="1" i="1" dirty="0" smtClean="0"/>
              <a:t> развитие </a:t>
            </a:r>
            <a:r>
              <a:rPr lang="ru-RU" dirty="0" smtClean="0"/>
              <a:t>— процесс созревания половых клеток, или гамет. Поскольку в ходе гаметогенеза специализация яйцеклеток и спермиев происходит в разных направлениях, обычно выделяют оогенез и сперматогенез соответственно.</a:t>
            </a:r>
          </a:p>
          <a:p>
            <a:r>
              <a:rPr lang="ru-RU" dirty="0" smtClean="0"/>
              <a:t>Гаметогенез </a:t>
            </a:r>
            <a:r>
              <a:rPr lang="ru-RU" dirty="0" smtClean="0"/>
              <a:t>закономерно присутствует в жизненном цикле ряда простейших, водорослей, грибов, споровых и голосеменных растений, а также многоклеточных животных.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некоторых группах гаметы вторично редуцированы (сумчатые и </a:t>
            </a:r>
            <a:r>
              <a:rPr lang="ru-RU" dirty="0" err="1" smtClean="0"/>
              <a:t>базидиевые</a:t>
            </a:r>
            <a:r>
              <a:rPr lang="ru-RU" dirty="0" smtClean="0"/>
              <a:t> грибы, цветковые растения). Наиболее подробно процессы гаметогенеза изучены у многоклеточных животных.</a:t>
            </a: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400" b="1" dirty="0" smtClean="0"/>
              <a:t>ГАМЕТОГЕНЕЗ У ЖИВОТНЫХ</a:t>
            </a:r>
            <a:endParaRPr lang="ru-RU" sz="4400" b="1" dirty="0" smtClean="0"/>
          </a:p>
        </p:txBody>
      </p:sp>
      <p:pic>
        <p:nvPicPr>
          <p:cNvPr id="61444" name="Picture 4" descr="разм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>
          <a:xfrm>
            <a:off x="357158" y="1000108"/>
            <a:ext cx="3714776" cy="5616575"/>
          </a:xfrm>
          <a:noFill/>
        </p:spPr>
      </p:pic>
      <p:sp>
        <p:nvSpPr>
          <p:cNvPr id="135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57620" y="981075"/>
            <a:ext cx="5106993" cy="5543550"/>
          </a:xfrm>
        </p:spPr>
        <p:txBody>
          <a:bodyPr>
            <a:normAutofit lnSpcReduction="10000"/>
          </a:bodyPr>
          <a:lstStyle/>
          <a:p>
            <a:pPr marL="411163" indent="36513" eaLnBrk="1" hangingPunct="1">
              <a:buNone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                   </a:t>
            </a:r>
            <a:r>
              <a:rPr lang="ru-RU" sz="1800" b="1" dirty="0" smtClean="0">
                <a:solidFill>
                  <a:srgbClr val="FFFF00"/>
                </a:solidFill>
              </a:rPr>
              <a:t>            </a:t>
            </a:r>
          </a:p>
          <a:p>
            <a:pPr marL="411163" indent="36513" eaLnBrk="1" hangingPunct="1">
              <a:buNone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Сперматогенез </a:t>
            </a:r>
            <a:r>
              <a:rPr lang="ru-RU" sz="2000" b="1" dirty="0" smtClean="0">
                <a:solidFill>
                  <a:srgbClr val="FFFF00"/>
                </a:solidFill>
                <a:cs typeface="Arial" pitchFamily="34" charset="0"/>
              </a:rPr>
              <a:t>♂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       	                  Овогенез </a:t>
            </a:r>
            <a:r>
              <a:rPr lang="ru-RU" sz="2000" b="1" dirty="0" smtClean="0">
                <a:solidFill>
                  <a:srgbClr val="FFFF00"/>
                </a:solidFill>
                <a:cs typeface="Arial" pitchFamily="34" charset="0"/>
              </a:rPr>
              <a:t>♀</a:t>
            </a:r>
            <a:r>
              <a:rPr lang="ru-RU" sz="1800" b="1" dirty="0" smtClean="0">
                <a:solidFill>
                  <a:srgbClr val="FFFF00"/>
                </a:solidFill>
              </a:rPr>
              <a:t>       </a:t>
            </a:r>
          </a:p>
          <a:p>
            <a:pPr marL="411163" indent="36513" eaLnBrk="1" hangingPunct="1">
              <a:buNone/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smtClean="0">
                <a:solidFill>
                  <a:srgbClr val="FFFF00"/>
                </a:solidFill>
              </a:rPr>
              <a:t>(в семенниках)             </a:t>
            </a:r>
            <a:r>
              <a:rPr lang="ru-RU" sz="1800" b="1" dirty="0" smtClean="0">
                <a:solidFill>
                  <a:srgbClr val="FFFF00"/>
                </a:solidFill>
              </a:rPr>
              <a:t>	                (</a:t>
            </a:r>
            <a:r>
              <a:rPr lang="ru-RU" sz="1800" b="1" dirty="0" smtClean="0">
                <a:solidFill>
                  <a:srgbClr val="FFFF00"/>
                </a:solidFill>
              </a:rPr>
              <a:t>в яичниках)</a:t>
            </a:r>
          </a:p>
          <a:p>
            <a:pPr marL="411163" indent="36513" eaLnBrk="1" hangingPunct="1">
              <a:buNone/>
              <a:defRPr/>
            </a:pPr>
            <a:r>
              <a:rPr lang="ru-RU" sz="1800" b="1" dirty="0" smtClean="0"/>
              <a:t>              </a:t>
            </a:r>
            <a:r>
              <a:rPr lang="ru-RU" sz="1800" b="1" dirty="0" smtClean="0"/>
              <a:t>        </a:t>
            </a:r>
            <a:r>
              <a:rPr lang="ru-RU" sz="1800" b="1" dirty="0" smtClean="0">
                <a:solidFill>
                  <a:srgbClr val="66FFFF"/>
                </a:solidFill>
              </a:rPr>
              <a:t>Период размножения</a:t>
            </a:r>
            <a:r>
              <a:rPr lang="ru-RU" sz="1800" b="1" dirty="0" smtClean="0"/>
              <a:t>               			</a:t>
            </a:r>
            <a:r>
              <a:rPr lang="ru-RU" sz="1800" b="1" dirty="0" smtClean="0"/>
              <a:t>        (митоз)</a:t>
            </a:r>
          </a:p>
          <a:p>
            <a:pPr marL="411163" indent="36513" eaLnBrk="1" hangingPunct="1">
              <a:buNone/>
              <a:defRPr/>
            </a:pPr>
            <a:r>
              <a:rPr lang="ru-RU" sz="1400" b="1" dirty="0" smtClean="0"/>
              <a:t>В </a:t>
            </a:r>
            <a:r>
              <a:rPr lang="ru-RU" sz="1400" b="1" dirty="0" smtClean="0"/>
              <a:t>репродуктивный               </a:t>
            </a:r>
            <a:r>
              <a:rPr lang="ru-RU" sz="1400" b="1" dirty="0" smtClean="0"/>
              <a:t>                         В </a:t>
            </a:r>
            <a:r>
              <a:rPr lang="ru-RU" sz="1400" b="1" dirty="0" smtClean="0"/>
              <a:t>эмбриональный  </a:t>
            </a:r>
            <a:endParaRPr lang="ru-RU" sz="1400" b="1" dirty="0" smtClean="0"/>
          </a:p>
          <a:p>
            <a:pPr marL="411163" indent="36513" eaLnBrk="1" hangingPunct="1">
              <a:buNone/>
              <a:defRPr/>
            </a:pPr>
            <a:r>
              <a:rPr lang="ru-RU" sz="1400" b="1" dirty="0" smtClean="0"/>
              <a:t> </a:t>
            </a:r>
            <a:r>
              <a:rPr lang="ru-RU" sz="1400" b="1" dirty="0" smtClean="0"/>
              <a:t>           </a:t>
            </a:r>
            <a:r>
              <a:rPr lang="ru-RU" sz="1400" b="1" dirty="0" smtClean="0"/>
              <a:t>период                                      </a:t>
            </a:r>
            <a:r>
              <a:rPr lang="ru-RU" sz="1400" b="1" dirty="0" smtClean="0"/>
              <a:t>                          </a:t>
            </a:r>
            <a:r>
              <a:rPr lang="ru-RU" sz="1400" b="1" dirty="0" err="1" smtClean="0"/>
              <a:t>период</a:t>
            </a:r>
            <a:endParaRPr lang="ru-RU" sz="1400" b="1" dirty="0" smtClean="0"/>
          </a:p>
          <a:p>
            <a:pPr marL="411163" indent="36513" eaLnBrk="1" hangingPunct="1">
              <a:buNone/>
              <a:defRPr/>
            </a:pPr>
            <a:r>
              <a:rPr lang="ru-RU" sz="1400" b="1" dirty="0" smtClean="0"/>
              <a:t>                    </a:t>
            </a:r>
            <a:r>
              <a:rPr lang="ru-RU" sz="1400" b="1" dirty="0" smtClean="0"/>
              <a:t>                    </a:t>
            </a:r>
            <a:r>
              <a:rPr lang="ru-RU" sz="1800" b="1" dirty="0" smtClean="0">
                <a:solidFill>
                  <a:srgbClr val="FFCCFF"/>
                </a:solidFill>
              </a:rPr>
              <a:t>Период  </a:t>
            </a:r>
            <a:r>
              <a:rPr lang="ru-RU" sz="1800" b="1" dirty="0" smtClean="0">
                <a:solidFill>
                  <a:srgbClr val="FFCCFF"/>
                </a:solidFill>
              </a:rPr>
              <a:t>роста</a:t>
            </a:r>
            <a:r>
              <a:rPr lang="ru-RU" sz="1800" b="1" dirty="0" smtClean="0"/>
              <a:t>                 		         </a:t>
            </a:r>
            <a:r>
              <a:rPr lang="ru-RU" sz="1800" b="1" dirty="0" smtClean="0"/>
              <a:t>             (</a:t>
            </a:r>
            <a:r>
              <a:rPr lang="ru-RU" sz="1800" b="1" dirty="0" smtClean="0"/>
              <a:t>интерфаза)</a:t>
            </a:r>
          </a:p>
          <a:p>
            <a:pPr marL="542925" indent="-95250" eaLnBrk="1" hangingPunct="1">
              <a:buNone/>
              <a:defRPr/>
            </a:pPr>
            <a:r>
              <a:rPr lang="ru-RU" sz="1400" b="1" dirty="0" smtClean="0"/>
              <a:t>Незначительный                    </a:t>
            </a:r>
            <a:r>
              <a:rPr lang="ru-RU" sz="1400" b="1" dirty="0" smtClean="0"/>
              <a:t>                    Длительный </a:t>
            </a:r>
            <a:r>
              <a:rPr lang="ru-RU" sz="1400" b="1" dirty="0" smtClean="0"/>
              <a:t>период </a:t>
            </a:r>
            <a:r>
              <a:rPr lang="ru-RU" sz="1400" b="1" dirty="0" smtClean="0"/>
              <a:t>      </a:t>
            </a:r>
            <a:r>
              <a:rPr lang="ru-RU" sz="1400" b="1" dirty="0" err="1" smtClean="0"/>
              <a:t>Спермацит</a:t>
            </a:r>
            <a:r>
              <a:rPr lang="ru-RU" sz="1400" b="1" dirty="0" smtClean="0"/>
              <a:t> </a:t>
            </a:r>
            <a:r>
              <a:rPr lang="ru-RU" sz="1400" b="1" dirty="0" smtClean="0"/>
              <a:t>1-го                         </a:t>
            </a:r>
            <a:r>
              <a:rPr lang="ru-RU" sz="1400" b="1" dirty="0" smtClean="0"/>
              <a:t>                             </a:t>
            </a:r>
            <a:r>
              <a:rPr lang="ru-RU" sz="1400" b="1" dirty="0" err="1" smtClean="0"/>
              <a:t>Овоцит</a:t>
            </a:r>
            <a:r>
              <a:rPr lang="ru-RU" sz="1400" b="1" dirty="0" smtClean="0"/>
              <a:t> </a:t>
            </a:r>
            <a:r>
              <a:rPr lang="ru-RU" sz="1400" b="1" dirty="0" smtClean="0"/>
              <a:t>1-го        </a:t>
            </a:r>
            <a:r>
              <a:rPr lang="ru-RU" sz="1400" b="1" dirty="0" smtClean="0"/>
              <a:t> порядка                                                                       </a:t>
            </a:r>
            <a:r>
              <a:rPr lang="ru-RU" sz="1400" b="1" dirty="0" err="1" smtClean="0"/>
              <a:t>порядка</a:t>
            </a:r>
            <a:endParaRPr lang="ru-RU" sz="1400" b="1" dirty="0" smtClean="0"/>
          </a:p>
          <a:p>
            <a:pPr marL="411163" indent="36513" eaLnBrk="1" hangingPunct="1">
              <a:buNone/>
              <a:defRPr/>
            </a:pPr>
            <a:r>
              <a:rPr lang="ru-RU" sz="1400" b="1" dirty="0" smtClean="0"/>
              <a:t>                    </a:t>
            </a:r>
            <a:r>
              <a:rPr lang="ru-RU" sz="1400" b="1" dirty="0" smtClean="0"/>
              <a:t>              </a:t>
            </a:r>
            <a:r>
              <a:rPr lang="ru-RU" sz="1800" b="1" dirty="0" smtClean="0">
                <a:solidFill>
                  <a:srgbClr val="51F969"/>
                </a:solidFill>
              </a:rPr>
              <a:t>Период </a:t>
            </a:r>
            <a:r>
              <a:rPr lang="ru-RU" sz="1800" b="1" dirty="0" smtClean="0">
                <a:solidFill>
                  <a:srgbClr val="51F969"/>
                </a:solidFill>
              </a:rPr>
              <a:t>созревания</a:t>
            </a:r>
            <a:r>
              <a:rPr lang="ru-RU" sz="1800" b="1" dirty="0" smtClean="0"/>
              <a:t>            			</a:t>
            </a:r>
            <a:r>
              <a:rPr lang="ru-RU" sz="1800" b="1" dirty="0" smtClean="0"/>
              <a:t>           (</a:t>
            </a:r>
            <a:r>
              <a:rPr lang="ru-RU" sz="1800" b="1" dirty="0" smtClean="0"/>
              <a:t>мейоз)</a:t>
            </a:r>
          </a:p>
          <a:p>
            <a:pPr marL="411163" indent="36513" eaLnBrk="1" hangingPunct="1">
              <a:buNone/>
              <a:defRPr/>
            </a:pPr>
            <a:r>
              <a:rPr lang="ru-RU" sz="1400" b="1" dirty="0" smtClean="0"/>
              <a:t>Первое и второе                      </a:t>
            </a:r>
            <a:r>
              <a:rPr lang="ru-RU" sz="1400" b="1" dirty="0" smtClean="0"/>
              <a:t>                           </a:t>
            </a:r>
            <a:r>
              <a:rPr lang="ru-RU" sz="1400" b="1" dirty="0" smtClean="0"/>
              <a:t>Первое и второе </a:t>
            </a:r>
            <a:r>
              <a:rPr lang="ru-RU" sz="1400" b="1" dirty="0" err="1" smtClean="0"/>
              <a:t>мейотическое</a:t>
            </a:r>
            <a:r>
              <a:rPr lang="ru-RU" sz="1400" b="1" dirty="0" smtClean="0"/>
              <a:t>                           </a:t>
            </a:r>
            <a:r>
              <a:rPr lang="ru-RU" sz="1400" b="1" dirty="0" smtClean="0"/>
              <a:t>                             </a:t>
            </a:r>
            <a:r>
              <a:rPr lang="ru-RU" sz="1400" b="1" dirty="0" smtClean="0"/>
              <a:t>неравномерное                               </a:t>
            </a:r>
            <a:r>
              <a:rPr lang="ru-RU" sz="1400" b="1" dirty="0" smtClean="0"/>
              <a:t> деление                                                                     </a:t>
            </a:r>
            <a:r>
              <a:rPr lang="ru-RU" sz="1400" b="1" dirty="0" err="1" smtClean="0"/>
              <a:t>мейотическое</a:t>
            </a:r>
            <a:r>
              <a:rPr lang="ru-RU" sz="1400" b="1" dirty="0" smtClean="0"/>
              <a:t> 				     </a:t>
            </a:r>
            <a:r>
              <a:rPr lang="ru-RU" sz="1400" b="1" dirty="0" err="1" smtClean="0"/>
              <a:t>деление</a:t>
            </a:r>
            <a:endParaRPr lang="ru-RU" sz="1400" b="1" dirty="0" smtClean="0"/>
          </a:p>
          <a:p>
            <a:pPr marL="411163" indent="36513" eaLnBrk="1" hangingPunct="1">
              <a:buNone/>
              <a:defRPr/>
            </a:pPr>
            <a:endParaRPr lang="ru-RU" sz="1800" b="1" dirty="0" smtClean="0">
              <a:solidFill>
                <a:srgbClr val="FFCC00"/>
              </a:solidFill>
            </a:endParaRPr>
          </a:p>
          <a:p>
            <a:pPr marL="411163" indent="36513" eaLnBrk="1" hangingPunct="1">
              <a:buNone/>
              <a:defRPr/>
            </a:pPr>
            <a:r>
              <a:rPr lang="ru-RU" sz="1800" b="1" dirty="0" smtClean="0">
                <a:solidFill>
                  <a:srgbClr val="FFCC00"/>
                </a:solidFill>
              </a:rPr>
              <a:t>4 </a:t>
            </a:r>
            <a:r>
              <a:rPr lang="ru-RU" sz="1800" b="1" dirty="0" smtClean="0">
                <a:solidFill>
                  <a:srgbClr val="FFCC00"/>
                </a:solidFill>
              </a:rPr>
              <a:t>сперматозоида          </a:t>
            </a:r>
            <a:r>
              <a:rPr lang="ru-RU" sz="1800" b="1" dirty="0" smtClean="0">
                <a:solidFill>
                  <a:srgbClr val="FFCC00"/>
                </a:solidFill>
              </a:rPr>
              <a:t>                  1 </a:t>
            </a:r>
            <a:r>
              <a:rPr lang="ru-RU" sz="1800" b="1" dirty="0" smtClean="0">
                <a:solidFill>
                  <a:srgbClr val="FFCC00"/>
                </a:solidFill>
              </a:rPr>
              <a:t>яйцеклетка</a:t>
            </a:r>
            <a:r>
              <a:rPr lang="ru-RU" sz="1400" b="1" dirty="0" smtClean="0">
                <a:solidFill>
                  <a:srgbClr val="FF66FF"/>
                </a:solidFill>
              </a:rPr>
              <a:t> </a:t>
            </a:r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5072066" y="2000240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>
            <a:off x="5000628" y="3214686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5000628" y="450057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5000628" y="5643578"/>
            <a:ext cx="0" cy="571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>
            <a:off x="8027988" y="19891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>
            <a:off x="8072462" y="314324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51" name="Line 11"/>
          <p:cNvSpPr>
            <a:spLocks noChangeShapeType="1"/>
          </p:cNvSpPr>
          <p:nvPr/>
        </p:nvSpPr>
        <p:spPr bwMode="auto">
          <a:xfrm>
            <a:off x="8143900" y="4429132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>
            <a:off x="8143900" y="5857892"/>
            <a:ext cx="0" cy="3571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809625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и строение гамет</a:t>
            </a:r>
          </a:p>
        </p:txBody>
      </p:sp>
      <p:pic>
        <p:nvPicPr>
          <p:cNvPr id="63491" name="Picture 3" descr="мит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8000" contrast="30000"/>
          </a:blip>
          <a:srcRect/>
          <a:stretch>
            <a:fillRect/>
          </a:stretch>
        </p:blipFill>
        <p:spPr>
          <a:xfrm>
            <a:off x="323850" y="908050"/>
            <a:ext cx="4949825" cy="5472113"/>
          </a:xfrm>
          <a:noFill/>
        </p:spPr>
      </p:pic>
      <p:pic>
        <p:nvPicPr>
          <p:cNvPr id="63492" name="Picture 4" descr="Яйцеклетк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>
          <a:xfrm>
            <a:off x="6227763" y="908050"/>
            <a:ext cx="2700337" cy="2735263"/>
          </a:xfrm>
          <a:noFill/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5292725" y="1052513"/>
            <a:ext cx="576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/>
              <a:t>1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5940425" y="3213100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/>
              <a:t>2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5364163" y="3644900"/>
            <a:ext cx="3779837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Рис.1. Сперматозоиды: 1 – кроли-ка, 2 – крысы, 3 – морской свинки, 4 – человека, 5 – рака, 6 – паука,     7 – жука, 8 – хвоща, 9 – мха,          1О – папоротника.</a:t>
            </a:r>
          </a:p>
          <a:p>
            <a:pPr>
              <a:spcBef>
                <a:spcPct val="50000"/>
              </a:spcBef>
            </a:pPr>
            <a:r>
              <a:rPr lang="ru-RU" sz="1600">
                <a:solidFill>
                  <a:srgbClr val="FFFF00"/>
                </a:solidFill>
              </a:rPr>
              <a:t>Рис.2. Яйцеклетка млекопитающих: 1 – оболочка,       2 -  ядро, 3 – цитоплазма, 4 – фол-ликулярные клетки.</a:t>
            </a:r>
          </a:p>
          <a:p>
            <a:pPr>
              <a:spcBef>
                <a:spcPct val="50000"/>
              </a:spcBef>
            </a:pPr>
            <a:r>
              <a:rPr lang="ru-RU" sz="1400">
                <a:solidFill>
                  <a:srgbClr val="00FFFF"/>
                </a:solidFill>
              </a:rPr>
              <a:t>Термины сперматозоид и яйцеклетка ввел Карл Бэр в 1827 г.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7" descr="оплод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2000" contrast="36000"/>
          </a:blip>
          <a:srcRect/>
          <a:stretch>
            <a:fillRect/>
          </a:stretch>
        </p:blipFill>
        <p:spPr>
          <a:xfrm>
            <a:off x="214283" y="188913"/>
            <a:ext cx="4776818" cy="6480175"/>
          </a:xfrm>
          <a:noFill/>
        </p:spPr>
      </p:pic>
      <p:sp>
        <p:nvSpPr>
          <p:cNvPr id="2027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29190" y="333375"/>
            <a:ext cx="4035423" cy="6191250"/>
          </a:xfrm>
        </p:spPr>
        <p:txBody>
          <a:bodyPr>
            <a:noAutofit/>
          </a:bodyPr>
          <a:lstStyle/>
          <a:p>
            <a:pPr marL="266700" indent="-198438" eaLnBrk="1" hangingPunct="1">
              <a:defRPr/>
            </a:pPr>
            <a:r>
              <a:rPr lang="ru-RU" sz="2000" b="1" dirty="0" smtClean="0"/>
              <a:t>Даже если от обоих родителей потомки получают идентичные гены, действие этих генов может быть различным, т.к. гены несут родительский «отпечаток», различный у самцов и самок, который влияет на нормальное развитие организма, а также играет роль в возникновении заболеваний.</a:t>
            </a:r>
          </a:p>
          <a:p>
            <a:pPr marL="266700" indent="-198438" eaLnBrk="1" hangingPunct="1">
              <a:defRPr/>
            </a:pPr>
            <a:r>
              <a:rPr lang="ru-RU" sz="2000" b="1" dirty="0" smtClean="0"/>
              <a:t>Явление, когда при образовании гамет у потомка прежний хромосомный «отпечаток», полученный от родителей стирается и его гены маркируются в соответствии с полом данной особи, называется </a:t>
            </a:r>
            <a:r>
              <a:rPr lang="ru-RU" sz="2000" b="1" dirty="0" smtClean="0">
                <a:solidFill>
                  <a:srgbClr val="FFFF00"/>
                </a:solidFill>
              </a:rPr>
              <a:t>геномный </a:t>
            </a:r>
            <a:r>
              <a:rPr lang="ru-RU" sz="2000" b="1" dirty="0" smtClean="0">
                <a:solidFill>
                  <a:srgbClr val="FFFF00"/>
                </a:solidFill>
              </a:rPr>
              <a:t>импринтинг</a:t>
            </a:r>
            <a:r>
              <a:rPr lang="ru-RU" sz="2000" b="1" dirty="0" smtClean="0"/>
              <a:t>.</a:t>
            </a:r>
            <a:endParaRPr lang="ru-RU" sz="2000" b="1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8" name="Rectangle 4"/>
          <p:cNvSpPr>
            <a:spLocks noGrp="1" noChangeArrowheads="1"/>
          </p:cNvSpPr>
          <p:nvPr>
            <p:ph type="title"/>
          </p:nvPr>
        </p:nvSpPr>
        <p:spPr>
          <a:xfrm>
            <a:off x="357158" y="142852"/>
            <a:ext cx="8786842" cy="690586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hlink"/>
                </a:solidFill>
              </a:rPr>
              <a:t>Развитие гамет </a:t>
            </a:r>
            <a:r>
              <a:rPr lang="ru-RU" sz="3600" b="1" dirty="0" smtClean="0">
                <a:solidFill>
                  <a:schemeClr val="hlink"/>
                </a:solidFill>
              </a:rPr>
              <a:t>у цветковых растений</a:t>
            </a:r>
          </a:p>
        </p:txBody>
      </p:sp>
      <p:pic>
        <p:nvPicPr>
          <p:cNvPr id="62467" name="Picture 7" descr="пыльц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>
          <a:xfrm>
            <a:off x="323850" y="908050"/>
            <a:ext cx="5327650" cy="3028950"/>
          </a:xfrm>
          <a:noFill/>
        </p:spPr>
      </p:pic>
      <p:pic>
        <p:nvPicPr>
          <p:cNvPr id="62468" name="Picture 8" descr="яйц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>
          <a:xfrm>
            <a:off x="323850" y="4005263"/>
            <a:ext cx="5327650" cy="2652712"/>
          </a:xfrm>
          <a:noFill/>
        </p:spPr>
      </p:pic>
      <p:sp>
        <p:nvSpPr>
          <p:cNvPr id="62469" name="Text Box 9"/>
          <p:cNvSpPr txBox="1">
            <a:spLocks noChangeArrowheads="1"/>
          </p:cNvSpPr>
          <p:nvPr/>
        </p:nvSpPr>
        <p:spPr bwMode="auto">
          <a:xfrm>
            <a:off x="5795963" y="908050"/>
            <a:ext cx="3348037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FFCC00"/>
                </a:solidFill>
              </a:rPr>
              <a:t>Развитие пыльцевых зерен.</a:t>
            </a:r>
            <a:endParaRPr lang="ru-RU" sz="1800" b="0">
              <a:solidFill>
                <a:srgbClr val="FFCC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800" b="0"/>
              <a:t>Каждое пыльцевое зерно развивается из материнской клетки микроспоры, которая претерпевает мейоз и образуется 4 пыльцевых зерна.</a:t>
            </a:r>
          </a:p>
          <a:p>
            <a:pPr>
              <a:spcBef>
                <a:spcPct val="50000"/>
              </a:spcBef>
            </a:pPr>
            <a:endParaRPr lang="ru-RU" sz="1800" b="0"/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rgbClr val="FFFF00"/>
                </a:solidFill>
              </a:rPr>
              <a:t>Развитие зародышевого зерна.</a:t>
            </a:r>
          </a:p>
          <a:p>
            <a:pPr>
              <a:spcBef>
                <a:spcPct val="50000"/>
              </a:spcBef>
            </a:pPr>
            <a:r>
              <a:rPr lang="ru-RU" sz="1800" b="0"/>
              <a:t>Зародышевый мешок развивается из гаплоидной мегаспоры, полученной в результате мейотического деления материнской клетки макроспоры.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2" y="0"/>
            <a:ext cx="8675687" cy="11350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FFCC00"/>
                </a:solidFill>
              </a:rPr>
              <a:t>Разнообразные жизненные циклы</a:t>
            </a:r>
            <a:r>
              <a:rPr lang="ru-RU" sz="3200" b="1" dirty="0" smtClean="0">
                <a:solidFill>
                  <a:srgbClr val="FFCC00"/>
                </a:solidFill>
              </a:rPr>
              <a:t/>
            </a:r>
            <a:br>
              <a:rPr lang="ru-RU" sz="3200" b="1" dirty="0" smtClean="0">
                <a:solidFill>
                  <a:srgbClr val="FFCC00"/>
                </a:solidFill>
              </a:rPr>
            </a:br>
            <a:r>
              <a:rPr lang="ru-RU" sz="2800" b="1" dirty="0" smtClean="0">
                <a:solidFill>
                  <a:srgbClr val="FFCC00"/>
                </a:solidFill>
              </a:rPr>
              <a:t>(чередование</a:t>
            </a:r>
            <a:r>
              <a:rPr lang="ru-RU" sz="3200" b="1" dirty="0" smtClean="0">
                <a:solidFill>
                  <a:srgbClr val="FFCC00"/>
                </a:solidFill>
              </a:rPr>
              <a:t> </a:t>
            </a:r>
            <a:r>
              <a:rPr lang="ru-RU" sz="2800" b="1" dirty="0" smtClean="0">
                <a:solidFill>
                  <a:srgbClr val="FFCC00"/>
                </a:solidFill>
              </a:rPr>
              <a:t>поколений</a:t>
            </a:r>
            <a:r>
              <a:rPr lang="ru-RU" sz="3200" b="1" dirty="0" smtClean="0">
                <a:solidFill>
                  <a:srgbClr val="FFCC00"/>
                </a:solidFill>
              </a:rPr>
              <a:t>)</a:t>
            </a:r>
          </a:p>
        </p:txBody>
      </p:sp>
      <p:pic>
        <p:nvPicPr>
          <p:cNvPr id="65539" name="Picture 8" descr="пол орг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2000" contrast="24000"/>
          </a:blip>
          <a:srcRect/>
          <a:stretch>
            <a:fillRect/>
          </a:stretch>
        </p:blipFill>
        <p:spPr>
          <a:xfrm>
            <a:off x="611188" y="1196975"/>
            <a:ext cx="2527300" cy="5472113"/>
          </a:xfrm>
          <a:noFill/>
        </p:spPr>
      </p:pic>
      <p:pic>
        <p:nvPicPr>
          <p:cNvPr id="65540" name="Picture 9" descr="см по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>
          <a:xfrm>
            <a:off x="4211638" y="1196975"/>
            <a:ext cx="4608512" cy="4394200"/>
          </a:xfrm>
          <a:noFill/>
        </p:spPr>
      </p:pic>
      <p:sp>
        <p:nvSpPr>
          <p:cNvPr id="65541" name="Text Box 10"/>
          <p:cNvSpPr txBox="1">
            <a:spLocks noChangeArrowheads="1"/>
          </p:cNvSpPr>
          <p:nvPr/>
        </p:nvSpPr>
        <p:spPr bwMode="auto">
          <a:xfrm>
            <a:off x="3492500" y="5661025"/>
            <a:ext cx="54721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0"/>
              <a:t>А – зиготный мейоз: зеленые водоросли, грибы.  Б – гаметный мейоз: позвоночные, моллюски, членистоногие.   В – споровый мейоз: бурые, красные водоросли и все высшие растения.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772400" cy="914400"/>
          </a:xfrm>
        </p:spPr>
        <p:txBody>
          <a:bodyPr/>
          <a:lstStyle/>
          <a:p>
            <a:r>
              <a:rPr lang="ru-RU" sz="4800" b="1" dirty="0" smtClean="0"/>
              <a:t>Гаметогенез и мейоз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501122" cy="578645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Гаметогенез не следует путать с </a:t>
            </a:r>
            <a:r>
              <a:rPr lang="ru-RU" dirty="0" smtClean="0"/>
              <a:t>мейозом. </a:t>
            </a:r>
            <a:r>
              <a:rPr lang="ru-RU" dirty="0" smtClean="0"/>
              <a:t>Сущность этих процессов совершенно различна: формирование специализированных половых клеток и специфический вариант деления клеток с уменьшением числа хромосом.</a:t>
            </a:r>
          </a:p>
          <a:p>
            <a:r>
              <a:rPr lang="ru-RU" dirty="0" smtClean="0"/>
              <a:t>В </a:t>
            </a:r>
            <a:r>
              <a:rPr lang="ru-RU" dirty="0" smtClean="0"/>
              <a:t>группах, для которых характерен жизненный цикл с </a:t>
            </a:r>
            <a:r>
              <a:rPr lang="ru-RU" dirty="0" err="1" smtClean="0"/>
              <a:t>зиготической</a:t>
            </a:r>
            <a:r>
              <a:rPr lang="ru-RU" dirty="0" smtClean="0"/>
              <a:t> </a:t>
            </a:r>
            <a:r>
              <a:rPr lang="ru-RU" dirty="0" smtClean="0"/>
              <a:t>(например, грибы) или </a:t>
            </a:r>
            <a:r>
              <a:rPr lang="ru-RU" dirty="0" err="1" smtClean="0"/>
              <a:t>спорической</a:t>
            </a:r>
            <a:r>
              <a:rPr lang="ru-RU" dirty="0" smtClean="0"/>
              <a:t> </a:t>
            </a:r>
            <a:r>
              <a:rPr lang="ru-RU" dirty="0" smtClean="0"/>
              <a:t>редукцией (например, сосудистые растения) числа хромосом, мейоз предшествует гаметогенезу и, как правило, отделён от него значительным временным промежутком, поскольку формирование гамет происходит на гаплоидных организмах.</a:t>
            </a:r>
          </a:p>
          <a:p>
            <a:r>
              <a:rPr lang="ru-RU" dirty="0" smtClean="0"/>
              <a:t>В </a:t>
            </a:r>
            <a:r>
              <a:rPr lang="ru-RU" dirty="0" smtClean="0"/>
              <a:t>группах, для которых характерен жизненный цикл с </a:t>
            </a:r>
            <a:r>
              <a:rPr lang="ru-RU" dirty="0" err="1" smtClean="0"/>
              <a:t>гаметической</a:t>
            </a:r>
            <a:r>
              <a:rPr lang="ru-RU" dirty="0" smtClean="0"/>
              <a:t> </a:t>
            </a:r>
            <a:r>
              <a:rPr lang="ru-RU" dirty="0" smtClean="0"/>
              <a:t>редукцией (например, многоклеточные животные) мейоз сопряжён с гаметогенезом, однако и здесь нельзя говорить о полной идентичности этих процессов. Так, зрелый сперматозоид, готовый к оплодотворению, формируется лишь по завершении мейоза, в то время как ооцит созревает до его завершения, более того, слияние гамет происходит ещё до завершения мейоза в </a:t>
            </a:r>
            <a:r>
              <a:rPr lang="ru-RU" dirty="0" smtClean="0"/>
              <a:t>ооците.</a:t>
            </a:r>
            <a:endParaRPr lang="ru-RU" dirty="0"/>
          </a:p>
        </p:txBody>
      </p:sp>
    </p:spTree>
  </p:cSld>
  <p:clrMapOvr>
    <a:masterClrMapping/>
  </p:clrMapOvr>
  <p:transition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849</TotalTime>
  <Words>485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Wingdings</vt:lpstr>
      <vt:lpstr>Times New Roman</vt:lpstr>
      <vt:lpstr>Verdana</vt:lpstr>
      <vt:lpstr>Tahoma</vt:lpstr>
      <vt:lpstr>Garamond</vt:lpstr>
      <vt:lpstr>Метро</vt:lpstr>
      <vt:lpstr>Гаметогенез </vt:lpstr>
      <vt:lpstr>ГАМЕТОГЕНЕЗ</vt:lpstr>
      <vt:lpstr>ГАМЕТОГЕНЕЗ У ЖИВОТНЫХ</vt:lpstr>
      <vt:lpstr>Виды и строение гамет</vt:lpstr>
      <vt:lpstr>Слайд 5</vt:lpstr>
      <vt:lpstr>Развитие гамет у цветковых растений</vt:lpstr>
      <vt:lpstr>Разнообразные жизненные циклы (чередование поколений)</vt:lpstr>
      <vt:lpstr>Гаметогенез и мейоз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РАЗМНОЖЕНИЕ</dc:title>
  <dc:creator>Рoмa</dc:creator>
  <cp:lastModifiedBy>Дмитрий Каленюк</cp:lastModifiedBy>
  <cp:revision>57</cp:revision>
  <dcterms:created xsi:type="dcterms:W3CDTF">2005-11-22T15:36:51Z</dcterms:created>
  <dcterms:modified xsi:type="dcterms:W3CDTF">2012-01-09T11:23:25Z</dcterms:modified>
</cp:coreProperties>
</file>