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856CEC-F39C-4AE5-B302-7208F51D4C1C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1B7994-EBA2-484C-BD70-4972D5651F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856CEC-F39C-4AE5-B302-7208F51D4C1C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1B7994-EBA2-484C-BD70-4972D5651F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856CEC-F39C-4AE5-B302-7208F51D4C1C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1B7994-EBA2-484C-BD70-4972D5651F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856CEC-F39C-4AE5-B302-7208F51D4C1C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1B7994-EBA2-484C-BD70-4972D5651F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856CEC-F39C-4AE5-B302-7208F51D4C1C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1B7994-EBA2-484C-BD70-4972D5651F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856CEC-F39C-4AE5-B302-7208F51D4C1C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1B7994-EBA2-484C-BD70-4972D5651F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856CEC-F39C-4AE5-B302-7208F51D4C1C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1B7994-EBA2-484C-BD70-4972D5651F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856CEC-F39C-4AE5-B302-7208F51D4C1C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1B7994-EBA2-484C-BD70-4972D5651F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856CEC-F39C-4AE5-B302-7208F51D4C1C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1B7994-EBA2-484C-BD70-4972D5651F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856CEC-F39C-4AE5-B302-7208F51D4C1C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1B7994-EBA2-484C-BD70-4972D5651F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856CEC-F39C-4AE5-B302-7208F51D4C1C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1B7994-EBA2-484C-BD70-4972D5651F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6" descr="bv100212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1000125" cy="6858000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ot"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63" y="274638"/>
            <a:ext cx="761523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1071563" y="1600200"/>
            <a:ext cx="761523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7F856CEC-F39C-4AE5-B302-7208F51D4C1C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E21B7994-EBA2-484C-BD70-4972D5651FE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heel spokes="1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5400" b="1" kern="1200">
          <a:ln w="24500" cmpd="dbl">
            <a:solidFill>
              <a:schemeClr val="accent2">
                <a:shade val="85000"/>
                <a:satMod val="155000"/>
              </a:schemeClr>
            </a:solidFill>
            <a:prstDash val="solid"/>
            <a:miter lim="800000"/>
          </a:ln>
          <a:gradFill>
            <a:gsLst>
              <a:gs pos="10000">
                <a:schemeClr val="accent2">
                  <a:tint val="10000"/>
                  <a:satMod val="155000"/>
                </a:schemeClr>
              </a:gs>
              <a:gs pos="60000">
                <a:schemeClr val="accent2">
                  <a:tint val="30000"/>
                  <a:satMod val="155000"/>
                </a:schemeClr>
              </a:gs>
              <a:gs pos="100000">
                <a:schemeClr val="accent2">
                  <a:tint val="73000"/>
                  <a:satMod val="155000"/>
                </a:schemeClr>
              </a:gs>
            </a:gsLst>
            <a:lin ang="5400000"/>
          </a:gradFill>
          <a:effectLst>
            <a:outerShdw blurRad="38100" dist="38100" dir="7020000" algn="tl">
              <a:srgbClr val="000000">
                <a:alpha val="35000"/>
              </a:srgbClr>
            </a:outerShdw>
          </a:effectLst>
          <a:latin typeface="Constantia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rgbClr val="C00000"/>
          </a:solidFill>
          <a:latin typeface="Constantia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rgbClr val="C00000"/>
          </a:solidFill>
          <a:latin typeface="Constantia" pitchFamily="18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rgbClr val="C00000"/>
          </a:solidFill>
          <a:latin typeface="Constantia" pitchFamily="18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rgbClr val="C00000"/>
          </a:solidFill>
          <a:latin typeface="Constantia" pitchFamily="18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rgbClr val="C00000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71670" y="1500175"/>
            <a:ext cx="7072330" cy="2100276"/>
          </a:xfrm>
        </p:spPr>
        <p:txBody>
          <a:bodyPr>
            <a:normAutofit fontScale="90000"/>
          </a:bodyPr>
          <a:lstStyle/>
          <a:p>
            <a:r>
              <a:rPr lang="ru-RU" dirty="0"/>
              <a:t>Возрастные особенности кровеносных </a:t>
            </a:r>
            <a:r>
              <a:rPr lang="ru-RU" dirty="0" smtClean="0"/>
              <a:t>сосудов</a:t>
            </a:r>
            <a:endParaRPr lang="ru-RU" dirty="0"/>
          </a:p>
        </p:txBody>
      </p:sp>
    </p:spTree>
  </p:cSld>
  <p:clrMapOvr>
    <a:masterClrMapping/>
  </p:clrMapOvr>
  <p:transition>
    <p:wheel spokes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63" y="214290"/>
            <a:ext cx="7929593" cy="6286544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sz="2800" dirty="0" smtClean="0"/>
              <a:t>Из-за ритмичной работы сердца давление крови в артериях колеблется. </a:t>
            </a:r>
            <a:endParaRPr lang="ru-RU" sz="2800" dirty="0" smtClean="0"/>
          </a:p>
          <a:p>
            <a:pPr>
              <a:buFont typeface="Wingdings" pitchFamily="2" charset="2"/>
              <a:buChar char="ü"/>
            </a:pPr>
            <a:r>
              <a:rPr lang="ru-RU" sz="2800" dirty="0" smtClean="0"/>
              <a:t>При </a:t>
            </a:r>
            <a:r>
              <a:rPr lang="ru-RU" sz="2800" dirty="0" smtClean="0"/>
              <a:t>систоле желудочков и выбросе крови в аорту </a:t>
            </a:r>
            <a:r>
              <a:rPr lang="ru-RU" sz="2800" dirty="0" smtClean="0"/>
              <a:t>давление </a:t>
            </a:r>
            <a:r>
              <a:rPr lang="ru-RU" sz="2800" dirty="0" smtClean="0"/>
              <a:t>в артериях повышается, а при диастоле понижается. </a:t>
            </a:r>
            <a:endParaRPr lang="ru-RU" sz="2800" dirty="0" smtClean="0"/>
          </a:p>
          <a:p>
            <a:pPr>
              <a:buFont typeface="Wingdings" pitchFamily="2" charset="2"/>
              <a:buChar char="ü"/>
            </a:pPr>
            <a:r>
              <a:rPr lang="ru-RU" sz="2800" dirty="0" smtClean="0"/>
              <a:t>Наибольшее </a:t>
            </a:r>
            <a:r>
              <a:rPr lang="ru-RU" sz="2800" dirty="0" smtClean="0"/>
              <a:t>давление при систоле желудочков называют </a:t>
            </a:r>
            <a:r>
              <a:rPr lang="ru-RU" sz="28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систолическим давлением</a:t>
            </a:r>
            <a:r>
              <a:rPr lang="ru-RU" sz="2800" dirty="0" smtClean="0"/>
              <a:t>, самое низкое давление при диастоле — </a:t>
            </a:r>
            <a:r>
              <a:rPr lang="ru-RU" sz="2800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диастолическим</a:t>
            </a:r>
            <a:r>
              <a:rPr lang="ru-RU" sz="28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давлением</a:t>
            </a:r>
            <a:r>
              <a:rPr lang="ru-RU" sz="2800" dirty="0" smtClean="0"/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 smtClean="0"/>
              <a:t>У </a:t>
            </a:r>
            <a:r>
              <a:rPr lang="ru-RU" sz="2800" dirty="0" smtClean="0"/>
              <a:t>взрослых здоровых людей максимальное (систолическое) давление равно 110—120 мм </a:t>
            </a:r>
            <a:r>
              <a:rPr lang="ru-RU" sz="2800" dirty="0" err="1" smtClean="0"/>
              <a:t>рт</a:t>
            </a:r>
            <a:r>
              <a:rPr lang="ru-RU" sz="2800" dirty="0" smtClean="0"/>
              <a:t>. ст., а минимальное  (</a:t>
            </a:r>
            <a:r>
              <a:rPr lang="ru-RU" sz="2800" dirty="0" err="1" smtClean="0"/>
              <a:t>диастолическое</a:t>
            </a:r>
            <a:r>
              <a:rPr lang="ru-RU" sz="2800" dirty="0" smtClean="0"/>
              <a:t>) — 70—80 мм </a:t>
            </a:r>
            <a:r>
              <a:rPr lang="ru-RU" sz="2800" dirty="0" err="1" smtClean="0"/>
              <a:t>рт</a:t>
            </a:r>
            <a:r>
              <a:rPr lang="ru-RU" sz="2800" dirty="0" smtClean="0"/>
              <a:t>. ст.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63" y="142852"/>
            <a:ext cx="7858155" cy="5983311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sz="2800" dirty="0" smtClean="0"/>
              <a:t>У детей из-за большой  эластичности стенок артерий давление крови ниже, чем у  взрослых людей. </a:t>
            </a:r>
            <a:endParaRPr lang="ru-RU" sz="2800" dirty="0" smtClean="0"/>
          </a:p>
          <a:p>
            <a:pPr>
              <a:buFont typeface="Wingdings" pitchFamily="2" charset="2"/>
              <a:buChar char="ü"/>
            </a:pPr>
            <a:r>
              <a:rPr lang="ru-RU" sz="2800" dirty="0" smtClean="0"/>
              <a:t>В </a:t>
            </a:r>
            <a:r>
              <a:rPr lang="ru-RU" sz="2800" dirty="0" smtClean="0"/>
              <a:t>пожилом и старческом возрасте при уменьшении эластичности стенок сосудов давление повышается.  </a:t>
            </a:r>
            <a:endParaRPr lang="ru-RU" sz="2800" dirty="0" smtClean="0"/>
          </a:p>
          <a:p>
            <a:pPr>
              <a:buFont typeface="Wingdings" pitchFamily="2" charset="2"/>
              <a:buChar char="ü"/>
            </a:pPr>
            <a:r>
              <a:rPr lang="ru-RU" sz="2800" dirty="0" smtClean="0"/>
              <a:t>Разность  </a:t>
            </a:r>
            <a:r>
              <a:rPr lang="ru-RU" sz="2800" dirty="0" smtClean="0"/>
              <a:t>между максимальным и минимальным давлением называется </a:t>
            </a:r>
            <a:r>
              <a:rPr lang="ru-RU" sz="28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пульсовым давлением</a:t>
            </a:r>
            <a:r>
              <a:rPr lang="ru-RU" sz="2800" dirty="0" smtClean="0"/>
              <a:t>. Его величина в норме составляет 40-</a:t>
            </a:r>
            <a:br>
              <a:rPr lang="ru-RU" sz="2800" dirty="0" smtClean="0"/>
            </a:br>
            <a:r>
              <a:rPr lang="ru-RU" sz="2800" dirty="0" smtClean="0"/>
              <a:t>50 мм </a:t>
            </a:r>
            <a:r>
              <a:rPr lang="ru-RU" sz="2800" dirty="0" err="1" smtClean="0"/>
              <a:t>рт</a:t>
            </a:r>
            <a:r>
              <a:rPr lang="ru-RU" sz="2800" dirty="0" smtClean="0"/>
              <a:t>. ст.</a:t>
            </a:r>
            <a:endParaRPr lang="ru-RU" sz="2800" dirty="0"/>
          </a:p>
        </p:txBody>
      </p:sp>
      <p:pic>
        <p:nvPicPr>
          <p:cNvPr id="4" name="Рисунок 3" descr="testing-blood-pressur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18182" y="4197346"/>
            <a:ext cx="3325818" cy="2660654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0"/>
            <a:ext cx="7858180" cy="1143000"/>
          </a:xfrm>
        </p:spPr>
        <p:txBody>
          <a:bodyPr/>
          <a:lstStyle/>
          <a:p>
            <a:r>
              <a:rPr lang="ru-RU" dirty="0" smtClean="0"/>
              <a:t>Пульс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63" y="1000108"/>
            <a:ext cx="7858155" cy="5643602"/>
          </a:xfrm>
        </p:spPr>
        <p:txBody>
          <a:bodyPr/>
          <a:lstStyle/>
          <a:p>
            <a:pPr marL="0" indent="0">
              <a:buNone/>
            </a:pPr>
            <a:r>
              <a:rPr lang="ru-RU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Пульс</a:t>
            </a:r>
            <a:r>
              <a:rPr lang="ru-RU" sz="2400" dirty="0" smtClean="0"/>
              <a:t> </a:t>
            </a:r>
            <a:r>
              <a:rPr lang="ru-RU" sz="2400" dirty="0" smtClean="0"/>
              <a:t>- </a:t>
            </a:r>
            <a:r>
              <a:rPr lang="ru-RU" sz="2400" dirty="0" smtClean="0"/>
              <a:t>это ритмичные колебания стенок артерий при про­хождении по ним крови. </a:t>
            </a:r>
            <a:endParaRPr lang="ru-RU" sz="2400" dirty="0" smtClean="0"/>
          </a:p>
          <a:p>
            <a:pPr marL="266700" indent="-266700">
              <a:buFont typeface="Wingdings" pitchFamily="2" charset="2"/>
              <a:buChar char="ü"/>
            </a:pPr>
            <a:r>
              <a:rPr lang="ru-RU" sz="2200" dirty="0" smtClean="0"/>
              <a:t>Колебания </a:t>
            </a:r>
            <a:r>
              <a:rPr lang="ru-RU" sz="2200" dirty="0" smtClean="0"/>
              <a:t>эти возникают благодаря со­кращениям сердца (</a:t>
            </a:r>
            <a:r>
              <a:rPr lang="ru-RU" sz="2200" dirty="0" smtClean="0"/>
              <a:t>60-70 </a:t>
            </a:r>
            <a:r>
              <a:rPr lang="ru-RU" sz="2200" dirty="0" smtClean="0"/>
              <a:t>ударов в 1 мин). </a:t>
            </a:r>
            <a:endParaRPr lang="ru-RU" sz="2200" dirty="0" smtClean="0"/>
          </a:p>
          <a:p>
            <a:pPr marL="266700" indent="-266700">
              <a:buFont typeface="Wingdings" pitchFamily="2" charset="2"/>
              <a:buChar char="ü"/>
            </a:pPr>
            <a:r>
              <a:rPr lang="ru-RU" sz="2200" dirty="0" smtClean="0"/>
              <a:t>При </a:t>
            </a:r>
            <a:r>
              <a:rPr lang="ru-RU" sz="2200" dirty="0" smtClean="0"/>
              <a:t>систоле левого желудочка кровь с силой выбрасывается в аорту и растягивает ее стенки. </a:t>
            </a:r>
            <a:endParaRPr lang="ru-RU" sz="2200" dirty="0" smtClean="0"/>
          </a:p>
          <a:p>
            <a:pPr marL="266700" indent="-266700">
              <a:buFont typeface="Wingdings" pitchFamily="2" charset="2"/>
              <a:buChar char="ü"/>
            </a:pPr>
            <a:r>
              <a:rPr lang="ru-RU" sz="2200" dirty="0" smtClean="0"/>
              <a:t>При </a:t>
            </a:r>
            <a:r>
              <a:rPr lang="ru-RU" sz="2200" dirty="0" smtClean="0"/>
              <a:t>диастоле стенки аорты, обладающие эластичностью, упругостью, возвращаются в исходное положение. </a:t>
            </a:r>
            <a:endParaRPr lang="ru-RU" sz="2200" dirty="0" smtClean="0"/>
          </a:p>
          <a:p>
            <a:pPr marL="266700" indent="-266700">
              <a:buFont typeface="Wingdings" pitchFamily="2" charset="2"/>
              <a:buChar char="ü"/>
            </a:pPr>
            <a:r>
              <a:rPr lang="ru-RU" sz="2200" dirty="0" smtClean="0"/>
              <a:t>Эти растяжения </a:t>
            </a:r>
            <a:r>
              <a:rPr lang="ru-RU" sz="2200" dirty="0" smtClean="0"/>
              <a:t>и сокращения стенок аорты и вызывают их ритмичные </a:t>
            </a:r>
            <a:r>
              <a:rPr lang="ru-RU" sz="2200" dirty="0" smtClean="0"/>
              <a:t>колебания</a:t>
            </a:r>
            <a:r>
              <a:rPr lang="ru-RU" sz="2200" dirty="0" smtClean="0"/>
              <a:t>.</a:t>
            </a:r>
          </a:p>
          <a:p>
            <a:pPr marL="266700" indent="-266700">
              <a:buFont typeface="Wingdings" pitchFamily="2" charset="2"/>
              <a:buChar char="ü"/>
            </a:pPr>
            <a:r>
              <a:rPr lang="ru-RU" sz="2200" dirty="0" smtClean="0"/>
              <a:t>Пульс определяется чаще всего на лучевой артерии в нижних отделах предплечья, ближе к кисти, или на тыльной артерии </a:t>
            </a:r>
            <a:r>
              <a:rPr lang="ru-RU" sz="2200" dirty="0" smtClean="0"/>
              <a:t>стопы </a:t>
            </a:r>
            <a:r>
              <a:rPr lang="ru-RU" sz="2200" dirty="0" smtClean="0"/>
              <a:t>на уровне голеностопного сустава.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63" y="0"/>
            <a:ext cx="8072437" cy="1000108"/>
          </a:xfrm>
        </p:spPr>
        <p:txBody>
          <a:bodyPr>
            <a:noAutofit/>
          </a:bodyPr>
          <a:lstStyle/>
          <a:p>
            <a:r>
              <a:rPr lang="ru-RU" sz="4400" i="1" dirty="0" smtClean="0"/>
              <a:t>Движение крови </a:t>
            </a:r>
            <a:r>
              <a:rPr lang="ru-RU" sz="4400" i="1" dirty="0" smtClean="0"/>
              <a:t>по </a:t>
            </a:r>
            <a:r>
              <a:rPr lang="ru-RU" sz="4400" i="1" dirty="0" smtClean="0"/>
              <a:t>венам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63" y="1071546"/>
            <a:ext cx="7929593" cy="5054617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sz="2000" dirty="0" smtClean="0"/>
              <a:t>По венам кровь возвращается к </a:t>
            </a:r>
            <a:r>
              <a:rPr lang="ru-RU" sz="2000" dirty="0" smtClean="0"/>
              <a:t>сердцу</a:t>
            </a:r>
            <a:r>
              <a:rPr lang="ru-RU" sz="2000" dirty="0" smtClean="0"/>
              <a:t>. </a:t>
            </a:r>
            <a:endParaRPr lang="ru-RU" sz="2000" dirty="0" smtClean="0"/>
          </a:p>
          <a:p>
            <a:pPr>
              <a:buFont typeface="Wingdings" pitchFamily="2" charset="2"/>
              <a:buChar char="ü"/>
            </a:pPr>
            <a:r>
              <a:rPr lang="ru-RU" sz="2000" dirty="0" smtClean="0"/>
              <a:t>Движение </a:t>
            </a:r>
            <a:r>
              <a:rPr lang="ru-RU" sz="2000" dirty="0" smtClean="0"/>
              <a:t>крови по венам обеспечивается уже не силой </a:t>
            </a:r>
            <a:r>
              <a:rPr lang="ru-RU" sz="2000" dirty="0" smtClean="0"/>
              <a:t>сердечных </a:t>
            </a:r>
            <a:r>
              <a:rPr lang="ru-RU" sz="2000" dirty="0" smtClean="0"/>
              <a:t>сокращений, а другими факторами. </a:t>
            </a:r>
            <a:endParaRPr lang="ru-RU" sz="2000" dirty="0" smtClean="0"/>
          </a:p>
          <a:p>
            <a:pPr>
              <a:buFont typeface="Wingdings" pitchFamily="2" charset="2"/>
              <a:buChar char="ü"/>
            </a:pPr>
            <a:r>
              <a:rPr lang="ru-RU" sz="2000" dirty="0" smtClean="0"/>
              <a:t>Давление </a:t>
            </a:r>
            <a:r>
              <a:rPr lang="ru-RU" sz="2000" dirty="0" smtClean="0"/>
              <a:t>крови, </a:t>
            </a:r>
            <a:r>
              <a:rPr lang="ru-RU" sz="2000" dirty="0" smtClean="0"/>
              <a:t>создаваемое </a:t>
            </a:r>
            <a:r>
              <a:rPr lang="ru-RU" sz="2000" dirty="0" smtClean="0"/>
              <a:t>сердцем, в начальных отделах вен </a:t>
            </a:r>
            <a:r>
              <a:rPr lang="ru-RU" sz="2000" dirty="0" smtClean="0"/>
              <a:t>низкое</a:t>
            </a:r>
            <a:r>
              <a:rPr lang="ru-RU" sz="2000" dirty="0" smtClean="0"/>
              <a:t>, всего 10—15 мм </a:t>
            </a:r>
            <a:r>
              <a:rPr lang="ru-RU" sz="2000" dirty="0" err="1" smtClean="0"/>
              <a:t>рт</a:t>
            </a:r>
            <a:r>
              <a:rPr lang="ru-RU" sz="2000" dirty="0" smtClean="0"/>
              <a:t>. ст. </a:t>
            </a:r>
            <a:endParaRPr lang="ru-RU" sz="2000" dirty="0" smtClean="0"/>
          </a:p>
          <a:p>
            <a:pPr>
              <a:buFont typeface="Wingdings" pitchFamily="2" charset="2"/>
              <a:buChar char="ü"/>
            </a:pPr>
            <a:r>
              <a:rPr lang="ru-RU" sz="2000" dirty="0" smtClean="0"/>
              <a:t>Поэтому </a:t>
            </a:r>
            <a:r>
              <a:rPr lang="ru-RU" sz="2000" dirty="0" smtClean="0"/>
              <a:t>движению крови по тонкостенным венам в сторону сердца способствуют: </a:t>
            </a:r>
            <a:endParaRPr lang="ru-RU" sz="2000" dirty="0" smtClean="0"/>
          </a:p>
          <a:p>
            <a:pPr marL="361950" indent="0">
              <a:buNone/>
            </a:pPr>
            <a:r>
              <a:rPr lang="ru-RU" sz="2000" dirty="0" smtClean="0"/>
              <a:t>1</a:t>
            </a:r>
            <a:r>
              <a:rPr lang="ru-RU" sz="2000" dirty="0" smtClean="0"/>
              <a:t>) сокращение </a:t>
            </a:r>
            <a:r>
              <a:rPr lang="ru-RU" sz="2000" dirty="0" smtClean="0"/>
              <a:t>близлежащих </a:t>
            </a:r>
            <a:r>
              <a:rPr lang="ru-RU" sz="2000" dirty="0" smtClean="0"/>
              <a:t>к венам скелетных мышц, которые сдавливают вены и этим проталкивают кровь к сердцу; </a:t>
            </a:r>
            <a:endParaRPr lang="ru-RU" sz="2000" dirty="0" smtClean="0"/>
          </a:p>
          <a:p>
            <a:pPr marL="361950" indent="0">
              <a:buNone/>
            </a:pPr>
            <a:r>
              <a:rPr lang="ru-RU" sz="2000" dirty="0" smtClean="0"/>
              <a:t>2</a:t>
            </a:r>
            <a:r>
              <a:rPr lang="ru-RU" sz="2000" dirty="0" smtClean="0"/>
              <a:t>) наличие у вен клапанов, кото­рые препятствуют обратному току крови и пропускают ее только в сторону сердца</a:t>
            </a:r>
            <a:r>
              <a:rPr lang="ru-RU" sz="2000" dirty="0" smtClean="0"/>
              <a:t>;</a:t>
            </a:r>
          </a:p>
          <a:p>
            <a:pPr marL="361950" indent="0">
              <a:buNone/>
            </a:pPr>
            <a:r>
              <a:rPr lang="ru-RU" sz="2000" dirty="0" smtClean="0"/>
              <a:t> </a:t>
            </a:r>
            <a:r>
              <a:rPr lang="ru-RU" sz="2000" dirty="0" smtClean="0"/>
              <a:t>3) отрицательное при дыхательных движениях давление в грудной полости, что оказывает присасывающее дей­ствие и помогает движению крови по венам к сердцу.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63" y="142852"/>
            <a:ext cx="8072437" cy="1214446"/>
          </a:xfrm>
        </p:spPr>
        <p:txBody>
          <a:bodyPr>
            <a:noAutofit/>
          </a:bodyPr>
          <a:lstStyle/>
          <a:p>
            <a:r>
              <a:rPr lang="ru-RU" sz="4000" dirty="0" smtClean="0"/>
              <a:t>Регуляция функций </a:t>
            </a:r>
            <a:r>
              <a:rPr lang="ru-RU" sz="4000" dirty="0" err="1" smtClean="0"/>
              <a:t>сердечно-сосудистой</a:t>
            </a:r>
            <a:r>
              <a:rPr lang="ru-RU" sz="4000" dirty="0" smtClean="0"/>
              <a:t> </a:t>
            </a:r>
            <a:r>
              <a:rPr lang="ru-RU" sz="4000" dirty="0" smtClean="0"/>
              <a:t>системы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63" y="1600200"/>
            <a:ext cx="7929593" cy="4686320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sz="2400" dirty="0" smtClean="0"/>
              <a:t>Работа сердца, тонус стенок кровеносных сосудов и поддержание постоянства кровяного давления регулируются вегетативной нервной системой, неподконтрольной нашему сознанию.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В стенках аорты, сонных и других артерий, крупных вен имеются чувствительные нервные окончания — </a:t>
            </a:r>
            <a:r>
              <a:rPr lang="ru-RU" sz="2400" dirty="0" err="1" smtClean="0"/>
              <a:t>барорецепторы</a:t>
            </a:r>
            <a:r>
              <a:rPr lang="ru-RU" sz="2400" dirty="0" smtClean="0"/>
              <a:t>, воспринимающие давление крови, и хеморецепторы, улавливающие  </a:t>
            </a:r>
            <a:r>
              <a:rPr lang="ru-RU" sz="2400" dirty="0" smtClean="0"/>
              <a:t>изменения </a:t>
            </a:r>
            <a:r>
              <a:rPr lang="ru-RU" sz="2400" dirty="0" smtClean="0"/>
              <a:t>состава </a:t>
            </a:r>
            <a:r>
              <a:rPr lang="ru-RU" sz="2400" dirty="0" smtClean="0"/>
              <a:t>крови.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Кровеносные </a:t>
            </a:r>
            <a:r>
              <a:rPr lang="ru-RU" sz="2400" dirty="0" smtClean="0"/>
              <a:t>сосуды в здоровом организме находятся в несколько напряженном состоянии, которое   называют сосудистым тонусом.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63" y="142852"/>
            <a:ext cx="7929593" cy="6572296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sz="2000" dirty="0" smtClean="0"/>
              <a:t>Нервные импульсы о состоянии сосудов, их тонуса поступают  по сердечным нервам в сосудодвигательный центр, расположенный в продолговатом мозге. Сосудодвигательные центры имеются  в  сером веществе спинного мозга. Все эти центры </a:t>
            </a:r>
            <a:r>
              <a:rPr lang="ru-RU" sz="2000" dirty="0" smtClean="0"/>
              <a:t>контролируются </a:t>
            </a:r>
            <a:r>
              <a:rPr lang="ru-RU" sz="2000" dirty="0" smtClean="0"/>
              <a:t>из соответствующих отделов гипоталамуса (</a:t>
            </a:r>
            <a:r>
              <a:rPr lang="ru-RU" sz="2000" dirty="0" err="1" smtClean="0"/>
              <a:t>промежуточногомозга</a:t>
            </a:r>
            <a:r>
              <a:rPr lang="ru-RU" sz="2000" dirty="0" smtClean="0"/>
              <a:t>).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 smtClean="0"/>
              <a:t>При понижении давления крови в сосудах импульсы из </a:t>
            </a:r>
            <a:r>
              <a:rPr lang="ru-RU" sz="2000" dirty="0" smtClean="0"/>
              <a:t>сосудодвигательных </a:t>
            </a:r>
            <a:r>
              <a:rPr lang="ru-RU" sz="2000" dirty="0" smtClean="0"/>
              <a:t>центров усиливают сокращения сердца, повыша­ют тонус сосудистых стенок, сосуды суживаются, и давление крови в них выравнивается.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 smtClean="0"/>
              <a:t>При повышении давления сила и частота сердечных </a:t>
            </a:r>
            <a:r>
              <a:rPr lang="ru-RU" sz="2000" dirty="0" smtClean="0"/>
              <a:t>сокращений </a:t>
            </a:r>
            <a:r>
              <a:rPr lang="ru-RU" sz="2000" dirty="0" smtClean="0"/>
              <a:t>уменьшаются, тонус сосудов также уменьшается, сосуды </a:t>
            </a:r>
            <a:r>
              <a:rPr lang="ru-RU" sz="2000" dirty="0" smtClean="0"/>
              <a:t>расширяются</a:t>
            </a:r>
            <a:r>
              <a:rPr lang="ru-RU" sz="2000" dirty="0" smtClean="0"/>
              <a:t>, и давление нормализуется. Благодаря рефлекторным механизмам осуществляется </a:t>
            </a:r>
            <a:r>
              <a:rPr lang="ru-RU" sz="2000" dirty="0" err="1" smtClean="0"/>
              <a:t>саморегуляция</a:t>
            </a:r>
            <a:r>
              <a:rPr lang="ru-RU" sz="2000" dirty="0" smtClean="0"/>
              <a:t> сосудистого тонуса и уровня давления крови в сосудах.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63" y="142852"/>
            <a:ext cx="7929593" cy="6500858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sz="2000" dirty="0" smtClean="0"/>
              <a:t>В регуляции сосудистого тонуса (и, соответственно, давления крови в сосудах) участвуют также гуморальные механизмы. </a:t>
            </a:r>
            <a:r>
              <a:rPr lang="ru-RU" sz="2000" dirty="0" smtClean="0"/>
              <a:t>Изменения </a:t>
            </a:r>
            <a:r>
              <a:rPr lang="ru-RU" sz="2000" dirty="0" smtClean="0"/>
              <a:t>в химическом составе крови влияют на возбудимость и </a:t>
            </a:r>
            <a:r>
              <a:rPr lang="ru-RU" sz="2000" dirty="0" smtClean="0"/>
              <a:t>проводимость </a:t>
            </a:r>
            <a:r>
              <a:rPr lang="ru-RU" sz="2000" dirty="0" smtClean="0"/>
              <a:t>нервных импульсов в сердце, на силу и частоту </a:t>
            </a:r>
            <a:r>
              <a:rPr lang="ru-RU" sz="2000" dirty="0" smtClean="0"/>
              <a:t>сердечных </a:t>
            </a:r>
            <a:r>
              <a:rPr lang="ru-RU" sz="2000" dirty="0" smtClean="0"/>
              <a:t>сокращений.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 smtClean="0"/>
              <a:t>При всплеске эмоций (радость, страх, гнев) в кровь </a:t>
            </a:r>
            <a:r>
              <a:rPr lang="ru-RU" sz="2000" dirty="0" smtClean="0"/>
              <a:t>выбрасываются </a:t>
            </a:r>
            <a:r>
              <a:rPr lang="ru-RU" sz="2000" dirty="0" smtClean="0"/>
              <a:t>гормоны надпочечников (адреналин и норадреналин), </a:t>
            </a:r>
            <a:r>
              <a:rPr lang="ru-RU" sz="2000" dirty="0" smtClean="0"/>
              <a:t>усиливающие </a:t>
            </a:r>
            <a:r>
              <a:rPr lang="ru-RU" sz="2000" dirty="0" smtClean="0"/>
              <a:t>работу сердца и суживающие сосуды. Гормон гипофиза вазопрессин также суживает сосуды. Сосудорасширяющее действие оказывают ацетилхолин, гистамин и другие биологически </a:t>
            </a:r>
            <a:r>
              <a:rPr lang="ru-RU" sz="2000" dirty="0" smtClean="0"/>
              <a:t>активные </a:t>
            </a:r>
            <a:r>
              <a:rPr lang="ru-RU" sz="2000" dirty="0" smtClean="0"/>
              <a:t>вещества.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 smtClean="0"/>
              <a:t>В экстремальных ситуациях, например при больших кровопотерях, тонус сосудов поддерживается выбросом крови из так </a:t>
            </a:r>
            <a:r>
              <a:rPr lang="ru-RU" sz="2000" dirty="0" smtClean="0"/>
              <a:t>называемых </a:t>
            </a:r>
            <a:r>
              <a:rPr lang="ru-RU" sz="2000" dirty="0" smtClean="0"/>
              <a:t>кровяных депо (кожа, печень и др.). В то же время при потере более 30 % крови биологические механизмы не в состоя­нии обеспечить непрерывный ток крови, и организм может </a:t>
            </a:r>
            <a:r>
              <a:rPr lang="ru-RU" sz="2000" dirty="0" smtClean="0"/>
              <a:t>погибнуть</a:t>
            </a:r>
            <a:r>
              <a:rPr lang="ru-RU" sz="2000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63" y="0"/>
            <a:ext cx="8072437" cy="1285860"/>
          </a:xfrm>
        </p:spPr>
        <p:txBody>
          <a:bodyPr>
            <a:noAutofit/>
          </a:bodyPr>
          <a:lstStyle/>
          <a:p>
            <a:r>
              <a:rPr lang="ru-RU" sz="4000" i="1" dirty="0" smtClean="0"/>
              <a:t>Артерии </a:t>
            </a:r>
            <a:r>
              <a:rPr lang="ru-RU" sz="4000" i="1" dirty="0" smtClean="0"/>
              <a:t/>
            </a:r>
            <a:br>
              <a:rPr lang="ru-RU" sz="4000" i="1" dirty="0" smtClean="0"/>
            </a:br>
            <a:r>
              <a:rPr lang="ru-RU" sz="4000" i="1" dirty="0" smtClean="0"/>
              <a:t>и </a:t>
            </a:r>
            <a:r>
              <a:rPr lang="ru-RU" sz="4000" i="1" dirty="0" smtClean="0"/>
              <a:t>микроциркуляторное русло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63" y="1600200"/>
            <a:ext cx="7858155" cy="5114948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sz="2400" dirty="0" smtClean="0"/>
              <a:t>После рождения ребенка о мере увеличения возраста окружность, диаметр, толщина стенок артерий и их длина </a:t>
            </a:r>
            <a:r>
              <a:rPr lang="ru-RU" sz="2400" dirty="0" smtClean="0"/>
              <a:t>увеличиваются.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Изменяются </a:t>
            </a:r>
            <a:r>
              <a:rPr lang="ru-RU" sz="2400" dirty="0" smtClean="0"/>
              <a:t>также уровень отхождения артериальных ветвей от магистральных артерий и даже тип их ветвления. </a:t>
            </a:r>
            <a:endParaRPr lang="ru-RU" sz="2400" dirty="0" smtClean="0"/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Диаметр </a:t>
            </a:r>
            <a:r>
              <a:rPr lang="ru-RU" sz="2400" dirty="0" smtClean="0"/>
              <a:t>левой венечной артерии больше </a:t>
            </a:r>
            <a:r>
              <a:rPr lang="ru-RU" sz="2400" dirty="0" smtClean="0"/>
              <a:t>диаметра </a:t>
            </a:r>
            <a:r>
              <a:rPr lang="ru-RU" sz="2400" dirty="0" smtClean="0"/>
              <a:t>правой венечной артерии у людей всех возрастных групп. </a:t>
            </a:r>
            <a:endParaRPr lang="ru-RU" sz="2400" dirty="0" smtClean="0"/>
          </a:p>
          <a:p>
            <a:pPr>
              <a:buFont typeface="Wingdings" pitchFamily="2" charset="2"/>
              <a:buChar char="ü"/>
            </a:pPr>
            <a:r>
              <a:rPr lang="ru-RU" sz="2400" dirty="0" err="1" smtClean="0"/>
              <a:t>Наболее</a:t>
            </a:r>
            <a:r>
              <a:rPr lang="ru-RU" sz="2400" dirty="0" smtClean="0"/>
              <a:t> </a:t>
            </a:r>
            <a:r>
              <a:rPr lang="ru-RU" sz="2400" dirty="0" smtClean="0"/>
              <a:t>существенные различия в диаметре этих артерий отмечаются у новорожденных и детей </a:t>
            </a:r>
            <a:r>
              <a:rPr lang="ru-RU" sz="2400" dirty="0" smtClean="0"/>
              <a:t>10-14 </a:t>
            </a:r>
            <a:r>
              <a:rPr lang="ru-RU" sz="2400" dirty="0" smtClean="0"/>
              <a:t>лет.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63" y="142852"/>
            <a:ext cx="7929593" cy="5357850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sz="2400" dirty="0" smtClean="0"/>
              <a:t>Длина артерий возрастает пропорционально росту тела и конечностей. </a:t>
            </a:r>
            <a:endParaRPr lang="ru-RU" sz="2400" dirty="0" smtClean="0"/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Артерии</a:t>
            </a:r>
            <a:r>
              <a:rPr lang="ru-RU" sz="2400" dirty="0" smtClean="0"/>
              <a:t>, </a:t>
            </a:r>
            <a:r>
              <a:rPr lang="ru-RU" sz="2400" dirty="0" err="1" smtClean="0"/>
              <a:t>кровоснабжающие</a:t>
            </a:r>
            <a:r>
              <a:rPr lang="ru-RU" sz="2400" dirty="0" smtClean="0"/>
              <a:t> мозг, наиболее интенсивно развиваются до 3—4-летнего возраста, по темпам превосходя другие </a:t>
            </a:r>
            <a:r>
              <a:rPr lang="ru-RU" sz="2400" dirty="0" smtClean="0"/>
              <a:t>сосуды.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Наиболее </a:t>
            </a:r>
            <a:r>
              <a:rPr lang="ru-RU" sz="2400" dirty="0" smtClean="0"/>
              <a:t>быстро растет в длину передняя мозговая артерия. С возрастом удлиняются также артерии, </a:t>
            </a:r>
            <a:r>
              <a:rPr lang="ru-RU" sz="2400" dirty="0" err="1" smtClean="0"/>
              <a:t>кровоснабжающие</a:t>
            </a:r>
            <a:r>
              <a:rPr lang="ru-RU" sz="2400" dirty="0" smtClean="0"/>
              <a:t> </a:t>
            </a:r>
            <a:r>
              <a:rPr lang="ru-RU" sz="2400" dirty="0" smtClean="0"/>
              <a:t>внутренние органы, и артерии верхних и нижних  конечностей. </a:t>
            </a:r>
            <a:endParaRPr lang="ru-RU" sz="2400" dirty="0" smtClean="0"/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Так</a:t>
            </a:r>
            <a:r>
              <a:rPr lang="ru-RU" sz="2400" dirty="0" smtClean="0"/>
              <a:t>, у новорожденных детей грудного возраста нижняя брыжеечная артерия имеет длину 5—6 </a:t>
            </a:r>
            <a:r>
              <a:rPr lang="ru-RU" sz="2400" dirty="0" smtClean="0"/>
              <a:t>см</a:t>
            </a:r>
            <a:r>
              <a:rPr lang="ru-RU" sz="2400" dirty="0" smtClean="0"/>
              <a:t>, а у взрослых - 16—17 см.</a:t>
            </a:r>
            <a:r>
              <a:rPr lang="ru-RU" dirty="0" smtClean="0"/>
              <a:t>	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4857760"/>
            <a:ext cx="2381250" cy="1790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heel spokes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63" y="214290"/>
            <a:ext cx="7858155" cy="6429420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sz="2400" dirty="0" smtClean="0"/>
              <a:t>Формирование, рост, тканевая дифференцировка сосудов внутриорганного кровеносного русла (мелких артерий и вен) в различных органах человека протекают в онтогенезе неравномерно. </a:t>
            </a:r>
            <a:endParaRPr lang="ru-RU" sz="2400" dirty="0" smtClean="0"/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Стенки </a:t>
            </a:r>
            <a:r>
              <a:rPr lang="ru-RU" sz="2400" dirty="0" smtClean="0"/>
              <a:t>артериального отдела внутриорганных сосудов, в отличие  от венозного, к моменту рождения имеют три оболочки: наружную, среднюю и внутреннюю. </a:t>
            </a:r>
            <a:endParaRPr lang="ru-RU" sz="2400" dirty="0" smtClean="0"/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После </a:t>
            </a:r>
            <a:r>
              <a:rPr lang="ru-RU" sz="2400" dirty="0" smtClean="0"/>
              <a:t>рождения увеличиваются длина  внутриорганных сосудов, их диаметр, количество </a:t>
            </a:r>
            <a:r>
              <a:rPr lang="ru-RU" sz="2400" dirty="0" err="1" smtClean="0"/>
              <a:t>межсосудистых</a:t>
            </a:r>
            <a:r>
              <a:rPr lang="ru-RU" sz="2400" dirty="0" smtClean="0"/>
              <a:t> анастомозов, число сосудов на единицу объема органа. </a:t>
            </a:r>
            <a:endParaRPr lang="ru-RU" sz="2400" dirty="0" smtClean="0"/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Наиболее  </a:t>
            </a:r>
            <a:r>
              <a:rPr lang="ru-RU" sz="2400" dirty="0" smtClean="0"/>
              <a:t>интенсивно протекает этот процесс на первом году жизни   в  период от 8 до 12 лет.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63" y="0"/>
            <a:ext cx="7929593" cy="1417638"/>
          </a:xfrm>
        </p:spPr>
        <p:txBody>
          <a:bodyPr>
            <a:noAutofit/>
          </a:bodyPr>
          <a:lstStyle/>
          <a:p>
            <a:r>
              <a:rPr lang="ru-RU" sz="4400" i="1" dirty="0" smtClean="0"/>
              <a:t>Вены большого круга кровообращения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500174"/>
            <a:ext cx="7858155" cy="4500594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sz="2400" dirty="0" smtClean="0"/>
              <a:t>С возрастом </a:t>
            </a:r>
            <a:r>
              <a:rPr lang="ru-RU" sz="2400" dirty="0" smtClean="0"/>
              <a:t>увеличиваются </a:t>
            </a:r>
            <a:r>
              <a:rPr lang="ru-RU" sz="2400" dirty="0" smtClean="0"/>
              <a:t>диаметр вен, площадь их поперечного сечения и длина. </a:t>
            </a:r>
            <a:endParaRPr lang="ru-RU" sz="2400" dirty="0" smtClean="0"/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Так</a:t>
            </a:r>
            <a:r>
              <a:rPr lang="ru-RU" sz="2400" dirty="0" smtClean="0"/>
              <a:t>, например, верхняя полая вена в связи с высоким положением сердца у детей короткая. На первом году жизни ребенка, у детей 8-12 лет и у подростков длина и площадь поперечного сечения верхней полой вены возрастают. </a:t>
            </a:r>
            <a:endParaRPr lang="ru-RU" sz="2400" dirty="0" smtClean="0"/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У </a:t>
            </a:r>
            <a:r>
              <a:rPr lang="ru-RU" sz="2400" dirty="0" smtClean="0"/>
              <a:t>людей зрелого возраста эти показатели почти не изменяются, а у пожилых и стариков в </a:t>
            </a:r>
            <a:r>
              <a:rPr lang="ru-RU" sz="2400" dirty="0" smtClean="0"/>
              <a:t>связи </a:t>
            </a:r>
            <a:r>
              <a:rPr lang="ru-RU" sz="2400" dirty="0" smtClean="0"/>
              <a:t>со старческими изменениями структуры стенок этой вены </a:t>
            </a:r>
            <a:r>
              <a:rPr lang="ru-RU" sz="2400" dirty="0" smtClean="0"/>
              <a:t>наблюдается </a:t>
            </a:r>
            <a:r>
              <a:rPr lang="ru-RU" sz="2400" dirty="0" smtClean="0"/>
              <a:t>увеличение ее диаметра. </a:t>
            </a: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5715016"/>
            <a:ext cx="2000244" cy="1033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5733694"/>
            <a:ext cx="1690686" cy="112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63" y="214290"/>
            <a:ext cx="7615237" cy="6215106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sz="2400" dirty="0" smtClean="0"/>
              <a:t>После рождения меняется топография поверхностных вен тела и конечностей. Так, у новорожденных имеются густые подкожные венозные сплетения, на их фоне крупные вены не </a:t>
            </a:r>
            <a:r>
              <a:rPr lang="ru-RU" sz="2400" dirty="0" err="1" smtClean="0"/>
              <a:t>контурируются</a:t>
            </a:r>
            <a:r>
              <a:rPr lang="ru-RU" sz="2400" dirty="0" smtClean="0"/>
              <a:t>. </a:t>
            </a:r>
            <a:endParaRPr lang="ru-RU" sz="2400" dirty="0" smtClean="0"/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К 1-2 </a:t>
            </a:r>
            <a:r>
              <a:rPr lang="ru-RU" sz="2400" dirty="0" smtClean="0"/>
              <a:t>годам жизни из этих сплетений отчетливо выделяются бо­лее крупные большая и малая подкожные вены ноги, а на верх­ней конечности </a:t>
            </a:r>
            <a:r>
              <a:rPr lang="ru-RU" sz="2400" dirty="0" smtClean="0"/>
              <a:t>- </a:t>
            </a:r>
            <a:r>
              <a:rPr lang="ru-RU" sz="2400" dirty="0" smtClean="0"/>
              <a:t>латеральная и медиальная подкожные вены руки. </a:t>
            </a:r>
            <a:endParaRPr lang="ru-RU" sz="2400" dirty="0" smtClean="0"/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Быстро </a:t>
            </a:r>
            <a:r>
              <a:rPr lang="ru-RU" sz="2400" dirty="0" smtClean="0"/>
              <a:t>увеличивается диаметр поверхностных вен ноги от периода новорожденности до 2 лет: диаметр большой подкожной вены </a:t>
            </a:r>
            <a:r>
              <a:rPr lang="ru-RU" sz="2400" dirty="0" smtClean="0"/>
              <a:t>- </a:t>
            </a:r>
            <a:r>
              <a:rPr lang="ru-RU" sz="2400" dirty="0" smtClean="0"/>
              <a:t>почти в 2 раза, диаметр малой подкожной вены </a:t>
            </a:r>
            <a:r>
              <a:rPr lang="ru-RU" sz="2400" dirty="0" smtClean="0"/>
              <a:t>- </a:t>
            </a:r>
            <a:r>
              <a:rPr lang="ru-RU" sz="2400" dirty="0" smtClean="0"/>
              <a:t>в 2,5 раза.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07" y="0"/>
            <a:ext cx="7929593" cy="127478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Движение крови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по сосудам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63" y="1357298"/>
            <a:ext cx="7858155" cy="5214974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sz="2000" dirty="0" smtClean="0"/>
              <a:t>Кровь непрерывно движется по замкнутой сосудистой системе в определенном направлении благодаря ритмичным </a:t>
            </a:r>
            <a:r>
              <a:rPr lang="ru-RU" sz="2000" dirty="0" smtClean="0"/>
              <a:t>сокращениям </a:t>
            </a:r>
            <a:r>
              <a:rPr lang="ru-RU" sz="2000" dirty="0" smtClean="0"/>
              <a:t>сердца, этого живого мышечного насоса, перекачивающего кровь из вен в артерии. </a:t>
            </a:r>
            <a:endParaRPr lang="ru-RU" sz="2000" dirty="0" smtClean="0"/>
          </a:p>
          <a:p>
            <a:pPr>
              <a:buFont typeface="Wingdings" pitchFamily="2" charset="2"/>
              <a:buChar char="ü"/>
            </a:pPr>
            <a:r>
              <a:rPr lang="ru-RU" sz="2000" dirty="0" smtClean="0"/>
              <a:t>У </a:t>
            </a:r>
            <a:r>
              <a:rPr lang="ru-RU" sz="2000" dirty="0" smtClean="0"/>
              <a:t>здорового человека количество </a:t>
            </a:r>
            <a:r>
              <a:rPr lang="ru-RU" sz="2000" dirty="0" smtClean="0"/>
              <a:t>притекающей </a:t>
            </a:r>
            <a:r>
              <a:rPr lang="ru-RU" sz="2000" dirty="0" smtClean="0"/>
              <a:t>к сердцу крови равно количеству оттекающей. Скорость тока крови по артериям, капиллярам, венам различная и зависит от ширины просвета этих сосудов. По капиллярам большого круга кровообращения кровь течет медленно </a:t>
            </a:r>
            <a:r>
              <a:rPr lang="ru-RU" sz="2000" dirty="0" smtClean="0"/>
              <a:t> </a:t>
            </a:r>
            <a:r>
              <a:rPr lang="ru-RU" sz="2000" dirty="0" smtClean="0"/>
              <a:t>со скоростью 0,5 мм 1 с. </a:t>
            </a:r>
            <a:endParaRPr lang="ru-RU" sz="2000" dirty="0" smtClean="0"/>
          </a:p>
          <a:p>
            <a:pPr>
              <a:buFont typeface="Wingdings" pitchFamily="2" charset="2"/>
              <a:buChar char="ü"/>
            </a:pPr>
            <a:r>
              <a:rPr lang="ru-RU" sz="2000" dirty="0" smtClean="0"/>
              <a:t>Медленное </a:t>
            </a:r>
            <a:r>
              <a:rPr lang="ru-RU" sz="2000" dirty="0" smtClean="0"/>
              <a:t>движение крови по капиллярам способствует обменным процессам между кровью и прилежащими к капилляра тканями. Эти обменные процессы совершаются на огромной площади </a:t>
            </a:r>
            <a:r>
              <a:rPr lang="ru-RU" sz="2000" dirty="0" smtClean="0"/>
              <a:t>- </a:t>
            </a:r>
            <a:r>
              <a:rPr lang="ru-RU" sz="2000" dirty="0" smtClean="0"/>
              <a:t>6300 м</a:t>
            </a:r>
            <a:r>
              <a:rPr lang="ru-RU" sz="2000" baseline="30000" dirty="0" smtClean="0"/>
              <a:t>2</a:t>
            </a:r>
            <a:r>
              <a:rPr lang="ru-RU" sz="2000" dirty="0" smtClean="0"/>
              <a:t>. Такова общая поверхность стенок капилляров   в теле человека.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63" y="0"/>
            <a:ext cx="8072437" cy="1142984"/>
          </a:xfrm>
        </p:spPr>
        <p:txBody>
          <a:bodyPr>
            <a:noAutofit/>
          </a:bodyPr>
          <a:lstStyle/>
          <a:p>
            <a:r>
              <a:rPr lang="ru-RU" sz="4400" i="1" dirty="0" smtClean="0"/>
              <a:t>Давление крови </a:t>
            </a:r>
            <a:r>
              <a:rPr lang="ru-RU" sz="4400" i="1" dirty="0" smtClean="0"/>
              <a:t>в сосудах 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63" y="1214422"/>
            <a:ext cx="7929593" cy="5500726"/>
          </a:xfrm>
        </p:spPr>
        <p:txBody>
          <a:bodyPr/>
          <a:lstStyle/>
          <a:p>
            <a:pPr marL="0" indent="0">
              <a:buNone/>
            </a:pPr>
            <a:r>
              <a:rPr lang="ru-RU" sz="28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Кровяным давлением </a:t>
            </a:r>
            <a:r>
              <a:rPr lang="ru-RU" sz="2400" dirty="0" smtClean="0"/>
              <a:t>называют </a:t>
            </a:r>
            <a:r>
              <a:rPr lang="ru-RU" sz="2400" dirty="0" smtClean="0"/>
              <a:t>давление</a:t>
            </a:r>
            <a:r>
              <a:rPr lang="ru-RU" sz="2400" dirty="0" smtClean="0"/>
              <a:t>, которое оказывает кровь на стенки кровеносных сосудов. </a:t>
            </a:r>
            <a:endParaRPr lang="ru-RU" sz="2400" dirty="0" smtClean="0"/>
          </a:p>
          <a:p>
            <a:pPr marL="180975" indent="-180975">
              <a:buFont typeface="Wingdings" pitchFamily="2" charset="2"/>
              <a:buChar char="§"/>
            </a:pPr>
            <a:r>
              <a:rPr lang="ru-RU" sz="2400" dirty="0" smtClean="0"/>
              <a:t>Зависит </a:t>
            </a:r>
            <a:r>
              <a:rPr lang="ru-RU" sz="2400" dirty="0" smtClean="0"/>
              <a:t>кровяное давление от силы, с которой кровь </a:t>
            </a:r>
            <a:r>
              <a:rPr lang="ru-RU" sz="2400" dirty="0" smtClean="0"/>
              <a:t>выбрасывался </a:t>
            </a:r>
            <a:r>
              <a:rPr lang="ru-RU" sz="2400" dirty="0" smtClean="0"/>
              <a:t>в аорту при систоле желудочков, и от сопротивления мелких сосудов (</a:t>
            </a:r>
            <a:r>
              <a:rPr lang="ru-RU" sz="2400" dirty="0" err="1" smtClean="0"/>
              <a:t>артериол</a:t>
            </a:r>
            <a:r>
              <a:rPr lang="ru-RU" sz="2400" dirty="0" smtClean="0"/>
              <a:t>, капилляров) току крови. </a:t>
            </a:r>
            <a:endParaRPr lang="ru-RU" sz="2400" dirty="0" smtClean="0"/>
          </a:p>
          <a:p>
            <a:pPr marL="180975" indent="-180975">
              <a:buFont typeface="Wingdings" pitchFamily="2" charset="2"/>
              <a:buChar char="§"/>
            </a:pPr>
            <a:r>
              <a:rPr lang="ru-RU" sz="2400" dirty="0" smtClean="0"/>
              <a:t>Важнейшее </a:t>
            </a:r>
            <a:r>
              <a:rPr lang="ru-RU" sz="2400" dirty="0" smtClean="0"/>
              <a:t>условие  тока крови по сосудам </a:t>
            </a:r>
            <a:r>
              <a:rPr lang="ru-RU" sz="2400" dirty="0" smtClean="0"/>
              <a:t>- </a:t>
            </a:r>
            <a:r>
              <a:rPr lang="ru-RU" sz="2400" dirty="0" smtClean="0"/>
              <a:t>различное давление в венах и артериях (давление крови в аорте 120, а в венах </a:t>
            </a:r>
            <a:r>
              <a:rPr lang="ru-RU" sz="2400" dirty="0" smtClean="0"/>
              <a:t>– 3-8 </a:t>
            </a:r>
            <a:r>
              <a:rPr lang="ru-RU" sz="2400" dirty="0" smtClean="0"/>
              <a:t>мм </a:t>
            </a:r>
            <a:r>
              <a:rPr lang="ru-RU" sz="2400" dirty="0" err="1" smtClean="0"/>
              <a:t>рт</a:t>
            </a:r>
            <a:r>
              <a:rPr lang="ru-RU" sz="2400" dirty="0" smtClean="0"/>
              <a:t>. ст.). </a:t>
            </a:r>
            <a:endParaRPr lang="ru-RU" sz="2400" dirty="0" smtClean="0"/>
          </a:p>
          <a:p>
            <a:pPr marL="180975" indent="-180975">
              <a:buFont typeface="Wingdings" pitchFamily="2" charset="2"/>
              <a:buChar char="§"/>
            </a:pPr>
            <a:r>
              <a:rPr lang="ru-RU" sz="2400" dirty="0" smtClean="0"/>
              <a:t>Кровь </a:t>
            </a:r>
            <a:r>
              <a:rPr lang="ru-RU" sz="2400" dirty="0" smtClean="0"/>
              <a:t>из области большего давления движется в область меньшего </a:t>
            </a:r>
            <a:r>
              <a:rPr lang="ru-RU" sz="2400" dirty="0" smtClean="0"/>
              <a:t>давления</a:t>
            </a:r>
            <a:r>
              <a:rPr lang="ru-RU" sz="2400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1"/>
  </p:transition>
</p:sld>
</file>

<file path=ppt/theme/theme1.xml><?xml version="1.0" encoding="utf-8"?>
<a:theme xmlns:a="http://schemas.openxmlformats.org/drawingml/2006/main" name="krasni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krasni</Template>
  <TotalTime>28</TotalTime>
  <Words>1253</Words>
  <Application>Microsoft Office PowerPoint</Application>
  <PresentationFormat>Экран (4:3)</PresentationFormat>
  <Paragraphs>62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krasni</vt:lpstr>
      <vt:lpstr>Возрастные особенности кровеносных сосудов</vt:lpstr>
      <vt:lpstr>Слайд 2</vt:lpstr>
      <vt:lpstr>Артерии  и микроциркуляторное русло</vt:lpstr>
      <vt:lpstr>Слайд 4</vt:lpstr>
      <vt:lpstr>Слайд 5</vt:lpstr>
      <vt:lpstr>Вены большого круга кровообращения</vt:lpstr>
      <vt:lpstr>Слайд 7</vt:lpstr>
      <vt:lpstr>Движение крови  по сосудам</vt:lpstr>
      <vt:lpstr>Давление крови в сосудах </vt:lpstr>
      <vt:lpstr>Слайд 10</vt:lpstr>
      <vt:lpstr>Слайд 11</vt:lpstr>
      <vt:lpstr>Пульс </vt:lpstr>
      <vt:lpstr>Движение крови по венам</vt:lpstr>
      <vt:lpstr>Регуляция функций сердечно-сосудистой системы</vt:lpstr>
      <vt:lpstr>Слайд 15</vt:lpstr>
      <vt:lpstr>Слайд 16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Возрастные особенности кровеносных сосудов</dc:title>
  <dc:creator>Дмитрий Каленюк</dc:creator>
  <cp:lastModifiedBy>Дмитрий Каленюк</cp:lastModifiedBy>
  <cp:revision>3</cp:revision>
  <dcterms:created xsi:type="dcterms:W3CDTF">2012-01-06T10:00:52Z</dcterms:created>
  <dcterms:modified xsi:type="dcterms:W3CDTF">2012-01-06T10:29:43Z</dcterms:modified>
</cp:coreProperties>
</file>