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AF178D6-45B7-4138-A983-C06FD8FED8BA}" type="datetimeFigureOut">
              <a:rPr lang="ru-RU" smtClean="0"/>
              <a:pPr/>
              <a:t>06.01.2012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A559FCD-F29F-4A64-A42A-830B431F6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Мутационная изменчивость</a:t>
            </a:r>
            <a:endParaRPr lang="ru-RU" sz="6600" dirty="0"/>
          </a:p>
        </p:txBody>
      </p:sp>
      <p:pic>
        <p:nvPicPr>
          <p:cNvPr id="5" name="Рисунок 4" descr="c8abe087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6058"/>
            <a:ext cx="428681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087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6422" y="4214818"/>
            <a:ext cx="484757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3536"/>
            <a:ext cx="9001156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 уровню наследственного материала, в котором произошла мутация, выделяют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Генные мутации</a:t>
            </a:r>
          </a:p>
          <a:p>
            <a:r>
              <a:rPr lang="ru-RU" sz="4400" dirty="0" smtClean="0"/>
              <a:t>Хромосомные мутации</a:t>
            </a:r>
          </a:p>
          <a:p>
            <a:r>
              <a:rPr lang="ru-RU" sz="4400" dirty="0" smtClean="0"/>
              <a:t>Геномные мутации</a:t>
            </a:r>
            <a:endParaRPr lang="ru-RU" sz="4400" dirty="0"/>
          </a:p>
        </p:txBody>
      </p:sp>
    </p:spTree>
  </p:cSld>
  <p:clrMapOvr>
    <a:masterClrMapping/>
  </p:clrMapOvr>
  <p:transition>
    <p:whee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Генные мутации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4292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Это изменения структуры генов. </a:t>
            </a:r>
          </a:p>
          <a:p>
            <a:r>
              <a:rPr lang="ru-RU" dirty="0" smtClean="0"/>
              <a:t>Поскольку ген представляет собой участок молекулы ДНК, то генная мутация представляет собой изменения в нуклеотидном составе этого участка. </a:t>
            </a:r>
          </a:p>
          <a:p>
            <a:r>
              <a:rPr lang="ru-RU" dirty="0" smtClean="0"/>
              <a:t>Генные мутации могут происходить в результате: </a:t>
            </a:r>
          </a:p>
          <a:p>
            <a:pPr marL="542925" indent="0">
              <a:buNone/>
            </a:pPr>
            <a:r>
              <a:rPr lang="ru-RU" dirty="0" smtClean="0"/>
              <a:t>1) замены одного или нескольких нуклеотидов на другие; </a:t>
            </a:r>
          </a:p>
          <a:p>
            <a:pPr marL="542925" indent="0">
              <a:buNone/>
            </a:pPr>
            <a:r>
              <a:rPr lang="ru-RU" dirty="0" smtClean="0"/>
              <a:t>2) вставки нуклеотидов; </a:t>
            </a:r>
          </a:p>
          <a:p>
            <a:pPr marL="542925" indent="0">
              <a:buNone/>
            </a:pPr>
            <a:r>
              <a:rPr lang="ru-RU" dirty="0" smtClean="0"/>
              <a:t>3) потери нуклеотидов; </a:t>
            </a:r>
          </a:p>
          <a:p>
            <a:pPr marL="542925" indent="0">
              <a:buNone/>
            </a:pPr>
            <a:r>
              <a:rPr lang="ru-RU" dirty="0" smtClean="0"/>
              <a:t>4) удвоения нуклеотидов; </a:t>
            </a:r>
          </a:p>
          <a:p>
            <a:pPr marL="542925" indent="0">
              <a:buNone/>
            </a:pPr>
            <a:r>
              <a:rPr lang="ru-RU" dirty="0" smtClean="0"/>
              <a:t>5) изменения порядка чередования нуклеотидов. </a:t>
            </a:r>
          </a:p>
          <a:p>
            <a:r>
              <a:rPr lang="ru-RU" dirty="0" smtClean="0"/>
              <a:t>Эти мутации приводят к изменению аминокислотного состава полипептидной цепи и, следовательно, к изменению функциональной активности белковой молекулы. Благодаря генным мутациям возникают множественные аллели одного и того же гена.</a:t>
            </a:r>
          </a:p>
          <a:p>
            <a:r>
              <a:rPr lang="ru-RU" dirty="0" smtClean="0"/>
              <a:t>Заболевания, причиной которых являются генные мутации, называются генными (</a:t>
            </a:r>
            <a:r>
              <a:rPr lang="ru-RU" dirty="0" err="1" smtClean="0"/>
              <a:t>фенилкетонурия</a:t>
            </a:r>
            <a:r>
              <a:rPr lang="ru-RU" dirty="0" smtClean="0"/>
              <a:t>, </a:t>
            </a:r>
            <a:r>
              <a:rPr lang="ru-RU" dirty="0" err="1" smtClean="0"/>
              <a:t>серповидноклеточная</a:t>
            </a:r>
            <a:r>
              <a:rPr lang="ru-RU" dirty="0" smtClean="0"/>
              <a:t> анемия, гемофилия и т.д.). Наследование генных болезней подчиняется законам Менделя.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Хромосомные мутации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5"/>
            <a:ext cx="8643998" cy="292895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Это изменения структуры хромосом. Перестройки могут осуществляться как в пределах одной хромосомы — </a:t>
            </a:r>
            <a:r>
              <a:rPr lang="ru-RU" dirty="0" err="1" smtClean="0"/>
              <a:t>внутрихромосомные</a:t>
            </a:r>
            <a:r>
              <a:rPr lang="ru-RU" dirty="0" smtClean="0"/>
              <a:t> мутации (</a:t>
            </a:r>
            <a:r>
              <a:rPr lang="ru-RU" dirty="0" err="1" smtClean="0"/>
              <a:t>делеция</a:t>
            </a:r>
            <a:r>
              <a:rPr lang="ru-RU" dirty="0" smtClean="0"/>
              <a:t>, инверсия, дупликация, </a:t>
            </a:r>
            <a:r>
              <a:rPr lang="ru-RU" dirty="0" err="1" smtClean="0"/>
              <a:t>инсерция</a:t>
            </a:r>
            <a:r>
              <a:rPr lang="ru-RU" dirty="0" smtClean="0"/>
              <a:t>), так и между хромосомами — </a:t>
            </a:r>
            <a:r>
              <a:rPr lang="ru-RU" dirty="0" err="1" smtClean="0"/>
              <a:t>межхромосомные</a:t>
            </a:r>
            <a:r>
              <a:rPr lang="ru-RU" dirty="0" smtClean="0"/>
              <a:t> мутации (</a:t>
            </a:r>
            <a:r>
              <a:rPr lang="ru-RU" dirty="0" err="1" smtClean="0"/>
              <a:t>транслокация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ig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3857628"/>
            <a:ext cx="4608817" cy="2714644"/>
          </a:xfrm>
          <a:prstGeom prst="rect">
            <a:avLst/>
          </a:prstGeom>
        </p:spPr>
      </p:pic>
    </p:spTree>
  </p:cSld>
  <p:clrMapOvr>
    <a:masterClrMapping/>
  </p:clrMapOvr>
  <p:transition>
    <p:whee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472518" cy="1143000"/>
          </a:xfrm>
        </p:spPr>
        <p:txBody>
          <a:bodyPr>
            <a:normAutofit/>
          </a:bodyPr>
          <a:lstStyle/>
          <a:p>
            <a:r>
              <a:rPr lang="ru-RU" dirty="0" err="1" smtClean="0"/>
              <a:t>Внутрихромосомные</a:t>
            </a:r>
            <a:r>
              <a:rPr lang="ru-RU" dirty="0" smtClean="0"/>
              <a:t> мутации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5"/>
            <a:ext cx="8643998" cy="3500461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Делеция</a:t>
            </a:r>
            <a:r>
              <a:rPr lang="ru-RU" sz="3600" dirty="0" smtClean="0"/>
              <a:t> — утрата участка хромосомы</a:t>
            </a:r>
          </a:p>
          <a:p>
            <a:r>
              <a:rPr lang="ru-RU" sz="3600" b="1" dirty="0" smtClean="0"/>
              <a:t>Инверсия</a:t>
            </a:r>
            <a:r>
              <a:rPr lang="ru-RU" sz="3600" dirty="0" smtClean="0"/>
              <a:t> — поворот участка хромосомы на 180°  </a:t>
            </a:r>
          </a:p>
          <a:p>
            <a:r>
              <a:rPr lang="ru-RU" sz="3600" b="1" dirty="0" smtClean="0"/>
              <a:t>Дупликация</a:t>
            </a:r>
            <a:r>
              <a:rPr lang="ru-RU" sz="3600" dirty="0" smtClean="0"/>
              <a:t> — удвоение одного и того же участка хромосомы </a:t>
            </a:r>
          </a:p>
          <a:p>
            <a:r>
              <a:rPr lang="ru-RU" sz="3600" b="1" dirty="0" err="1" smtClean="0"/>
              <a:t>Инсерция</a:t>
            </a:r>
            <a:r>
              <a:rPr lang="ru-RU" sz="3600" dirty="0" smtClean="0"/>
              <a:t> — перестановка участка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Внутрихромосомные</a:t>
            </a:r>
            <a:r>
              <a:rPr lang="ru-RU" b="1" dirty="0" smtClean="0"/>
              <a:t> мутации</a:t>
            </a:r>
            <a:endParaRPr lang="ru-RU" dirty="0"/>
          </a:p>
        </p:txBody>
      </p:sp>
      <p:pic>
        <p:nvPicPr>
          <p:cNvPr id="6" name="Содержимое 5" descr="Image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3037" y="1643049"/>
            <a:ext cx="8483805" cy="3214711"/>
          </a:xfr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7158" y="5286388"/>
            <a:ext cx="842968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/>
              <a:t>1 — </a:t>
            </a:r>
            <a:r>
              <a:rPr lang="ru-RU" b="1" dirty="0" smtClean="0"/>
              <a:t>пара хромосом</a:t>
            </a:r>
            <a:r>
              <a:rPr lang="ru-RU" b="1" dirty="0"/>
              <a:t>; 2 — </a:t>
            </a:r>
            <a:r>
              <a:rPr lang="ru-RU" b="1" dirty="0" err="1"/>
              <a:t>делеция</a:t>
            </a:r>
            <a:r>
              <a:rPr lang="ru-RU" b="1" dirty="0"/>
              <a:t>; 3 — дупликация; 4, 5 — инверсия; 6 — </a:t>
            </a:r>
            <a:r>
              <a:rPr lang="ru-RU" b="1" dirty="0" err="1"/>
              <a:t>инсерция</a:t>
            </a:r>
            <a:r>
              <a:rPr lang="ru-RU" b="1" dirty="0"/>
              <a:t>.</a:t>
            </a:r>
          </a:p>
          <a:p>
            <a:pPr algn="just"/>
            <a:endParaRPr lang="ru-RU" b="1" dirty="0"/>
          </a:p>
        </p:txBody>
      </p:sp>
    </p:spTree>
  </p:cSld>
  <p:clrMapOvr>
    <a:masterClrMapping/>
  </p:clrMapOvr>
  <p:transition>
    <p:whee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472518" cy="1143000"/>
          </a:xfrm>
        </p:spPr>
        <p:txBody>
          <a:bodyPr/>
          <a:lstStyle/>
          <a:p>
            <a:r>
              <a:rPr lang="ru-RU" b="1" dirty="0" err="1" smtClean="0"/>
              <a:t>Межхромосомные</a:t>
            </a:r>
            <a:r>
              <a:rPr lang="ru-RU" b="1" dirty="0" smtClean="0"/>
              <a:t> мутации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6237"/>
            <a:ext cx="8643998" cy="4526280"/>
          </a:xfrm>
        </p:spPr>
        <p:txBody>
          <a:bodyPr>
            <a:normAutofit/>
          </a:bodyPr>
          <a:lstStyle/>
          <a:p>
            <a:r>
              <a:rPr lang="ru-RU" b="1" u="sng" dirty="0" err="1" smtClean="0"/>
              <a:t>Транслокация</a:t>
            </a:r>
            <a:r>
              <a:rPr lang="ru-RU" b="1" u="sng" dirty="0" smtClean="0"/>
              <a:t> </a:t>
            </a:r>
            <a:r>
              <a:rPr lang="ru-RU" dirty="0" smtClean="0"/>
              <a:t>- перенос участка одной хромосомы или целой хромосомы на другую хромосому.</a:t>
            </a:r>
          </a:p>
          <a:p>
            <a:r>
              <a:rPr lang="ru-RU" dirty="0" smtClean="0"/>
              <a:t>Заболевания, причиной которых являются хромосомные мутации, относятся к категории </a:t>
            </a:r>
            <a:r>
              <a:rPr lang="ru-RU" b="1" dirty="0" smtClean="0"/>
              <a:t>хромосомных болезней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К таким заболеваниям относятся синдром «крика кошки» (46, 5р</a:t>
            </a:r>
            <a:r>
              <a:rPr lang="ru-RU" baseline="30000" dirty="0" smtClean="0"/>
              <a:t>-</a:t>
            </a:r>
            <a:r>
              <a:rPr lang="ru-RU" dirty="0" smtClean="0"/>
              <a:t>), </a:t>
            </a:r>
            <a:r>
              <a:rPr lang="ru-RU" dirty="0" err="1" smtClean="0"/>
              <a:t>транслокационный</a:t>
            </a:r>
            <a:r>
              <a:rPr lang="ru-RU" dirty="0" smtClean="0"/>
              <a:t> вариант синдрома Дауна (46, 21 t21</a:t>
            </a:r>
            <a:r>
              <a:rPr lang="ru-RU" baseline="30000" dirty="0" smtClean="0"/>
              <a:t>21</a:t>
            </a:r>
            <a:r>
              <a:rPr lang="ru-RU" dirty="0" smtClean="0"/>
              <a:t>) и др.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Геномные мутации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643998" cy="5143536"/>
          </a:xfrm>
        </p:spPr>
        <p:txBody>
          <a:bodyPr>
            <a:normAutofit fontScale="85000" lnSpcReduction="10000"/>
          </a:bodyPr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Геномной мутацией </a:t>
            </a:r>
            <a:r>
              <a:rPr lang="ru-RU" dirty="0" smtClean="0"/>
              <a:t>называется изменение числа хромосом. Геномные мутации возникают в результате нарушения нормального хода митоза или мейоза.</a:t>
            </a:r>
          </a:p>
          <a:p>
            <a:r>
              <a:rPr lang="ru-RU" b="1" dirty="0" err="1" smtClean="0"/>
              <a:t>Гаплоидия</a:t>
            </a:r>
            <a:r>
              <a:rPr lang="ru-RU" dirty="0" smtClean="0"/>
              <a:t> - уменьшение числа полных гаплоидных наборов хромосом.</a:t>
            </a:r>
          </a:p>
          <a:p>
            <a:r>
              <a:rPr lang="ru-RU" b="1" dirty="0" smtClean="0"/>
              <a:t>Полиплоидия</a:t>
            </a:r>
            <a:r>
              <a:rPr lang="ru-RU" dirty="0" smtClean="0"/>
              <a:t> - увеличение числа полных гаплоидных наборов хромосом: </a:t>
            </a:r>
            <a:r>
              <a:rPr lang="ru-RU" dirty="0" err="1" smtClean="0"/>
              <a:t>триплоиды</a:t>
            </a:r>
            <a:r>
              <a:rPr lang="ru-RU" dirty="0" smtClean="0"/>
              <a:t> (3</a:t>
            </a:r>
            <a:r>
              <a:rPr lang="ru-RU" i="1" dirty="0" smtClean="0"/>
              <a:t>n</a:t>
            </a:r>
            <a:r>
              <a:rPr lang="ru-RU" dirty="0" smtClean="0"/>
              <a:t>), </a:t>
            </a:r>
            <a:r>
              <a:rPr lang="ru-RU" dirty="0" err="1" smtClean="0"/>
              <a:t>тетраплоиды</a:t>
            </a:r>
            <a:r>
              <a:rPr lang="ru-RU" dirty="0" smtClean="0"/>
              <a:t> (4</a:t>
            </a:r>
            <a:r>
              <a:rPr lang="ru-RU" i="1" dirty="0" smtClean="0"/>
              <a:t>n</a:t>
            </a:r>
            <a:r>
              <a:rPr lang="ru-RU" dirty="0" smtClean="0"/>
              <a:t>) и т.д.</a:t>
            </a:r>
          </a:p>
          <a:p>
            <a:r>
              <a:rPr lang="ru-RU" b="1" dirty="0" err="1" smtClean="0"/>
              <a:t>Гетероплоидия</a:t>
            </a:r>
            <a:r>
              <a:rPr lang="ru-RU" dirty="0" smtClean="0"/>
              <a:t> (</a:t>
            </a:r>
            <a:r>
              <a:rPr lang="ru-RU" b="1" dirty="0" smtClean="0"/>
              <a:t>анеуплоидия</a:t>
            </a:r>
            <a:r>
              <a:rPr lang="ru-RU" dirty="0" smtClean="0"/>
              <a:t>) - некратное увеличение или уменьшение числа хромосом. Чаще всего наблюдается уменьшение или увеличение числа хромосом на одну (реже две и более).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Гетероплоидия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43998" cy="507209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Наиболее вероятной причиной </a:t>
            </a:r>
            <a:r>
              <a:rPr lang="ru-RU" dirty="0" err="1" smtClean="0"/>
              <a:t>гетероплоидии</a:t>
            </a:r>
            <a:r>
              <a:rPr lang="ru-RU" dirty="0" smtClean="0"/>
              <a:t> является </a:t>
            </a:r>
            <a:r>
              <a:rPr lang="ru-RU" dirty="0" err="1" smtClean="0"/>
              <a:t>нерасхождение</a:t>
            </a:r>
            <a:r>
              <a:rPr lang="ru-RU" dirty="0" smtClean="0"/>
              <a:t> какой-либо пары гомологичных хромосом во время мейоза у кого-то из родителей. </a:t>
            </a:r>
          </a:p>
          <a:p>
            <a:r>
              <a:rPr lang="ru-RU" dirty="0" smtClean="0"/>
              <a:t>В этом случае одна из образовавшихся гамет содержит на одну хромосому меньше, а другая - на одну больше. </a:t>
            </a:r>
          </a:p>
          <a:p>
            <a:r>
              <a:rPr lang="ru-RU" dirty="0" smtClean="0"/>
              <a:t>Слияние таких гамет с нормальной гаплоидной гаметой при оплодотворении приводит к образованию зиготы с меньшим или большим числом хромосом по сравнению с диплоидным набором, характерным для данного вида: </a:t>
            </a:r>
            <a:r>
              <a:rPr lang="ru-RU" b="1" dirty="0" err="1" smtClean="0"/>
              <a:t>нулесомия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 - 2), </a:t>
            </a:r>
            <a:r>
              <a:rPr lang="ru-RU" b="1" dirty="0" err="1" smtClean="0"/>
              <a:t>моносомия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 - 1), </a:t>
            </a:r>
            <a:r>
              <a:rPr lang="ru-RU" b="1" dirty="0" err="1" smtClean="0"/>
              <a:t>трисомия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 + 1), </a:t>
            </a:r>
            <a:r>
              <a:rPr lang="ru-RU" b="1" dirty="0" err="1" smtClean="0"/>
              <a:t>тетрасомия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 + 2) и т.д.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Искусственное получение </a:t>
            </a:r>
            <a:r>
              <a:rPr lang="ru-RU" b="1" dirty="0" smtClean="0"/>
              <a:t>мутаций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572560" cy="514353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природе постоянно идет спонтанный мутагенез, но спонтанные мутации — достаточно редкое явление, например, у дрозофилы мутация белых глаз образуется с частотой 1:100 000 гамет.</a:t>
            </a:r>
          </a:p>
          <a:p>
            <a:r>
              <a:rPr lang="ru-RU" dirty="0" smtClean="0"/>
              <a:t>Факторы, воздействие которых на организм приводит к появлению мутаций, называются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мутагенами</a:t>
            </a:r>
            <a:r>
              <a:rPr lang="ru-RU" dirty="0" smtClean="0"/>
              <a:t>. Обычно мутагены подразделяют на три группы.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искусственного получения мутаций используются физические и химические мутагены.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85729"/>
          <a:ext cx="8643998" cy="6215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6072230"/>
              </a:tblGrid>
              <a:tr h="1384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Название группы</a:t>
                      </a:r>
                      <a:b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мутагенов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384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Физические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Рентгеновские лучи, гамма лучи, ультрафиолетовое излучение, высокие и низкие температуры и др.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2315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Химические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Соли тяжелых металлов, алкалоиды, чужеродные ДНК и РНК, аналоги азотистых оснований нуклеиновых кислот, мн. 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  <a:cs typeface="Times New Roman"/>
                        </a:rPr>
                        <a:t>алкилирующие</a:t>
                      </a: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 соединения и др.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853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Биологические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Вирусы, бактерии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Изменчивость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140085"/>
          </a:xfrm>
        </p:spPr>
        <p:txBody>
          <a:bodyPr/>
          <a:lstStyle/>
          <a:p>
            <a:r>
              <a:rPr lang="ru-RU" dirty="0" smtClean="0"/>
              <a:t>Это способность живых организмов приобретать новые признаки и свойства. Благодаря изменчивости, организмы могут приспосабливаться к изменяющимся условиям среды обитания.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357694"/>
            <a:ext cx="32004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6236"/>
            <a:ext cx="8572560" cy="5068911"/>
          </a:xfrm>
        </p:spPr>
        <p:txBody>
          <a:bodyPr/>
          <a:lstStyle/>
          <a:p>
            <a:r>
              <a:rPr lang="ru-RU" dirty="0" smtClean="0"/>
              <a:t>Индуцированный мутагенез имеет большое значение, поскольку дает возможность создания ценного исходного материала для селекции, а также раскрывает пути создания средств защиты человека от действия мутагенных факторов.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Формы изменчивости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6236"/>
            <a:ext cx="8715436" cy="4997473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Наследственная</a:t>
            </a:r>
            <a:r>
              <a:rPr lang="ru-RU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или </a:t>
            </a:r>
            <a:r>
              <a:rPr lang="ru-RU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генотипическая</a:t>
            </a:r>
            <a:r>
              <a:rPr lang="ru-RU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изменчивость</a:t>
            </a:r>
            <a:r>
              <a:rPr lang="ru-RU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- изменения признаков организма, обусловленные изменением генотипа. Она, в свою очередь, подразделяется на комбинативную и мутационную. Комбинативная изменчивость возникает вследствие перекомбинации наследственного материала (генов и хромосом) во время гаметогенеза и полового размножения. Мутационная изменчивость возникает в результате изменения структуры наследственного материала.</a:t>
            </a:r>
          </a:p>
          <a:p>
            <a:r>
              <a:rPr lang="ru-RU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Ненаследственная, или фенотипическая, или </a:t>
            </a:r>
            <a:r>
              <a:rPr lang="ru-RU" sz="3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модификационная</a:t>
            </a:r>
            <a:r>
              <a:rPr lang="ru-RU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изменчивость </a:t>
            </a:r>
            <a:r>
              <a:rPr lang="ru-RU" dirty="0" smtClean="0"/>
              <a:t>— изменения признаков организма, не обусловленные изменением генотипа.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Мутации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3143272"/>
          </a:xfrm>
        </p:spPr>
        <p:txBody>
          <a:bodyPr/>
          <a:lstStyle/>
          <a:p>
            <a:r>
              <a:rPr lang="ru-RU" dirty="0" smtClean="0"/>
              <a:t>Это  стойкие внезапно возникшие изменения структуры наследственного материала на различных уровнях его организации, приводящие к изменению тех или иных признаков организма.</a:t>
            </a:r>
          </a:p>
          <a:p>
            <a:endParaRPr lang="ru-RU" dirty="0"/>
          </a:p>
        </p:txBody>
      </p:sp>
      <p:pic>
        <p:nvPicPr>
          <p:cNvPr id="4" name="Рисунок 3" descr="02166092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4071943"/>
            <a:ext cx="4640106" cy="2644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Мутационная теория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715436" cy="5214974"/>
          </a:xfrm>
        </p:spPr>
        <p:txBody>
          <a:bodyPr>
            <a:noAutofit/>
          </a:bodyPr>
          <a:lstStyle/>
          <a:p>
            <a:pPr marL="180975" lvl="0" indent="-180975">
              <a:buFont typeface="+mj-lt"/>
              <a:buAutoNum type="arabicPeriod"/>
            </a:pPr>
            <a:r>
              <a:rPr lang="ru-RU" sz="2400" b="1" dirty="0" smtClean="0"/>
              <a:t>Мутации возникают внезапно, скачкообразно, без всяких переходов.</a:t>
            </a:r>
          </a:p>
          <a:p>
            <a:pPr marL="180975" lvl="0" indent="-180975">
              <a:buFont typeface="+mj-lt"/>
              <a:buAutoNum type="arabicPeriod"/>
            </a:pPr>
            <a:r>
              <a:rPr lang="ru-RU" sz="2400" b="1" dirty="0" smtClean="0"/>
              <a:t>Мутации наследственны, т.е. стойко передаются из поколения в поколение.</a:t>
            </a:r>
          </a:p>
          <a:p>
            <a:pPr marL="180975" lvl="0" indent="-180975">
              <a:buFont typeface="+mj-lt"/>
              <a:buAutoNum type="arabicPeriod"/>
            </a:pPr>
            <a:r>
              <a:rPr lang="ru-RU" sz="2400" b="1" dirty="0" smtClean="0"/>
              <a:t>Мутации не образуют непрерывных рядов, не группируются вокруг среднего типа (как при </a:t>
            </a:r>
            <a:r>
              <a:rPr lang="ru-RU" sz="2400" b="1" dirty="0" err="1" smtClean="0"/>
              <a:t>модификационной</a:t>
            </a:r>
            <a:r>
              <a:rPr lang="ru-RU" sz="2400" b="1" dirty="0" smtClean="0"/>
              <a:t> изменчивости), они являются качественными изменениями.</a:t>
            </a:r>
          </a:p>
          <a:p>
            <a:pPr marL="180975" lvl="0" indent="-180975">
              <a:buFont typeface="+mj-lt"/>
              <a:buAutoNum type="arabicPeriod"/>
            </a:pPr>
            <a:r>
              <a:rPr lang="ru-RU" sz="2400" b="1" dirty="0" smtClean="0"/>
              <a:t>Мутации </a:t>
            </a:r>
            <a:r>
              <a:rPr lang="ru-RU" sz="2400" b="1" dirty="0" err="1" smtClean="0"/>
              <a:t>ненаправленны</a:t>
            </a:r>
            <a:r>
              <a:rPr lang="ru-RU" sz="2400" b="1" dirty="0" smtClean="0"/>
              <a:t> - </a:t>
            </a:r>
            <a:r>
              <a:rPr lang="ru-RU" sz="2400" b="1" dirty="0" err="1" smtClean="0"/>
              <a:t>мутировать</a:t>
            </a:r>
            <a:r>
              <a:rPr lang="ru-RU" sz="2400" b="1" dirty="0" smtClean="0"/>
              <a:t> может любой локус, вызывая изменения как незначительных, так и жизненно важных признаков в любом направлении.</a:t>
            </a:r>
          </a:p>
          <a:p>
            <a:pPr marL="180975" lvl="0" indent="-180975">
              <a:buFont typeface="+mj-lt"/>
              <a:buAutoNum type="arabicPeriod"/>
            </a:pPr>
            <a:r>
              <a:rPr lang="ru-RU" sz="2400" b="1" dirty="0" smtClean="0"/>
              <a:t>Одни и те же мутации могут возникать повторно.</a:t>
            </a:r>
          </a:p>
          <a:p>
            <a:pPr marL="180975" lvl="0" indent="-180975">
              <a:buFont typeface="+mj-lt"/>
              <a:buAutoNum type="arabicPeriod"/>
            </a:pPr>
            <a:r>
              <a:rPr lang="ru-RU" sz="2400" b="1" dirty="0" smtClean="0"/>
              <a:t>Мутации индивидуальны, то есть возникают у отдельных особей.</a:t>
            </a:r>
          </a:p>
        </p:txBody>
      </p:sp>
    </p:spTree>
  </p:cSld>
  <p:clrMapOvr>
    <a:masterClrMapping/>
  </p:clrMapOvr>
  <p:transition>
    <p:whee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Процесс возникновения мутаций называют </a:t>
            </a:r>
            <a:r>
              <a:rPr lang="ru-RU" sz="3600" b="1" dirty="0" smtClean="0"/>
              <a:t>мутагенезом</a:t>
            </a:r>
            <a:r>
              <a:rPr lang="ru-RU" sz="3600" dirty="0" smtClean="0"/>
              <a:t>, а факторы среды, вызывающие появление мутаций, — </a:t>
            </a:r>
            <a:r>
              <a:rPr lang="ru-RU" sz="3600" b="1" dirty="0" smtClean="0"/>
              <a:t>мутагенами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500570"/>
            <a:ext cx="304800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типу клеток, в которых мутации произошли, различают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572560" cy="5143535"/>
          </a:xfrm>
        </p:spPr>
        <p:txBody>
          <a:bodyPr>
            <a:normAutofit lnSpcReduction="10000"/>
          </a:bodyPr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Генеративные</a:t>
            </a:r>
            <a:r>
              <a:rPr lang="ru-RU" dirty="0" smtClean="0"/>
              <a:t> мутации возникают в половых клетках, не влияют на признаки данного организма, проявляются только в следующем поколении.</a:t>
            </a:r>
          </a:p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Соматические</a:t>
            </a:r>
            <a:r>
              <a:rPr lang="ru-RU" dirty="0" smtClean="0"/>
              <a:t> мутации возникают в соматических клетках, проявляются у данного организма и не передаются потомству при половом размножении. Сохранить соматические мутации можно только путем бесполого размножения (прежде всего вегетативного).</a:t>
            </a:r>
          </a:p>
        </p:txBody>
      </p:sp>
    </p:spTree>
  </p:cSld>
  <p:clrMapOvr>
    <a:masterClrMapping/>
  </p:clrMapOvr>
  <p:transition>
    <p:whee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адаптивному значению мутации бывают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6237"/>
            <a:ext cx="8715436" cy="4526280"/>
          </a:xfrm>
        </p:spPr>
        <p:txBody>
          <a:bodyPr/>
          <a:lstStyle/>
          <a:p>
            <a:r>
              <a:rPr lang="ru-RU" b="1" dirty="0" smtClean="0"/>
              <a:t>Полезные</a:t>
            </a:r>
            <a:r>
              <a:rPr lang="ru-RU" dirty="0" smtClean="0"/>
              <a:t> - повышают жизнеспособность.</a:t>
            </a:r>
          </a:p>
          <a:p>
            <a:r>
              <a:rPr lang="ru-RU" b="1" dirty="0" smtClean="0"/>
              <a:t>Летальные</a:t>
            </a:r>
            <a:r>
              <a:rPr lang="ru-RU" dirty="0" smtClean="0"/>
              <a:t> - вызывают гибель.</a:t>
            </a:r>
          </a:p>
          <a:p>
            <a:r>
              <a:rPr lang="ru-RU" b="1" dirty="0" smtClean="0"/>
              <a:t>Полулетальные</a:t>
            </a:r>
            <a:r>
              <a:rPr lang="ru-RU" dirty="0" smtClean="0"/>
              <a:t> - снижают жизнеспособность.</a:t>
            </a:r>
          </a:p>
          <a:p>
            <a:r>
              <a:rPr lang="ru-RU" b="1" dirty="0" smtClean="0"/>
              <a:t>Нейтральные</a:t>
            </a:r>
            <a:r>
              <a:rPr lang="ru-RU" dirty="0" smtClean="0"/>
              <a:t> - не влияют на жизнеспособность особей.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214818"/>
            <a:ext cx="2905112" cy="2178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характеру проявления мутации могут быть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143535"/>
          </a:xfrm>
        </p:spPr>
        <p:txBody>
          <a:bodyPr>
            <a:normAutofit fontScale="92500" lnSpcReduction="20000"/>
          </a:bodyPr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Доминантными</a:t>
            </a:r>
            <a:r>
              <a:rPr lang="ru-RU" b="1" dirty="0" smtClean="0"/>
              <a:t> </a:t>
            </a:r>
            <a:r>
              <a:rPr lang="ru-RU" dirty="0" smtClean="0"/>
              <a:t>(проявляющимися чаще). </a:t>
            </a:r>
          </a:p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Рецессивными</a:t>
            </a:r>
            <a:r>
              <a:rPr lang="ru-RU" b="1" dirty="0" smtClean="0"/>
              <a:t> </a:t>
            </a:r>
            <a:r>
              <a:rPr lang="ru-RU" dirty="0" smtClean="0"/>
              <a:t>(проявляющиеся реже). </a:t>
            </a:r>
          </a:p>
          <a:p>
            <a:r>
              <a:rPr lang="ru-RU" dirty="0" smtClean="0"/>
              <a:t>Если доминантная мутация является вредной, то она может вызвать гибель ее обладателя на ранних этапах онтогенеза. </a:t>
            </a:r>
          </a:p>
          <a:p>
            <a:r>
              <a:rPr lang="ru-RU" dirty="0" smtClean="0"/>
              <a:t>Рецессивные мутации не проявляются у </a:t>
            </a:r>
            <a:r>
              <a:rPr lang="ru-RU" dirty="0" err="1" smtClean="0"/>
              <a:t>гетерозигот</a:t>
            </a:r>
            <a:r>
              <a:rPr lang="ru-RU" dirty="0" smtClean="0"/>
              <a:t>, поэтому длительное время сохраняются в популяции в «скрытом» состоянии и образуют резерв наследственной изменчивости. </a:t>
            </a:r>
          </a:p>
          <a:p>
            <a:r>
              <a:rPr lang="ru-RU" dirty="0" smtClean="0"/>
              <a:t>При изменении условий среды обитания носители таких мутаций могут получить преимущество в борьбе за существование.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45</TotalTime>
  <Words>951</Words>
  <Application>Microsoft Office PowerPoint</Application>
  <PresentationFormat>Экран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Мутационная изменчивость</vt:lpstr>
      <vt:lpstr>Изменчивость</vt:lpstr>
      <vt:lpstr>Формы изменчивости</vt:lpstr>
      <vt:lpstr>Мутации</vt:lpstr>
      <vt:lpstr>Мутационная теория</vt:lpstr>
      <vt:lpstr>Слайд 6</vt:lpstr>
      <vt:lpstr>По типу клеток, в которых мутации произошли, различают</vt:lpstr>
      <vt:lpstr>По адаптивному значению мутации бывают</vt:lpstr>
      <vt:lpstr>По характеру проявления мутации могут быть</vt:lpstr>
      <vt:lpstr>По уровню наследственного материала, в котором произошла мутация, выделяют</vt:lpstr>
      <vt:lpstr>Генные мутации</vt:lpstr>
      <vt:lpstr>Хромосомные мутации</vt:lpstr>
      <vt:lpstr>Внутрихромосомные мутации </vt:lpstr>
      <vt:lpstr>Внутрихромосомные мутации</vt:lpstr>
      <vt:lpstr>Межхромосомные мутации </vt:lpstr>
      <vt:lpstr>Геномные мутации</vt:lpstr>
      <vt:lpstr>Гетероплоидия </vt:lpstr>
      <vt:lpstr>Искусственное получение мутаций</vt:lpstr>
      <vt:lpstr>Слайд 19</vt:lpstr>
      <vt:lpstr>Слайд 20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Изменчивость</dc:title>
  <dc:creator>Дмитрий Каленюк</dc:creator>
  <cp:lastModifiedBy>Дмитрий Каленюк</cp:lastModifiedBy>
  <cp:revision>6</cp:revision>
  <dcterms:created xsi:type="dcterms:W3CDTF">2012-01-06T10:53:12Z</dcterms:created>
  <dcterms:modified xsi:type="dcterms:W3CDTF">2012-01-06T12:01:43Z</dcterms:modified>
</cp:coreProperties>
</file>