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21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Заголовок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0" name="Дата 9"/>
          <p:cNvSpPr>
            <a:spLocks noGrp="1"/>
          </p:cNvSpPr>
          <p:nvPr>
            <p:ph type="dt" sz="half" idx="10"/>
          </p:nvPr>
        </p:nvSpPr>
        <p:spPr>
          <a:xfrm>
            <a:off x="5562600" y="6509004"/>
            <a:ext cx="3002280" cy="274320"/>
          </a:xfrm>
        </p:spPr>
        <p:txBody>
          <a:bodyPr vert="horz" rtlCol="0"/>
          <a:lstStyle>
            <a:extLst/>
          </a:lstStyle>
          <a:p>
            <a:fld id="{BAF178D6-45B7-4138-A983-C06FD8FED8BA}" type="datetimeFigureOut">
              <a:rPr lang="ru-RU" smtClean="0"/>
              <a:t>06.01.2012</a:t>
            </a:fld>
            <a:endParaRPr lang="ru-RU"/>
          </a:p>
        </p:txBody>
      </p:sp>
      <p:sp>
        <p:nvSpPr>
          <p:cNvPr id="11" name="Номер слайда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6A559FCD-F29F-4A64-A42A-830B431F64AF}" type="slidenum">
              <a:rPr lang="ru-RU" smtClean="0"/>
              <a:t>‹#›</a:t>
            </a:fld>
            <a:endParaRPr lang="ru-RU"/>
          </a:p>
        </p:txBody>
      </p:sp>
      <p:sp>
        <p:nvSpPr>
          <p:cNvPr id="12" name="Нижний колонтитул 11"/>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transition>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AF178D6-45B7-4138-A983-C06FD8FED8BA}" type="datetimeFigureOut">
              <a:rPr lang="ru-RU" smtClean="0"/>
              <a:t>06.01.2012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6A559FCD-F29F-4A64-A42A-830B431F64AF}" type="slidenum">
              <a:rPr lang="ru-RU" smtClean="0"/>
              <a:t>‹#›</a:t>
            </a:fld>
            <a:endParaRPr lang="ru-RU"/>
          </a:p>
        </p:txBody>
      </p:sp>
    </p:spTree>
  </p:cSld>
  <p:clrMapOvr>
    <a:masterClrMapping/>
  </p:clrMapOvr>
  <p:transition>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lgn="l">
              <a:defRPr/>
            </a:lvl1pPr>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AF178D6-45B7-4138-A983-C06FD8FED8BA}" type="datetimeFigureOut">
              <a:rPr lang="ru-RU" smtClean="0"/>
              <a:t>06.01.2012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6A559FCD-F29F-4A64-A42A-830B431F64AF}" type="slidenum">
              <a:rPr lang="ru-RU" smtClean="0"/>
              <a:t>‹#›</a:t>
            </a:fld>
            <a:endParaRPr lang="ru-RU"/>
          </a:p>
        </p:txBody>
      </p:sp>
    </p:spTree>
  </p:cSld>
  <p:clrMapOvr>
    <a:masterClrMapping/>
  </p:clrMapOvr>
  <p:transition>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AF178D6-45B7-4138-A983-C06FD8FED8BA}" type="datetimeFigureOut">
              <a:rPr lang="ru-RU" smtClean="0"/>
              <a:t>06.01.2012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6A559FCD-F29F-4A64-A42A-830B431F64AF}" type="slidenum">
              <a:rPr lang="ru-RU" smtClean="0"/>
              <a:t>‹#›</a:t>
            </a:fld>
            <a:endParaRPr lang="ru-RU"/>
          </a:p>
        </p:txBody>
      </p:sp>
    </p:spTree>
  </p:cSld>
  <p:clrMapOvr>
    <a:masterClrMapping/>
  </p:clrMapOvr>
  <p:transition>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8" name="Дата 7"/>
          <p:cNvSpPr>
            <a:spLocks noGrp="1"/>
          </p:cNvSpPr>
          <p:nvPr>
            <p:ph type="dt" sz="half" idx="10"/>
          </p:nvPr>
        </p:nvSpPr>
        <p:spPr>
          <a:xfrm>
            <a:off x="5562600" y="6513670"/>
            <a:ext cx="3002280" cy="274320"/>
          </a:xfrm>
        </p:spPr>
        <p:txBody>
          <a:bodyPr vert="horz" rtlCol="0"/>
          <a:lstStyle>
            <a:extLst/>
          </a:lstStyle>
          <a:p>
            <a:fld id="{BAF178D6-45B7-4138-A983-C06FD8FED8BA}" type="datetimeFigureOut">
              <a:rPr lang="ru-RU" smtClean="0"/>
              <a:t>06.01.2012</a:t>
            </a:fld>
            <a:endParaRPr lang="ru-RU"/>
          </a:p>
        </p:txBody>
      </p:sp>
      <p:sp>
        <p:nvSpPr>
          <p:cNvPr id="9" name="Номер слайда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6A559FCD-F29F-4A64-A42A-830B431F64AF}" type="slidenum">
              <a:rPr lang="ru-RU" smtClean="0"/>
              <a:t>‹#›</a:t>
            </a:fld>
            <a:endParaRPr lang="ru-RU"/>
          </a:p>
        </p:txBody>
      </p:sp>
      <p:sp>
        <p:nvSpPr>
          <p:cNvPr id="10" name="Нижний колонтитул 9"/>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transition>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AF178D6-45B7-4138-A983-C06FD8FED8BA}" type="datetimeFigureOut">
              <a:rPr lang="ru-RU" smtClean="0"/>
              <a:t>06.01.2012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a:xfrm>
            <a:off x="8641080" y="6514568"/>
            <a:ext cx="464288" cy="274320"/>
          </a:xfrm>
        </p:spPr>
        <p:txBody>
          <a:bodyPr/>
          <a:lstStyle>
            <a:extLst/>
          </a:lstStyle>
          <a:p>
            <a:fld id="{6A559FCD-F29F-4A64-A42A-830B431F64AF}" type="slidenum">
              <a:rPr lang="ru-RU" smtClean="0"/>
              <a:t>‹#›</a:t>
            </a:fld>
            <a:endParaRPr lang="ru-RU"/>
          </a:p>
        </p:txBody>
      </p:sp>
      <p:sp>
        <p:nvSpPr>
          <p:cNvPr id="10" name="Прямоугольник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рямоугольник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Прямоугольник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Заголовок 1"/>
          <p:cNvSpPr>
            <a:spLocks noGrp="1"/>
          </p:cNvSpPr>
          <p:nvPr>
            <p:ph type="title"/>
          </p:nvPr>
        </p:nvSpPr>
        <p:spPr>
          <a:xfrm>
            <a:off x="457200" y="251948"/>
            <a:ext cx="8229600"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AF178D6-45B7-4138-A983-C06FD8FED8BA}" type="datetimeFigureOut">
              <a:rPr lang="ru-RU" smtClean="0"/>
              <a:t>06.01.2012</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a:xfrm>
            <a:off x="8641080" y="6514568"/>
            <a:ext cx="464288" cy="274320"/>
          </a:xfrm>
        </p:spPr>
        <p:txBody>
          <a:bodyPr/>
          <a:lstStyle>
            <a:extLst/>
          </a:lstStyle>
          <a:p>
            <a:fld id="{6A559FCD-F29F-4A64-A42A-830B431F64AF}" type="slidenum">
              <a:rPr lang="ru-RU" smtClean="0"/>
              <a:t>‹#›</a:t>
            </a:fld>
            <a:endParaRPr lang="ru-RU"/>
          </a:p>
        </p:txBody>
      </p:sp>
    </p:spTree>
  </p:cSld>
  <p:clrMapOvr>
    <a:masterClrMapping/>
  </p:clrMapOvr>
  <p:transition>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AF178D6-45B7-4138-A983-C06FD8FED8BA}" type="datetimeFigureOut">
              <a:rPr lang="ru-RU" smtClean="0"/>
              <a:t>06.01.2012</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6A559FCD-F29F-4A64-A42A-830B431F64AF}" type="slidenum">
              <a:rPr lang="ru-RU" smtClean="0"/>
              <a:t>‹#›</a:t>
            </a:fld>
            <a:endParaRPr lang="ru-RU"/>
          </a:p>
        </p:txBody>
      </p:sp>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BAF178D6-45B7-4138-A983-C06FD8FED8BA}" type="datetimeFigureOut">
              <a:rPr lang="ru-RU" smtClean="0"/>
              <a:t>06.01.2012</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6A559FCD-F29F-4A64-A42A-830B431F64AF}" type="slidenum">
              <a:rPr lang="ru-RU" smtClean="0"/>
              <a:t>‹#›</a:t>
            </a:fld>
            <a:endParaRPr lang="ru-RU"/>
          </a:p>
        </p:txBody>
      </p:sp>
    </p:spTree>
  </p:cSld>
  <p:clrMapOvr>
    <a:masterClrMapping/>
  </p:clrMapOvr>
  <p:transition>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8" name="Прямоугольник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963136" y="304800"/>
            <a:ext cx="3931920" cy="762000"/>
          </a:xfrm>
        </p:spPr>
        <p:txBody>
          <a:bodyPr anchor="b"/>
          <a:lstStyle>
            <a:lvl1pPr marL="0" algn="r">
              <a:buNone/>
              <a:defRPr sz="2000" b="1"/>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9" name="Дата 8"/>
          <p:cNvSpPr>
            <a:spLocks noGrp="1"/>
          </p:cNvSpPr>
          <p:nvPr>
            <p:ph type="dt" sz="half" idx="10"/>
          </p:nvPr>
        </p:nvSpPr>
        <p:spPr>
          <a:xfrm>
            <a:off x="5562600" y="6513670"/>
            <a:ext cx="3002280" cy="274320"/>
          </a:xfrm>
        </p:spPr>
        <p:txBody>
          <a:bodyPr vert="horz" rtlCol="0"/>
          <a:lstStyle>
            <a:extLst/>
          </a:lstStyle>
          <a:p>
            <a:fld id="{BAF178D6-45B7-4138-A983-C06FD8FED8BA}" type="datetimeFigureOut">
              <a:rPr lang="ru-RU" smtClean="0"/>
              <a:t>06.01.2012</a:t>
            </a:fld>
            <a:endParaRPr lang="ru-RU"/>
          </a:p>
        </p:txBody>
      </p:sp>
      <p:sp>
        <p:nvSpPr>
          <p:cNvPr id="10" name="Номер слайда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6A559FCD-F29F-4A64-A42A-830B431F64AF}" type="slidenum">
              <a:rPr lang="ru-RU" smtClean="0"/>
              <a:t>‹#›</a:t>
            </a:fld>
            <a:endParaRPr lang="ru-RU"/>
          </a:p>
        </p:txBody>
      </p:sp>
      <p:sp>
        <p:nvSpPr>
          <p:cNvPr id="11" name="Нижний колонтитул 10"/>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transition>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0443" y="4724400"/>
            <a:ext cx="5486400" cy="664536"/>
          </a:xfrm>
        </p:spPr>
        <p:txBody>
          <a:bodyPr anchor="b"/>
          <a:lstStyle>
            <a:lvl1pPr marL="0" algn="r">
              <a:buNone/>
              <a:defRPr sz="2000" b="1"/>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13" name="Рисунок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8" name="Дата 7"/>
          <p:cNvSpPr>
            <a:spLocks noGrp="1"/>
          </p:cNvSpPr>
          <p:nvPr>
            <p:ph type="dt" sz="half" idx="10"/>
          </p:nvPr>
        </p:nvSpPr>
        <p:spPr>
          <a:xfrm>
            <a:off x="5562600" y="6509004"/>
            <a:ext cx="3002280" cy="274320"/>
          </a:xfrm>
        </p:spPr>
        <p:txBody>
          <a:bodyPr vert="horz" rtlCol="0"/>
          <a:lstStyle>
            <a:extLst/>
          </a:lstStyle>
          <a:p>
            <a:fld id="{BAF178D6-45B7-4138-A983-C06FD8FED8BA}" type="datetimeFigureOut">
              <a:rPr lang="ru-RU" smtClean="0"/>
              <a:t>06.01.2012</a:t>
            </a:fld>
            <a:endParaRPr lang="ru-RU"/>
          </a:p>
        </p:txBody>
      </p:sp>
      <p:sp>
        <p:nvSpPr>
          <p:cNvPr id="9" name="Номер слайда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6A559FCD-F29F-4A64-A42A-830B431F64AF}" type="slidenum">
              <a:rPr lang="ru-RU" smtClean="0"/>
              <a:t>‹#›</a:t>
            </a:fld>
            <a:endParaRPr lang="ru-RU"/>
          </a:p>
        </p:txBody>
      </p:sp>
      <p:sp>
        <p:nvSpPr>
          <p:cNvPr id="10" name="Нижний колонтитул 9"/>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transition>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Нижний колонтитул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ru-RU"/>
          </a:p>
        </p:txBody>
      </p:sp>
      <p:sp>
        <p:nvSpPr>
          <p:cNvPr id="14" name="Дата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BAF178D6-45B7-4138-A983-C06FD8FED8BA}" type="datetimeFigureOut">
              <a:rPr lang="ru-RU" smtClean="0"/>
              <a:t>06.01.2012</a:t>
            </a:fld>
            <a:endParaRPr lang="ru-RU"/>
          </a:p>
        </p:txBody>
      </p:sp>
      <p:sp>
        <p:nvSpPr>
          <p:cNvPr id="23" name="Номер слайда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6A559FCD-F29F-4A64-A42A-830B431F64AF}" type="slidenum">
              <a:rPr lang="ru-RU" smtClean="0"/>
              <a:t>‹#›</a:t>
            </a:fld>
            <a:endParaRPr lang="ru-RU"/>
          </a:p>
        </p:txBody>
      </p:sp>
      <p:sp>
        <p:nvSpPr>
          <p:cNvPr id="22" name="Заголовок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wedge/>
  </p:transition>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ru-RU" sz="6600" b="1" dirty="0" err="1" smtClean="0"/>
              <a:t>Модификационная</a:t>
            </a:r>
            <a:r>
              <a:rPr lang="ru-RU" sz="6600" b="1" dirty="0" smtClean="0"/>
              <a:t> изменчивость</a:t>
            </a:r>
            <a:endParaRPr lang="ru-RU" sz="6600" dirty="0"/>
          </a:p>
        </p:txBody>
      </p:sp>
      <p:pic>
        <p:nvPicPr>
          <p:cNvPr id="1027" name="Picture 3"/>
          <p:cNvPicPr>
            <a:picLocks noChangeAspect="1" noChangeArrowheads="1"/>
          </p:cNvPicPr>
          <p:nvPr/>
        </p:nvPicPr>
        <p:blipFill>
          <a:blip r:embed="rId2" cstate="print"/>
          <a:srcRect/>
          <a:stretch>
            <a:fillRect/>
          </a:stretch>
        </p:blipFill>
        <p:spPr bwMode="auto">
          <a:xfrm>
            <a:off x="5667384" y="2743212"/>
            <a:ext cx="3309947" cy="3971936"/>
          </a:xfrm>
          <a:prstGeom prst="rect">
            <a:avLst/>
          </a:prstGeom>
          <a:ln>
            <a:noFill/>
          </a:ln>
          <a:effectLst>
            <a:softEdge rad="112500"/>
          </a:effectLst>
        </p:spPr>
      </p:pic>
      <p:pic>
        <p:nvPicPr>
          <p:cNvPr id="9" name="Рисунок 8" descr="2d3d2f8f5c08.jpg"/>
          <p:cNvPicPr>
            <a:picLocks noChangeAspect="1"/>
          </p:cNvPicPr>
          <p:nvPr/>
        </p:nvPicPr>
        <p:blipFill>
          <a:blip r:embed="rId3" cstate="print"/>
          <a:stretch>
            <a:fillRect/>
          </a:stretch>
        </p:blipFill>
        <p:spPr>
          <a:xfrm>
            <a:off x="214281" y="2857496"/>
            <a:ext cx="5048285" cy="3786214"/>
          </a:xfrm>
          <a:prstGeom prst="rect">
            <a:avLst/>
          </a:prstGeom>
          <a:ln>
            <a:noFill/>
          </a:ln>
          <a:effectLst>
            <a:softEdge rad="112500"/>
          </a:effectLst>
        </p:spPr>
      </p:pic>
    </p:spTree>
  </p:cSld>
  <p:clrMapOvr>
    <a:masterClrMapping/>
  </p:clrMapOvr>
  <p:transition>
    <p:wedg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Изменчивость</a:t>
            </a:r>
            <a:endParaRPr lang="ru-RU" dirty="0"/>
          </a:p>
        </p:txBody>
      </p:sp>
      <p:sp>
        <p:nvSpPr>
          <p:cNvPr id="3" name="Содержимое 2"/>
          <p:cNvSpPr>
            <a:spLocks noGrp="1"/>
          </p:cNvSpPr>
          <p:nvPr>
            <p:ph idx="1"/>
          </p:nvPr>
        </p:nvSpPr>
        <p:spPr>
          <a:xfrm>
            <a:off x="457200" y="1646237"/>
            <a:ext cx="8229600" cy="3140085"/>
          </a:xfrm>
        </p:spPr>
        <p:txBody>
          <a:bodyPr/>
          <a:lstStyle/>
          <a:p>
            <a:r>
              <a:rPr lang="ru-RU" dirty="0" smtClean="0"/>
              <a:t>Это способность </a:t>
            </a:r>
            <a:r>
              <a:rPr lang="ru-RU" dirty="0" smtClean="0"/>
              <a:t>живых организмов приобретать новые признаки и свойства. Благодаря изменчивости, организмы могут приспосабливаться к изменяющимся условиям среды обитания.</a:t>
            </a:r>
          </a:p>
          <a:p>
            <a:endParaRPr lang="ru-RU" dirty="0"/>
          </a:p>
        </p:txBody>
      </p:sp>
      <p:pic>
        <p:nvPicPr>
          <p:cNvPr id="2050" name="Picture 2"/>
          <p:cNvPicPr>
            <a:picLocks noChangeAspect="1" noChangeArrowheads="1"/>
          </p:cNvPicPr>
          <p:nvPr/>
        </p:nvPicPr>
        <p:blipFill>
          <a:blip r:embed="rId2" cstate="print"/>
          <a:srcRect/>
          <a:stretch>
            <a:fillRect/>
          </a:stretch>
        </p:blipFill>
        <p:spPr bwMode="auto">
          <a:xfrm>
            <a:off x="5286380" y="4357694"/>
            <a:ext cx="3200400" cy="2133600"/>
          </a:xfrm>
          <a:prstGeom prst="rect">
            <a:avLst/>
          </a:prstGeom>
          <a:ln>
            <a:noFill/>
          </a:ln>
          <a:effectLst>
            <a:softEdge rad="112500"/>
          </a:effectLst>
        </p:spPr>
      </p:pic>
    </p:spTree>
  </p:cSld>
  <p:clrMapOvr>
    <a:masterClrMapping/>
  </p:clrMapOvr>
  <p:transition>
    <p:wedg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Формы изменчивости</a:t>
            </a:r>
            <a:endParaRPr lang="ru-RU" dirty="0"/>
          </a:p>
        </p:txBody>
      </p:sp>
      <p:sp>
        <p:nvSpPr>
          <p:cNvPr id="3" name="Содержимое 2"/>
          <p:cNvSpPr>
            <a:spLocks noGrp="1"/>
          </p:cNvSpPr>
          <p:nvPr>
            <p:ph idx="1"/>
          </p:nvPr>
        </p:nvSpPr>
        <p:spPr>
          <a:xfrm>
            <a:off x="214282" y="1646236"/>
            <a:ext cx="8715436" cy="4997473"/>
          </a:xfrm>
        </p:spPr>
        <p:txBody>
          <a:bodyPr>
            <a:normAutofit fontScale="77500" lnSpcReduction="20000"/>
          </a:bodyPr>
          <a:lstStyle/>
          <a:p>
            <a:r>
              <a:rPr lang="ru-RU" sz="3600" b="1" i="1" u="sng" dirty="0" smtClean="0">
                <a:effectLst>
                  <a:outerShdw blurRad="38100" dist="38100" dir="2700000" algn="tl">
                    <a:srgbClr val="000000">
                      <a:alpha val="43137"/>
                    </a:srgbClr>
                  </a:outerShdw>
                </a:effectLst>
              </a:rPr>
              <a:t>Наследственная</a:t>
            </a:r>
            <a:r>
              <a:rPr lang="ru-RU" sz="3600" i="1" u="sng" dirty="0" smtClean="0">
                <a:effectLst>
                  <a:outerShdw blurRad="38100" dist="38100" dir="2700000" algn="tl">
                    <a:srgbClr val="000000">
                      <a:alpha val="43137"/>
                    </a:srgbClr>
                  </a:outerShdw>
                </a:effectLst>
              </a:rPr>
              <a:t>, или </a:t>
            </a:r>
            <a:r>
              <a:rPr lang="ru-RU" sz="3600" b="1" i="1" u="sng" dirty="0" smtClean="0">
                <a:effectLst>
                  <a:outerShdw blurRad="38100" dist="38100" dir="2700000" algn="tl">
                    <a:srgbClr val="000000">
                      <a:alpha val="43137"/>
                    </a:srgbClr>
                  </a:outerShdw>
                </a:effectLst>
              </a:rPr>
              <a:t>генотипическая</a:t>
            </a:r>
            <a:r>
              <a:rPr lang="ru-RU" sz="3600" i="1" u="sng" dirty="0" smtClean="0">
                <a:effectLst>
                  <a:outerShdw blurRad="38100" dist="38100" dir="2700000" algn="tl">
                    <a:srgbClr val="000000">
                      <a:alpha val="43137"/>
                    </a:srgbClr>
                  </a:outerShdw>
                </a:effectLst>
              </a:rPr>
              <a:t>, </a:t>
            </a:r>
            <a:r>
              <a:rPr lang="ru-RU" sz="3600" b="1" i="1" u="sng" dirty="0" smtClean="0">
                <a:effectLst>
                  <a:outerShdw blurRad="38100" dist="38100" dir="2700000" algn="tl">
                    <a:srgbClr val="000000">
                      <a:alpha val="43137"/>
                    </a:srgbClr>
                  </a:outerShdw>
                </a:effectLst>
              </a:rPr>
              <a:t>изменчивость</a:t>
            </a:r>
            <a:r>
              <a:rPr lang="ru-RU" sz="3600" i="1" u="sng" dirty="0" smtClean="0">
                <a:effectLst>
                  <a:outerShdw blurRad="38100" dist="38100" dir="2700000" algn="tl">
                    <a:srgbClr val="000000">
                      <a:alpha val="43137"/>
                    </a:srgbClr>
                  </a:outerShdw>
                </a:effectLst>
              </a:rPr>
              <a:t> </a:t>
            </a:r>
            <a:r>
              <a:rPr lang="ru-RU" dirty="0" smtClean="0"/>
              <a:t>- </a:t>
            </a:r>
            <a:r>
              <a:rPr lang="ru-RU" dirty="0" smtClean="0"/>
              <a:t>изменения признаков организма, обусловленные изменением генотипа. Она, в свою очередь, подразделяется на комбинативную и мутационную. Комбинативная изменчивость возникает вследствие перекомбинации наследственного материала (генов и хромосом) во время гаметогенеза и полового размножения. Мутационная изменчивость возникает в результате изменения структуры наследственного материала.</a:t>
            </a:r>
          </a:p>
          <a:p>
            <a:r>
              <a:rPr lang="ru-RU" sz="3600" b="1" i="1" u="sng" dirty="0" smtClean="0">
                <a:effectLst>
                  <a:outerShdw blurRad="38100" dist="38100" dir="2700000" algn="tl">
                    <a:srgbClr val="000000">
                      <a:alpha val="43137"/>
                    </a:srgbClr>
                  </a:outerShdw>
                </a:effectLst>
              </a:rPr>
              <a:t>Ненаследственная, или фенотипическая, или </a:t>
            </a:r>
            <a:r>
              <a:rPr lang="ru-RU" sz="3600" b="1" i="1" u="sng" dirty="0" err="1" smtClean="0">
                <a:effectLst>
                  <a:outerShdw blurRad="38100" dist="38100" dir="2700000" algn="tl">
                    <a:srgbClr val="000000">
                      <a:alpha val="43137"/>
                    </a:srgbClr>
                  </a:outerShdw>
                </a:effectLst>
              </a:rPr>
              <a:t>модификационная</a:t>
            </a:r>
            <a:r>
              <a:rPr lang="ru-RU" sz="3600" b="1" i="1" u="sng" dirty="0" smtClean="0">
                <a:effectLst>
                  <a:outerShdw blurRad="38100" dist="38100" dir="2700000" algn="tl">
                    <a:srgbClr val="000000">
                      <a:alpha val="43137"/>
                    </a:srgbClr>
                  </a:outerShdw>
                </a:effectLst>
              </a:rPr>
              <a:t>, изменчивость </a:t>
            </a:r>
            <a:r>
              <a:rPr lang="ru-RU" dirty="0" smtClean="0"/>
              <a:t>— изменения признаков организма, не обусловленные изменением генотипа.</a:t>
            </a:r>
          </a:p>
          <a:p>
            <a:endParaRPr lang="ru-RU" dirty="0"/>
          </a:p>
        </p:txBody>
      </p:sp>
    </p:spTree>
  </p:cSld>
  <p:clrMapOvr>
    <a:masterClrMapping/>
  </p:clrMapOvr>
  <p:transition>
    <p:wedg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53536"/>
            <a:ext cx="8715436" cy="1246638"/>
          </a:xfrm>
        </p:spPr>
        <p:txBody>
          <a:bodyPr>
            <a:noAutofit/>
          </a:bodyPr>
          <a:lstStyle/>
          <a:p>
            <a:r>
              <a:rPr lang="ru-RU" sz="4800" b="1" dirty="0" err="1" smtClean="0"/>
              <a:t>Модификационная</a:t>
            </a:r>
            <a:r>
              <a:rPr lang="ru-RU" sz="4800" b="1" dirty="0" smtClean="0"/>
              <a:t> изменчивость</a:t>
            </a:r>
            <a:endParaRPr lang="ru-RU" sz="4800" dirty="0"/>
          </a:p>
        </p:txBody>
      </p:sp>
      <p:sp>
        <p:nvSpPr>
          <p:cNvPr id="3" name="Содержимое 2"/>
          <p:cNvSpPr>
            <a:spLocks noGrp="1"/>
          </p:cNvSpPr>
          <p:nvPr>
            <p:ph idx="1"/>
          </p:nvPr>
        </p:nvSpPr>
        <p:spPr>
          <a:xfrm>
            <a:off x="285720" y="1646236"/>
            <a:ext cx="8643998" cy="4997473"/>
          </a:xfrm>
        </p:spPr>
        <p:txBody>
          <a:bodyPr>
            <a:normAutofit fontScale="92500" lnSpcReduction="20000"/>
          </a:bodyPr>
          <a:lstStyle/>
          <a:p>
            <a:r>
              <a:rPr lang="ru-RU" sz="3500" b="1" i="1" u="sng" dirty="0" err="1" smtClean="0">
                <a:effectLst>
                  <a:outerShdw blurRad="38100" dist="38100" dir="2700000" algn="tl">
                    <a:srgbClr val="000000">
                      <a:alpha val="43137"/>
                    </a:srgbClr>
                  </a:outerShdw>
                </a:effectLst>
              </a:rPr>
              <a:t>Модификационная</a:t>
            </a:r>
            <a:r>
              <a:rPr lang="ru-RU" sz="3500" b="1" i="1" u="sng" dirty="0" smtClean="0">
                <a:effectLst>
                  <a:outerShdw blurRad="38100" dist="38100" dir="2700000" algn="tl">
                    <a:srgbClr val="000000">
                      <a:alpha val="43137"/>
                    </a:srgbClr>
                  </a:outerShdw>
                </a:effectLst>
              </a:rPr>
              <a:t> изменчивость </a:t>
            </a:r>
            <a:r>
              <a:rPr lang="ru-RU" dirty="0" smtClean="0"/>
              <a:t>- </a:t>
            </a:r>
            <a:r>
              <a:rPr lang="ru-RU" dirty="0" smtClean="0"/>
              <a:t>это изменения признаков организмов, не обусловленные изменениями генотипа и возникающие под влиянием факторов внешней среды. </a:t>
            </a:r>
            <a:endParaRPr lang="ru-RU" dirty="0" smtClean="0"/>
          </a:p>
          <a:p>
            <a:r>
              <a:rPr lang="ru-RU" dirty="0" smtClean="0"/>
              <a:t>Среда </a:t>
            </a:r>
            <a:r>
              <a:rPr lang="ru-RU" dirty="0" smtClean="0"/>
              <a:t>обитания играет большую роль в формировании признаков </a:t>
            </a:r>
            <a:r>
              <a:rPr lang="ru-RU" dirty="0" smtClean="0"/>
              <a:t>организмов.</a:t>
            </a:r>
          </a:p>
          <a:p>
            <a:r>
              <a:rPr lang="ru-RU" dirty="0" smtClean="0"/>
              <a:t>Каждый </a:t>
            </a:r>
            <a:r>
              <a:rPr lang="ru-RU" dirty="0" smtClean="0"/>
              <a:t>организм развивается и обитает в определенной среде, испытывая на себе действие ее факторов, способных изменять морфологические и физиологические свойства организмов, т.е. их фенотип.</a:t>
            </a:r>
          </a:p>
          <a:p>
            <a:endParaRPr lang="ru-RU" dirty="0"/>
          </a:p>
        </p:txBody>
      </p:sp>
    </p:spTree>
  </p:cSld>
  <p:clrMapOvr>
    <a:masterClrMapping/>
  </p:clrMapOvr>
  <p:transition>
    <p:wedg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Основные свойства </a:t>
            </a:r>
            <a:r>
              <a:rPr lang="ru-RU" dirty="0" err="1" smtClean="0"/>
              <a:t>модификационной</a:t>
            </a:r>
            <a:r>
              <a:rPr lang="ru-RU" dirty="0" smtClean="0"/>
              <a:t> изменчивости</a:t>
            </a:r>
            <a:endParaRPr lang="ru-RU" dirty="0"/>
          </a:p>
        </p:txBody>
      </p:sp>
      <p:sp>
        <p:nvSpPr>
          <p:cNvPr id="3" name="Содержимое 2"/>
          <p:cNvSpPr>
            <a:spLocks noGrp="1"/>
          </p:cNvSpPr>
          <p:nvPr>
            <p:ph idx="1"/>
          </p:nvPr>
        </p:nvSpPr>
        <p:spPr>
          <a:xfrm>
            <a:off x="357158" y="1428736"/>
            <a:ext cx="8572560" cy="5214973"/>
          </a:xfrm>
        </p:spPr>
        <p:txBody>
          <a:bodyPr>
            <a:normAutofit lnSpcReduction="10000"/>
          </a:bodyPr>
          <a:lstStyle/>
          <a:p>
            <a:pPr marL="0" indent="0">
              <a:buNone/>
            </a:pPr>
            <a:r>
              <a:rPr lang="ru-RU" dirty="0" smtClean="0"/>
              <a:t>1) </a:t>
            </a:r>
            <a:r>
              <a:rPr lang="ru-RU" dirty="0" err="1" smtClean="0"/>
              <a:t>ненаследуемость</a:t>
            </a:r>
            <a:r>
              <a:rPr lang="ru-RU" dirty="0" smtClean="0"/>
              <a:t> </a:t>
            </a:r>
          </a:p>
          <a:p>
            <a:pPr marL="0" indent="0">
              <a:buNone/>
            </a:pPr>
            <a:endParaRPr lang="ru-RU" dirty="0" smtClean="0"/>
          </a:p>
          <a:p>
            <a:pPr marL="0" indent="0">
              <a:buNone/>
            </a:pPr>
            <a:r>
              <a:rPr lang="ru-RU" dirty="0" smtClean="0"/>
              <a:t>2</a:t>
            </a:r>
            <a:r>
              <a:rPr lang="ru-RU" dirty="0" smtClean="0"/>
              <a:t>) групповой характер изменений (особи одного вида, помещенные в одинаковые условия, приобретают сходные признаки</a:t>
            </a:r>
            <a:r>
              <a:rPr lang="ru-RU" dirty="0" smtClean="0"/>
              <a:t>)</a:t>
            </a:r>
          </a:p>
          <a:p>
            <a:pPr marL="0" indent="0">
              <a:buNone/>
            </a:pPr>
            <a:endParaRPr lang="ru-RU" dirty="0" smtClean="0"/>
          </a:p>
          <a:p>
            <a:pPr marL="0" indent="0">
              <a:buNone/>
            </a:pPr>
            <a:r>
              <a:rPr lang="ru-RU" dirty="0" smtClean="0"/>
              <a:t>3</a:t>
            </a:r>
            <a:r>
              <a:rPr lang="ru-RU" dirty="0" smtClean="0"/>
              <a:t>) соответствие изменений действию фактора </a:t>
            </a:r>
            <a:r>
              <a:rPr lang="ru-RU" dirty="0" smtClean="0"/>
              <a:t>среды</a:t>
            </a:r>
          </a:p>
          <a:p>
            <a:pPr marL="0" indent="0">
              <a:buNone/>
            </a:pPr>
            <a:endParaRPr lang="ru-RU" dirty="0" smtClean="0"/>
          </a:p>
          <a:p>
            <a:pPr marL="0" indent="0">
              <a:buNone/>
            </a:pPr>
            <a:r>
              <a:rPr lang="ru-RU" dirty="0" smtClean="0"/>
              <a:t>4</a:t>
            </a:r>
            <a:r>
              <a:rPr lang="ru-RU" dirty="0" smtClean="0"/>
              <a:t>) зависимость пределов изменчивости от генотипа.</a:t>
            </a:r>
          </a:p>
          <a:p>
            <a:endParaRPr lang="ru-RU" dirty="0"/>
          </a:p>
        </p:txBody>
      </p:sp>
    </p:spTree>
  </p:cSld>
  <p:clrMapOvr>
    <a:masterClrMapping/>
  </p:clrMapOvr>
  <p:transition>
    <p:wedg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Норма реакции</a:t>
            </a:r>
            <a:endParaRPr lang="ru-RU" dirty="0"/>
          </a:p>
        </p:txBody>
      </p:sp>
      <p:sp>
        <p:nvSpPr>
          <p:cNvPr id="3" name="Содержимое 2"/>
          <p:cNvSpPr>
            <a:spLocks noGrp="1"/>
          </p:cNvSpPr>
          <p:nvPr>
            <p:ph idx="1"/>
          </p:nvPr>
        </p:nvSpPr>
        <p:spPr>
          <a:xfrm>
            <a:off x="285720" y="1500174"/>
            <a:ext cx="8643998" cy="5214974"/>
          </a:xfrm>
        </p:spPr>
        <p:txBody>
          <a:bodyPr>
            <a:normAutofit fontScale="92500" lnSpcReduction="10000"/>
          </a:bodyPr>
          <a:lstStyle/>
          <a:p>
            <a:r>
              <a:rPr lang="ru-RU" sz="3500" dirty="0" smtClean="0"/>
              <a:t>Это степень </a:t>
            </a:r>
            <a:r>
              <a:rPr lang="ru-RU" sz="3500" dirty="0" smtClean="0"/>
              <a:t>варьирования признака, или пределы </a:t>
            </a:r>
            <a:r>
              <a:rPr lang="ru-RU" sz="3500" dirty="0" err="1" smtClean="0"/>
              <a:t>модификационной</a:t>
            </a:r>
            <a:r>
              <a:rPr lang="ru-RU" sz="3500" dirty="0" smtClean="0"/>
              <a:t> </a:t>
            </a:r>
            <a:r>
              <a:rPr lang="ru-RU" sz="3500" dirty="0" smtClean="0"/>
              <a:t>изменчивости.</a:t>
            </a:r>
          </a:p>
          <a:p>
            <a:endParaRPr lang="ru-RU" dirty="0" smtClean="0"/>
          </a:p>
          <a:p>
            <a:r>
              <a:rPr lang="ru-RU" sz="2600" i="1" dirty="0" smtClean="0"/>
              <a:t>Норма реакции выражается в совокупности фенотипов организмов, формирующихся на основе определенного генотипа под влиянием различных факторов среды. Как правило, количественные признаки (высота растений, урожайность, размер листьев, удойность коров, яйценоскость кур) имеют более широкую норму реакции, то есть могут изменяться в широких пределах, чем качественные признаки (цвет шерсти, жирность молока, строение цветка, группа крови). Знание нормы реакции имеет большое значение для практики сельского хозяйства.</a:t>
            </a:r>
          </a:p>
          <a:p>
            <a:endParaRPr lang="ru-RU" dirty="0" smtClean="0"/>
          </a:p>
          <a:p>
            <a:endParaRPr lang="ru-RU" dirty="0"/>
          </a:p>
        </p:txBody>
      </p:sp>
    </p:spTree>
  </p:cSld>
  <p:clrMapOvr>
    <a:masterClrMapping/>
  </p:clrMapOvr>
  <p:transition>
    <p:wedg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Вариационный ряд</a:t>
            </a:r>
            <a:endParaRPr lang="ru-RU" dirty="0"/>
          </a:p>
        </p:txBody>
      </p:sp>
      <p:sp>
        <p:nvSpPr>
          <p:cNvPr id="3" name="Содержимое 2"/>
          <p:cNvSpPr>
            <a:spLocks noGrp="1"/>
          </p:cNvSpPr>
          <p:nvPr>
            <p:ph idx="1"/>
          </p:nvPr>
        </p:nvSpPr>
        <p:spPr>
          <a:xfrm>
            <a:off x="285720" y="1500174"/>
            <a:ext cx="8643998" cy="5214974"/>
          </a:xfrm>
        </p:spPr>
        <p:txBody>
          <a:bodyPr>
            <a:normAutofit fontScale="85000" lnSpcReduction="20000"/>
          </a:bodyPr>
          <a:lstStyle/>
          <a:p>
            <a:r>
              <a:rPr lang="ru-RU" dirty="0" err="1" smtClean="0"/>
              <a:t>Модификационная</a:t>
            </a:r>
            <a:r>
              <a:rPr lang="ru-RU" dirty="0" smtClean="0"/>
              <a:t> изменчивость многих признаков растений, животных и человека подчиняется общим закономерностям. </a:t>
            </a:r>
            <a:endParaRPr lang="ru-RU" dirty="0" smtClean="0"/>
          </a:p>
          <a:p>
            <a:r>
              <a:rPr lang="ru-RU" dirty="0" smtClean="0"/>
              <a:t>Эти </a:t>
            </a:r>
            <a:r>
              <a:rPr lang="ru-RU" dirty="0" smtClean="0"/>
              <a:t>закономерности выявляются на основании анализа проявления признака у группы особей (</a:t>
            </a:r>
            <a:r>
              <a:rPr lang="ru-RU" i="1" dirty="0" err="1" smtClean="0"/>
              <a:t>n</a:t>
            </a:r>
            <a:r>
              <a:rPr lang="ru-RU" dirty="0" smtClean="0"/>
              <a:t>).</a:t>
            </a:r>
          </a:p>
          <a:p>
            <a:r>
              <a:rPr lang="ru-RU" dirty="0" smtClean="0"/>
              <a:t>Степень </a:t>
            </a:r>
            <a:r>
              <a:rPr lang="ru-RU" dirty="0" smtClean="0"/>
              <a:t>выраженности изучаемого признака у членов выборочной совокупности </a:t>
            </a:r>
            <a:r>
              <a:rPr lang="ru-RU" dirty="0" smtClean="0"/>
              <a:t>различна.</a:t>
            </a:r>
          </a:p>
          <a:p>
            <a:r>
              <a:rPr lang="ru-RU" dirty="0" smtClean="0"/>
              <a:t>Каждое </a:t>
            </a:r>
            <a:r>
              <a:rPr lang="ru-RU" dirty="0" smtClean="0"/>
              <a:t>конкретное значение изучаемого признака называют </a:t>
            </a:r>
            <a:r>
              <a:rPr lang="ru-RU" b="1" i="1" dirty="0" smtClean="0">
                <a:effectLst>
                  <a:outerShdw blurRad="38100" dist="38100" dir="2700000" algn="tl">
                    <a:srgbClr val="000000">
                      <a:alpha val="43137"/>
                    </a:srgbClr>
                  </a:outerShdw>
                </a:effectLst>
              </a:rPr>
              <a:t>вариантой</a:t>
            </a:r>
            <a:r>
              <a:rPr lang="ru-RU" dirty="0" smtClean="0"/>
              <a:t> и обозначают буквой </a:t>
            </a:r>
            <a:r>
              <a:rPr lang="ru-RU" i="1" dirty="0" err="1" smtClean="0"/>
              <a:t>v</a:t>
            </a:r>
            <a:r>
              <a:rPr lang="ru-RU" dirty="0" smtClean="0"/>
              <a:t>. Частота встречаемости отдельных вариант обозначается буквой </a:t>
            </a:r>
            <a:r>
              <a:rPr lang="ru-RU" i="1" dirty="0" err="1" smtClean="0"/>
              <a:t>p</a:t>
            </a:r>
            <a:r>
              <a:rPr lang="ru-RU" dirty="0" smtClean="0"/>
              <a:t>. </a:t>
            </a:r>
            <a:endParaRPr lang="ru-RU" dirty="0" smtClean="0"/>
          </a:p>
          <a:p>
            <a:r>
              <a:rPr lang="ru-RU" dirty="0" smtClean="0"/>
              <a:t>При </a:t>
            </a:r>
            <a:r>
              <a:rPr lang="ru-RU" dirty="0" smtClean="0"/>
              <a:t>изучении изменчивости признака в выборочной совокупности составляется вариационный ряд, в котором особи располагаются по возрастанию показателя изучаемого признака.</a:t>
            </a:r>
          </a:p>
          <a:p>
            <a:endParaRPr lang="ru-RU" dirty="0"/>
          </a:p>
        </p:txBody>
      </p:sp>
    </p:spTree>
  </p:cSld>
  <p:clrMapOvr>
    <a:masterClrMapping/>
  </p:clrMapOvr>
  <p:transition>
    <p:wedg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Вариационный ряд</a:t>
            </a:r>
            <a:endParaRPr lang="ru-RU" dirty="0"/>
          </a:p>
        </p:txBody>
      </p:sp>
      <p:sp>
        <p:nvSpPr>
          <p:cNvPr id="3" name="Содержимое 2"/>
          <p:cNvSpPr>
            <a:spLocks noGrp="1"/>
          </p:cNvSpPr>
          <p:nvPr>
            <p:ph idx="1"/>
          </p:nvPr>
        </p:nvSpPr>
        <p:spPr>
          <a:xfrm>
            <a:off x="285720" y="1500174"/>
            <a:ext cx="8643998" cy="928694"/>
          </a:xfrm>
        </p:spPr>
        <p:txBody>
          <a:bodyPr>
            <a:normAutofit/>
          </a:bodyPr>
          <a:lstStyle/>
          <a:p>
            <a:r>
              <a:rPr lang="ru-RU" sz="1800" dirty="0" smtClean="0"/>
              <a:t>Например, если взять 100 колосьев пшеницы (</a:t>
            </a:r>
            <a:r>
              <a:rPr lang="ru-RU" sz="1800" i="1" dirty="0" err="1" smtClean="0"/>
              <a:t>n</a:t>
            </a:r>
            <a:r>
              <a:rPr lang="ru-RU" sz="1800" dirty="0" smtClean="0"/>
              <a:t> = 100), подсчитать число колосков в колосе (</a:t>
            </a:r>
            <a:r>
              <a:rPr lang="ru-RU" sz="1800" i="1" dirty="0" err="1" smtClean="0"/>
              <a:t>v</a:t>
            </a:r>
            <a:r>
              <a:rPr lang="ru-RU" sz="1800" dirty="0" smtClean="0"/>
              <a:t>) и число колосьев с данным количеством колосков, то вариационный ряд будет выглядеть следующим образом</a:t>
            </a:r>
            <a:r>
              <a:rPr lang="ru-RU" sz="1800" dirty="0" smtClean="0"/>
              <a:t>.</a:t>
            </a:r>
          </a:p>
          <a:p>
            <a:endParaRPr lang="ru-RU" sz="1800" dirty="0" smtClean="0"/>
          </a:p>
          <a:p>
            <a:endParaRPr lang="ru-RU" dirty="0" smtClean="0"/>
          </a:p>
          <a:p>
            <a:endParaRPr lang="ru-RU" dirty="0" smtClean="0"/>
          </a:p>
          <a:p>
            <a:endParaRPr lang="ru-RU" dirty="0" smtClean="0"/>
          </a:p>
          <a:p>
            <a:endParaRPr lang="ru-RU" dirty="0"/>
          </a:p>
        </p:txBody>
      </p:sp>
      <p:graphicFrame>
        <p:nvGraphicFramePr>
          <p:cNvPr id="4" name="Таблица 3"/>
          <p:cNvGraphicFramePr>
            <a:graphicFrameLocks noGrp="1"/>
          </p:cNvGraphicFramePr>
          <p:nvPr/>
        </p:nvGraphicFramePr>
        <p:xfrm>
          <a:off x="357158" y="2500306"/>
          <a:ext cx="8501120" cy="1143008"/>
        </p:xfrm>
        <a:graphic>
          <a:graphicData uri="http://schemas.openxmlformats.org/drawingml/2006/table">
            <a:tbl>
              <a:tblPr firstRow="1" bandRow="1">
                <a:tableStyleId>{21E4AEA4-8DFA-4A89-87EB-49C32662AFE0}</a:tableStyleId>
              </a:tblPr>
              <a:tblGrid>
                <a:gridCol w="2071702"/>
                <a:gridCol w="928694"/>
                <a:gridCol w="928694"/>
                <a:gridCol w="928694"/>
                <a:gridCol w="928694"/>
                <a:gridCol w="928694"/>
                <a:gridCol w="928694"/>
                <a:gridCol w="857254"/>
              </a:tblGrid>
              <a:tr h="461200">
                <a:tc>
                  <a:txBody>
                    <a:bodyPr/>
                    <a:lstStyle/>
                    <a:p>
                      <a:pPr algn="ctr">
                        <a:lnSpc>
                          <a:spcPct val="115000"/>
                        </a:lnSpc>
                        <a:spcAft>
                          <a:spcPts val="0"/>
                        </a:spcAft>
                      </a:pPr>
                      <a:r>
                        <a:rPr lang="ru-RU" sz="1600" b="1" dirty="0"/>
                        <a:t>Варианта (</a:t>
                      </a:r>
                      <a:r>
                        <a:rPr lang="ru-RU" sz="1600" b="1" dirty="0" err="1"/>
                        <a:t>v</a:t>
                      </a:r>
                      <a:r>
                        <a:rPr lang="ru-RU" sz="1600" b="1" dirty="0"/>
                        <a:t>)</a:t>
                      </a:r>
                      <a:endParaRPr lang="ru-RU" sz="1600" b="1" dirty="0">
                        <a:latin typeface="Calibri"/>
                        <a:ea typeface="Calibri"/>
                        <a:cs typeface="Times New Roman"/>
                      </a:endParaRPr>
                    </a:p>
                  </a:txBody>
                  <a:tcPr marL="9525" marR="9525" marT="9525" marB="9525" anchor="ctr"/>
                </a:tc>
                <a:tc>
                  <a:txBody>
                    <a:bodyPr/>
                    <a:lstStyle/>
                    <a:p>
                      <a:pPr algn="ctr">
                        <a:lnSpc>
                          <a:spcPct val="115000"/>
                        </a:lnSpc>
                        <a:spcAft>
                          <a:spcPts val="0"/>
                        </a:spcAft>
                      </a:pPr>
                      <a:r>
                        <a:rPr lang="ru-RU" sz="1600" b="1"/>
                        <a:t>14</a:t>
                      </a:r>
                      <a:endParaRPr lang="ru-RU" sz="1600" b="1">
                        <a:latin typeface="Calibri"/>
                        <a:ea typeface="Calibri"/>
                        <a:cs typeface="Times New Roman"/>
                      </a:endParaRPr>
                    </a:p>
                  </a:txBody>
                  <a:tcPr marL="9525" marR="9525" marT="9525" marB="9525" anchor="ctr"/>
                </a:tc>
                <a:tc>
                  <a:txBody>
                    <a:bodyPr/>
                    <a:lstStyle/>
                    <a:p>
                      <a:pPr algn="ctr">
                        <a:lnSpc>
                          <a:spcPct val="115000"/>
                        </a:lnSpc>
                        <a:spcAft>
                          <a:spcPts val="0"/>
                        </a:spcAft>
                      </a:pPr>
                      <a:r>
                        <a:rPr lang="ru-RU" sz="1600" b="1"/>
                        <a:t>15</a:t>
                      </a:r>
                      <a:endParaRPr lang="ru-RU" sz="1600" b="1">
                        <a:latin typeface="Calibri"/>
                        <a:ea typeface="Calibri"/>
                        <a:cs typeface="Times New Roman"/>
                      </a:endParaRPr>
                    </a:p>
                  </a:txBody>
                  <a:tcPr marL="9525" marR="9525" marT="9525" marB="9525" anchor="ctr"/>
                </a:tc>
                <a:tc>
                  <a:txBody>
                    <a:bodyPr/>
                    <a:lstStyle/>
                    <a:p>
                      <a:pPr algn="ctr">
                        <a:lnSpc>
                          <a:spcPct val="115000"/>
                        </a:lnSpc>
                        <a:spcAft>
                          <a:spcPts val="0"/>
                        </a:spcAft>
                      </a:pPr>
                      <a:r>
                        <a:rPr lang="ru-RU" sz="1600" b="1"/>
                        <a:t>16</a:t>
                      </a:r>
                      <a:endParaRPr lang="ru-RU" sz="1600" b="1">
                        <a:latin typeface="Calibri"/>
                        <a:ea typeface="Calibri"/>
                        <a:cs typeface="Times New Roman"/>
                      </a:endParaRPr>
                    </a:p>
                  </a:txBody>
                  <a:tcPr marL="9525" marR="9525" marT="9525" marB="9525" anchor="ctr"/>
                </a:tc>
                <a:tc>
                  <a:txBody>
                    <a:bodyPr/>
                    <a:lstStyle/>
                    <a:p>
                      <a:pPr algn="ctr">
                        <a:lnSpc>
                          <a:spcPct val="115000"/>
                        </a:lnSpc>
                        <a:spcAft>
                          <a:spcPts val="0"/>
                        </a:spcAft>
                      </a:pPr>
                      <a:r>
                        <a:rPr lang="ru-RU" sz="1600" b="1"/>
                        <a:t>17</a:t>
                      </a:r>
                      <a:endParaRPr lang="ru-RU" sz="1600" b="1">
                        <a:latin typeface="Calibri"/>
                        <a:ea typeface="Calibri"/>
                        <a:cs typeface="Times New Roman"/>
                      </a:endParaRPr>
                    </a:p>
                  </a:txBody>
                  <a:tcPr marL="9525" marR="9525" marT="9525" marB="9525" anchor="ctr"/>
                </a:tc>
                <a:tc>
                  <a:txBody>
                    <a:bodyPr/>
                    <a:lstStyle/>
                    <a:p>
                      <a:pPr algn="ctr">
                        <a:lnSpc>
                          <a:spcPct val="115000"/>
                        </a:lnSpc>
                        <a:spcAft>
                          <a:spcPts val="0"/>
                        </a:spcAft>
                      </a:pPr>
                      <a:r>
                        <a:rPr lang="ru-RU" sz="1600" b="1"/>
                        <a:t>18</a:t>
                      </a:r>
                      <a:endParaRPr lang="ru-RU" sz="1600" b="1">
                        <a:latin typeface="Calibri"/>
                        <a:ea typeface="Calibri"/>
                        <a:cs typeface="Times New Roman"/>
                      </a:endParaRPr>
                    </a:p>
                  </a:txBody>
                  <a:tcPr marL="9525" marR="9525" marT="9525" marB="9525" anchor="ctr"/>
                </a:tc>
                <a:tc>
                  <a:txBody>
                    <a:bodyPr/>
                    <a:lstStyle/>
                    <a:p>
                      <a:pPr algn="ctr">
                        <a:lnSpc>
                          <a:spcPct val="115000"/>
                        </a:lnSpc>
                        <a:spcAft>
                          <a:spcPts val="0"/>
                        </a:spcAft>
                      </a:pPr>
                      <a:r>
                        <a:rPr lang="ru-RU" sz="1600" b="1"/>
                        <a:t>19</a:t>
                      </a:r>
                      <a:endParaRPr lang="ru-RU" sz="1600" b="1">
                        <a:latin typeface="Calibri"/>
                        <a:ea typeface="Calibri"/>
                        <a:cs typeface="Times New Roman"/>
                      </a:endParaRPr>
                    </a:p>
                  </a:txBody>
                  <a:tcPr marL="9525" marR="9525" marT="9525" marB="9525" anchor="ctr"/>
                </a:tc>
                <a:tc>
                  <a:txBody>
                    <a:bodyPr/>
                    <a:lstStyle/>
                    <a:p>
                      <a:pPr algn="ctr">
                        <a:lnSpc>
                          <a:spcPct val="115000"/>
                        </a:lnSpc>
                        <a:spcAft>
                          <a:spcPts val="0"/>
                        </a:spcAft>
                      </a:pPr>
                      <a:r>
                        <a:rPr lang="ru-RU" sz="1600" b="1"/>
                        <a:t>20</a:t>
                      </a:r>
                      <a:endParaRPr lang="ru-RU" sz="1600" b="1">
                        <a:latin typeface="Calibri"/>
                        <a:ea typeface="Calibri"/>
                        <a:cs typeface="Times New Roman"/>
                      </a:endParaRPr>
                    </a:p>
                  </a:txBody>
                  <a:tcPr marL="9525" marR="9525" marT="9525" marB="9525" anchor="ctr"/>
                </a:tc>
              </a:tr>
              <a:tr h="681808">
                <a:tc>
                  <a:txBody>
                    <a:bodyPr/>
                    <a:lstStyle/>
                    <a:p>
                      <a:pPr algn="ctr">
                        <a:lnSpc>
                          <a:spcPct val="115000"/>
                        </a:lnSpc>
                        <a:spcAft>
                          <a:spcPts val="0"/>
                        </a:spcAft>
                      </a:pPr>
                      <a:r>
                        <a:rPr lang="ru-RU" sz="1600" b="1"/>
                        <a:t>Частота встречаемости (p)</a:t>
                      </a:r>
                      <a:endParaRPr lang="ru-RU" sz="1600" b="1">
                        <a:latin typeface="Calibri"/>
                        <a:ea typeface="Calibri"/>
                        <a:cs typeface="Times New Roman"/>
                      </a:endParaRPr>
                    </a:p>
                  </a:txBody>
                  <a:tcPr marL="9525" marR="9525" marT="9525" marB="9525" anchor="ctr"/>
                </a:tc>
                <a:tc>
                  <a:txBody>
                    <a:bodyPr/>
                    <a:lstStyle/>
                    <a:p>
                      <a:pPr algn="ctr">
                        <a:lnSpc>
                          <a:spcPct val="115000"/>
                        </a:lnSpc>
                        <a:spcAft>
                          <a:spcPts val="0"/>
                        </a:spcAft>
                      </a:pPr>
                      <a:r>
                        <a:rPr lang="ru-RU" sz="1600" b="1"/>
                        <a:t>2</a:t>
                      </a:r>
                      <a:endParaRPr lang="ru-RU" sz="1600" b="1">
                        <a:latin typeface="Calibri"/>
                        <a:ea typeface="Calibri"/>
                        <a:cs typeface="Times New Roman"/>
                      </a:endParaRPr>
                    </a:p>
                  </a:txBody>
                  <a:tcPr marL="9525" marR="9525" marT="9525" marB="9525" anchor="ctr"/>
                </a:tc>
                <a:tc>
                  <a:txBody>
                    <a:bodyPr/>
                    <a:lstStyle/>
                    <a:p>
                      <a:pPr algn="ctr">
                        <a:lnSpc>
                          <a:spcPct val="115000"/>
                        </a:lnSpc>
                        <a:spcAft>
                          <a:spcPts val="0"/>
                        </a:spcAft>
                      </a:pPr>
                      <a:r>
                        <a:rPr lang="ru-RU" sz="1600" b="1"/>
                        <a:t>7</a:t>
                      </a:r>
                      <a:endParaRPr lang="ru-RU" sz="1600" b="1">
                        <a:latin typeface="Calibri"/>
                        <a:ea typeface="Calibri"/>
                        <a:cs typeface="Times New Roman"/>
                      </a:endParaRPr>
                    </a:p>
                  </a:txBody>
                  <a:tcPr marL="9525" marR="9525" marT="9525" marB="9525" anchor="ctr"/>
                </a:tc>
                <a:tc>
                  <a:txBody>
                    <a:bodyPr/>
                    <a:lstStyle/>
                    <a:p>
                      <a:pPr algn="ctr">
                        <a:lnSpc>
                          <a:spcPct val="115000"/>
                        </a:lnSpc>
                        <a:spcAft>
                          <a:spcPts val="0"/>
                        </a:spcAft>
                      </a:pPr>
                      <a:r>
                        <a:rPr lang="ru-RU" sz="1600" b="1"/>
                        <a:t>22</a:t>
                      </a:r>
                      <a:endParaRPr lang="ru-RU" sz="1600" b="1">
                        <a:latin typeface="Calibri"/>
                        <a:ea typeface="Calibri"/>
                        <a:cs typeface="Times New Roman"/>
                      </a:endParaRPr>
                    </a:p>
                  </a:txBody>
                  <a:tcPr marL="9525" marR="9525" marT="9525" marB="9525" anchor="ctr"/>
                </a:tc>
                <a:tc>
                  <a:txBody>
                    <a:bodyPr/>
                    <a:lstStyle/>
                    <a:p>
                      <a:pPr algn="ctr">
                        <a:lnSpc>
                          <a:spcPct val="115000"/>
                        </a:lnSpc>
                        <a:spcAft>
                          <a:spcPts val="0"/>
                        </a:spcAft>
                      </a:pPr>
                      <a:r>
                        <a:rPr lang="ru-RU" sz="1600" b="1" dirty="0"/>
                        <a:t>32</a:t>
                      </a:r>
                      <a:endParaRPr lang="ru-RU" sz="1600" b="1" dirty="0">
                        <a:latin typeface="Calibri"/>
                        <a:ea typeface="Calibri"/>
                        <a:cs typeface="Times New Roman"/>
                      </a:endParaRPr>
                    </a:p>
                  </a:txBody>
                  <a:tcPr marL="9525" marR="9525" marT="9525" marB="9525" anchor="ctr"/>
                </a:tc>
                <a:tc>
                  <a:txBody>
                    <a:bodyPr/>
                    <a:lstStyle/>
                    <a:p>
                      <a:pPr algn="ctr">
                        <a:lnSpc>
                          <a:spcPct val="115000"/>
                        </a:lnSpc>
                        <a:spcAft>
                          <a:spcPts val="0"/>
                        </a:spcAft>
                      </a:pPr>
                      <a:r>
                        <a:rPr lang="ru-RU" sz="1600" b="1"/>
                        <a:t>24</a:t>
                      </a:r>
                      <a:endParaRPr lang="ru-RU" sz="1600" b="1">
                        <a:latin typeface="Calibri"/>
                        <a:ea typeface="Calibri"/>
                        <a:cs typeface="Times New Roman"/>
                      </a:endParaRPr>
                    </a:p>
                  </a:txBody>
                  <a:tcPr marL="9525" marR="9525" marT="9525" marB="9525" anchor="ctr"/>
                </a:tc>
                <a:tc>
                  <a:txBody>
                    <a:bodyPr/>
                    <a:lstStyle/>
                    <a:p>
                      <a:pPr algn="ctr">
                        <a:lnSpc>
                          <a:spcPct val="115000"/>
                        </a:lnSpc>
                        <a:spcAft>
                          <a:spcPts val="0"/>
                        </a:spcAft>
                      </a:pPr>
                      <a:r>
                        <a:rPr lang="ru-RU" sz="1600" b="1"/>
                        <a:t>8</a:t>
                      </a:r>
                      <a:endParaRPr lang="ru-RU" sz="1600" b="1">
                        <a:latin typeface="Calibri"/>
                        <a:ea typeface="Calibri"/>
                        <a:cs typeface="Times New Roman"/>
                      </a:endParaRPr>
                    </a:p>
                  </a:txBody>
                  <a:tcPr marL="9525" marR="9525" marT="9525" marB="9525" anchor="ctr"/>
                </a:tc>
                <a:tc>
                  <a:txBody>
                    <a:bodyPr/>
                    <a:lstStyle/>
                    <a:p>
                      <a:pPr algn="ctr">
                        <a:lnSpc>
                          <a:spcPct val="115000"/>
                        </a:lnSpc>
                        <a:spcAft>
                          <a:spcPts val="0"/>
                        </a:spcAft>
                      </a:pPr>
                      <a:r>
                        <a:rPr lang="ru-RU" sz="1600" b="1" dirty="0"/>
                        <a:t>5</a:t>
                      </a:r>
                      <a:endParaRPr lang="ru-RU" sz="1600" b="1" dirty="0">
                        <a:latin typeface="Calibri"/>
                        <a:ea typeface="Calibri"/>
                        <a:cs typeface="Times New Roman"/>
                      </a:endParaRPr>
                    </a:p>
                  </a:txBody>
                  <a:tcPr marL="9525" marR="9525" marT="9525" marB="9525" anchor="ctr"/>
                </a:tc>
              </a:tr>
            </a:tbl>
          </a:graphicData>
        </a:graphic>
      </p:graphicFrame>
      <p:pic>
        <p:nvPicPr>
          <p:cNvPr id="5" name="Рисунок 4" descr="Image 5.jpg"/>
          <p:cNvPicPr>
            <a:picLocks noChangeAspect="1"/>
          </p:cNvPicPr>
          <p:nvPr/>
        </p:nvPicPr>
        <p:blipFill>
          <a:blip r:embed="rId2" cstate="print"/>
          <a:stretch>
            <a:fillRect/>
          </a:stretch>
        </p:blipFill>
        <p:spPr>
          <a:xfrm>
            <a:off x="357158" y="3857628"/>
            <a:ext cx="3429024" cy="2781708"/>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4000496" y="3714752"/>
            <a:ext cx="4929222" cy="3139321"/>
          </a:xfrm>
          <a:prstGeom prst="rect">
            <a:avLst/>
          </a:prstGeom>
          <a:noFill/>
        </p:spPr>
        <p:txBody>
          <a:bodyPr wrap="square" rtlCol="0">
            <a:spAutoFit/>
          </a:bodyPr>
          <a:lstStyle/>
          <a:p>
            <a:r>
              <a:rPr lang="ru-RU" dirty="0"/>
              <a:t>На основании вариационного ряда строится </a:t>
            </a:r>
            <a:r>
              <a:rPr lang="ru-RU" b="1" u="sng" dirty="0"/>
              <a:t>вариационная кривая</a:t>
            </a:r>
            <a:r>
              <a:rPr lang="ru-RU" u="sng" dirty="0"/>
              <a:t> </a:t>
            </a:r>
            <a:r>
              <a:rPr lang="ru-RU" dirty="0" smtClean="0"/>
              <a:t>- </a:t>
            </a:r>
            <a:r>
              <a:rPr lang="ru-RU" dirty="0"/>
              <a:t>графическое отображение частоты встречаемости каждой варианты.</a:t>
            </a:r>
          </a:p>
          <a:p>
            <a:r>
              <a:rPr lang="ru-RU" dirty="0"/>
              <a:t>Среднее значение признака встречается чаще, а вариации, значительно отличающиеся от него, </a:t>
            </a:r>
            <a:r>
              <a:rPr lang="ru-RU" dirty="0" smtClean="0"/>
              <a:t>- </a:t>
            </a:r>
            <a:r>
              <a:rPr lang="ru-RU" dirty="0"/>
              <a:t>реже. Это называется </a:t>
            </a:r>
            <a:r>
              <a:rPr lang="ru-RU" b="1" dirty="0">
                <a:effectLst>
                  <a:outerShdw blurRad="38100" dist="38100" dir="2700000" algn="tl">
                    <a:srgbClr val="000000">
                      <a:alpha val="43137"/>
                    </a:srgbClr>
                  </a:outerShdw>
                </a:effectLst>
              </a:rPr>
              <a:t>«нормальным распределением»</a:t>
            </a:r>
            <a:r>
              <a:rPr lang="ru-RU" dirty="0">
                <a:effectLst>
                  <a:outerShdw blurRad="38100" dist="38100" dir="2700000" algn="tl">
                    <a:srgbClr val="000000">
                      <a:alpha val="43137"/>
                    </a:srgbClr>
                  </a:outerShdw>
                </a:effectLst>
              </a:rPr>
              <a:t>. </a:t>
            </a:r>
            <a:r>
              <a:rPr lang="ru-RU" dirty="0"/>
              <a:t>Кривая на графике бывает, как правило, симметричной.</a:t>
            </a:r>
          </a:p>
          <a:p>
            <a:endParaRPr lang="ru-RU" dirty="0"/>
          </a:p>
        </p:txBody>
      </p:sp>
    </p:spTree>
  </p:cSld>
  <p:clrMapOvr>
    <a:masterClrMapping/>
  </p:clrMapOvr>
  <p:transition>
    <p:wedge/>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285728"/>
            <a:ext cx="8715436" cy="3714776"/>
          </a:xfrm>
        </p:spPr>
        <p:txBody>
          <a:bodyPr>
            <a:normAutofit fontScale="92500"/>
          </a:bodyPr>
          <a:lstStyle/>
          <a:p>
            <a:pPr marL="0" indent="0">
              <a:buNone/>
            </a:pPr>
            <a:r>
              <a:rPr lang="ru-RU" sz="3600" dirty="0" smtClean="0"/>
              <a:t>Знание закономерностей </a:t>
            </a:r>
            <a:r>
              <a:rPr lang="ru-RU" sz="3600" dirty="0" err="1" smtClean="0"/>
              <a:t>модификационной</a:t>
            </a:r>
            <a:r>
              <a:rPr lang="ru-RU" sz="3600" dirty="0" smtClean="0"/>
              <a:t> изменчивости имеет большое практическое значение, поскольку позволяет предвидеть и заранее планировать степень выраженности многих признаков организмов в зависимости от условий внешней среды.</a:t>
            </a:r>
          </a:p>
          <a:p>
            <a:endParaRPr lang="ru-RU" dirty="0"/>
          </a:p>
        </p:txBody>
      </p:sp>
      <p:pic>
        <p:nvPicPr>
          <p:cNvPr id="5122" name="Picture 2"/>
          <p:cNvPicPr>
            <a:picLocks noChangeAspect="1" noChangeArrowheads="1"/>
          </p:cNvPicPr>
          <p:nvPr/>
        </p:nvPicPr>
        <p:blipFill>
          <a:blip r:embed="rId2" cstate="print"/>
          <a:srcRect/>
          <a:stretch>
            <a:fillRect/>
          </a:stretch>
        </p:blipFill>
        <p:spPr bwMode="auto">
          <a:xfrm>
            <a:off x="4500562" y="3487094"/>
            <a:ext cx="4395789" cy="3204220"/>
          </a:xfrm>
          <a:prstGeom prst="rect">
            <a:avLst/>
          </a:prstGeom>
          <a:ln>
            <a:noFill/>
          </a:ln>
          <a:effectLst>
            <a:softEdge rad="112500"/>
          </a:effectLst>
        </p:spPr>
      </p:pic>
    </p:spTree>
  </p:cSld>
  <p:clrMapOvr>
    <a:masterClrMapping/>
  </p:clrMapOvr>
  <p:transition>
    <p:wedge/>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Литейная">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65</TotalTime>
  <Words>485</Words>
  <Application>Microsoft Office PowerPoint</Application>
  <PresentationFormat>Экран (4:3)</PresentationFormat>
  <Paragraphs>52</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Литейная</vt:lpstr>
      <vt:lpstr>Модификационная изменчивость</vt:lpstr>
      <vt:lpstr>Изменчивость</vt:lpstr>
      <vt:lpstr>Формы изменчивости</vt:lpstr>
      <vt:lpstr>Модификационная изменчивость</vt:lpstr>
      <vt:lpstr>Основные свойства модификационной изменчивости</vt:lpstr>
      <vt:lpstr>Норма реакции</vt:lpstr>
      <vt:lpstr>Вариационный ряд</vt:lpstr>
      <vt:lpstr>Вариационный ряд</vt:lpstr>
      <vt:lpstr>Слайд 9</vt:lpstr>
    </vt:vector>
  </TitlesOfParts>
  <Company>*Питер-Company*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Изменчивость</dc:title>
  <dc:creator>Дмитрий Каленюк</dc:creator>
  <cp:lastModifiedBy>Дмитрий Каленюк</cp:lastModifiedBy>
  <cp:revision>8</cp:revision>
  <dcterms:created xsi:type="dcterms:W3CDTF">2012-01-06T10:53:12Z</dcterms:created>
  <dcterms:modified xsi:type="dcterms:W3CDTF">2012-01-06T11:58:31Z</dcterms:modified>
</cp:coreProperties>
</file>