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8" r:id="rId3"/>
    <p:sldId id="257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1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EB44FB-ED02-419D-922D-7F4D182B7F91}" type="datetimeFigureOut">
              <a:rPr lang="ru-RU" smtClean="0"/>
              <a:pPr/>
              <a:t>07.01.2012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Овал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CF2A0568-6527-49ED-8BCD-AE26617FCB8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edg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EB44FB-ED02-419D-922D-7F4D182B7F91}" type="datetimeFigureOut">
              <a:rPr lang="ru-RU" smtClean="0"/>
              <a:pPr/>
              <a:t>07.01.2012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2A0568-6527-49ED-8BCD-AE26617FCB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edg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CF2A0568-6527-49ED-8BCD-AE26617FCB8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EB44FB-ED02-419D-922D-7F4D182B7F91}" type="datetimeFigureOut">
              <a:rPr lang="ru-RU" smtClean="0"/>
              <a:pPr/>
              <a:t>07.01.2012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edg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EB44FB-ED02-419D-922D-7F4D182B7F91}" type="datetimeFigureOut">
              <a:rPr lang="ru-RU" smtClean="0"/>
              <a:pPr/>
              <a:t>07.01.2012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CF2A0568-6527-49ED-8BCD-AE26617FCB8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edg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EB44FB-ED02-419D-922D-7F4D182B7F91}" type="datetimeFigureOut">
              <a:rPr lang="ru-RU" smtClean="0"/>
              <a:pPr/>
              <a:t>07.01.2012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CF2A0568-6527-49ED-8BCD-AE26617FCB8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edg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4AEB44FB-ED02-419D-922D-7F4D182B7F91}" type="datetimeFigureOut">
              <a:rPr lang="ru-RU" smtClean="0"/>
              <a:pPr/>
              <a:t>07.01.2012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2A0568-6527-49ED-8BCD-AE26617FCB8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Содержимое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edg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EB44FB-ED02-419D-922D-7F4D182B7F91}" type="datetimeFigureOut">
              <a:rPr lang="ru-RU" smtClean="0"/>
              <a:pPr/>
              <a:t>07.01.2012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Содержимое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Содержимое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Овал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Овал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CF2A0568-6527-49ED-8BCD-AE26617FCB8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Заголовок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edg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EB44FB-ED02-419D-922D-7F4D182B7F91}" type="datetimeFigureOut">
              <a:rPr lang="ru-RU" smtClean="0"/>
              <a:pPr/>
              <a:t>07.01.2012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CF2A0568-6527-49ED-8BCD-AE26617FCB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EB44FB-ED02-419D-922D-7F4D182B7F91}" type="datetimeFigureOut">
              <a:rPr lang="ru-RU" smtClean="0"/>
              <a:pPr/>
              <a:t>07.01.2012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CF2A0568-6527-49ED-8BCD-AE26617FCB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Содержимое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CF2A0568-6527-49ED-8BCD-AE26617FCB8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EB44FB-ED02-419D-922D-7F4D182B7F91}" type="datetimeFigureOut">
              <a:rPr lang="ru-RU" smtClean="0"/>
              <a:pPr/>
              <a:t>07.01.2012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edg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ая соединительная линия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Овал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CF2A0568-6527-49ED-8BCD-AE26617FCB8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4AEB44FB-ED02-419D-922D-7F4D182B7F91}" type="datetimeFigureOut">
              <a:rPr lang="ru-RU" smtClean="0"/>
              <a:pPr/>
              <a:t>07.01.2012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>
    <p:wedg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4AEB44FB-ED02-419D-922D-7F4D182B7F91}" type="datetimeFigureOut">
              <a:rPr lang="ru-RU" smtClean="0"/>
              <a:pPr/>
              <a:t>07.01.2012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CF2A0568-6527-49ED-8BCD-AE26617FCB8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>
    <p:wedge/>
  </p:transition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5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Клеточная теория</a:t>
            </a:r>
            <a:endParaRPr lang="ru-RU" sz="5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2714620"/>
            <a:ext cx="2698749" cy="364331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624898">
            <a:off x="5736796" y="2709208"/>
            <a:ext cx="2643206" cy="364333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ransition>
    <p:wedg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14282" y="285728"/>
            <a:ext cx="8786874" cy="4857784"/>
          </a:xfrm>
        </p:spPr>
        <p:txBody>
          <a:bodyPr>
            <a:normAutofit fontScale="92500" lnSpcReduction="10000"/>
          </a:bodyPr>
          <a:lstStyle/>
          <a:p>
            <a:r>
              <a:rPr lang="ru-RU" sz="32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Клеточная теория</a:t>
            </a:r>
            <a:r>
              <a:rPr lang="ru-RU" sz="32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dirty="0" smtClean="0"/>
              <a:t>— важнейшее биологическое обобщение, согласно которому все живые организмы состоят из клеток. </a:t>
            </a:r>
          </a:p>
          <a:p>
            <a:r>
              <a:rPr lang="ru-RU" dirty="0" smtClean="0"/>
              <a:t>Изучение клеток стало возможным после изобретения микроскопа. Впервые клеточное строение у растений (срез пробки) обнаружил английский ученый, физик Р. Гук, он же предложил термин «клетка» (1665 г.).</a:t>
            </a:r>
          </a:p>
          <a:p>
            <a:r>
              <a:rPr lang="ru-RU" dirty="0" smtClean="0"/>
              <a:t>Голландский ученый </a:t>
            </a:r>
            <a:r>
              <a:rPr lang="ru-RU" dirty="0" err="1" smtClean="0"/>
              <a:t>Антони</a:t>
            </a:r>
            <a:r>
              <a:rPr lang="ru-RU" dirty="0" smtClean="0"/>
              <a:t> </a:t>
            </a:r>
            <a:r>
              <a:rPr lang="ru-RU" dirty="0" err="1" smtClean="0"/>
              <a:t>ван</a:t>
            </a:r>
            <a:r>
              <a:rPr lang="ru-RU" dirty="0" smtClean="0"/>
              <a:t> Левенгук впервые описал эритроциты позвоночных, сперматозоиды, разнообразные микроструктуры растительных и животных клеток, различные одноклеточные организмы, в том числе бактерии и пр.</a:t>
            </a:r>
          </a:p>
          <a:p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8041" y="4643446"/>
            <a:ext cx="3879087" cy="22145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edg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Создание клеточной теории</a:t>
            </a:r>
            <a:endParaRPr lang="ru-RU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830910"/>
          </a:xfrm>
        </p:spPr>
        <p:txBody>
          <a:bodyPr>
            <a:normAutofit fontScale="92500"/>
          </a:bodyPr>
          <a:lstStyle/>
          <a:p>
            <a:r>
              <a:rPr lang="ru-RU" dirty="0" smtClean="0"/>
              <a:t>В 1831 г. англичанин Р. Броун обнаружил в клетках ядро. </a:t>
            </a:r>
          </a:p>
          <a:p>
            <a:r>
              <a:rPr lang="ru-RU" dirty="0" smtClean="0"/>
              <a:t>В 1838 г. немецкий ботаник М. </a:t>
            </a:r>
            <a:r>
              <a:rPr lang="ru-RU" dirty="0" err="1" smtClean="0"/>
              <a:t>Шлейден</a:t>
            </a:r>
            <a:r>
              <a:rPr lang="ru-RU" dirty="0" smtClean="0"/>
              <a:t> пришел к выводу, что ткани растений состоят из клеток. Немецкий зоолог Т. Шванн показал, что из клеток состоят и ткани животных. </a:t>
            </a:r>
          </a:p>
          <a:p>
            <a:r>
              <a:rPr lang="ru-RU" dirty="0" smtClean="0"/>
              <a:t>В 1839 г. вышла книга Т. Шванна «Микроскопические исследования о соответствии в структуре и росте животных и растений», в которой он доказывает, что клетки, содержащие ядра, представляют собой структурную и функциональную основу всех живых существ. </a:t>
            </a:r>
            <a:endParaRPr lang="ru-RU" dirty="0"/>
          </a:p>
        </p:txBody>
      </p:sp>
    </p:spTree>
  </p:cSld>
  <p:clrMapOvr>
    <a:masterClrMapping/>
  </p:clrMapOvr>
  <p:transition>
    <p:wedg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Создание клеточной теории</a:t>
            </a:r>
            <a:endParaRPr lang="ru-RU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830910"/>
          </a:xfrm>
        </p:spPr>
        <p:txBody>
          <a:bodyPr>
            <a:normAutofit/>
          </a:bodyPr>
          <a:lstStyle/>
          <a:p>
            <a:r>
              <a:rPr lang="ru-RU" dirty="0" smtClean="0"/>
              <a:t>Основные положения клеточной теории Т. Шванна можно сформулировать следующим образом.</a:t>
            </a:r>
          </a:p>
          <a:p>
            <a:pPr marL="457200" lvl="0" indent="-274638">
              <a:buFont typeface="+mj-lt"/>
              <a:buAutoNum type="arabicPeriod"/>
            </a:pPr>
            <a:r>
              <a:rPr lang="ru-RU" dirty="0" smtClean="0"/>
              <a:t>Клетка — элементарная структурная единица строения всех живых существ.</a:t>
            </a:r>
          </a:p>
          <a:p>
            <a:pPr marL="457200" lvl="0" indent="-274638">
              <a:buFont typeface="+mj-lt"/>
              <a:buAutoNum type="arabicPeriod"/>
            </a:pPr>
            <a:r>
              <a:rPr lang="ru-RU" dirty="0" smtClean="0"/>
              <a:t>Клетки растений и животных самостоятельны, </a:t>
            </a:r>
            <a:r>
              <a:rPr lang="ru-RU" dirty="0" err="1" smtClean="0"/>
              <a:t>гомологичны</a:t>
            </a:r>
            <a:r>
              <a:rPr lang="ru-RU" dirty="0" smtClean="0"/>
              <a:t> друг другу по происхождению и структуре.</a:t>
            </a:r>
            <a:endParaRPr lang="ru-RU" dirty="0"/>
          </a:p>
        </p:txBody>
      </p:sp>
    </p:spTree>
  </p:cSld>
  <p:clrMapOvr>
    <a:masterClrMapping/>
  </p:clrMapOvr>
  <p:transition>
    <p:wedg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01752" y="285728"/>
            <a:ext cx="8503920" cy="6215106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М. </a:t>
            </a:r>
            <a:r>
              <a:rPr lang="ru-RU" dirty="0" err="1" smtClean="0"/>
              <a:t>Шдейден</a:t>
            </a:r>
            <a:r>
              <a:rPr lang="ru-RU" dirty="0" smtClean="0"/>
              <a:t> и Т. Шванн ошибочно считали, что главная роль в клетке принадлежит оболочке и новые клетки образуются из межклеточного бесструктурного вещества. </a:t>
            </a:r>
          </a:p>
          <a:p>
            <a:r>
              <a:rPr lang="ru-RU" dirty="0" smtClean="0"/>
              <a:t>В дальнейшем в клеточную теорию были внесены уточнения и дополнения, сделанные другими учеными.</a:t>
            </a:r>
          </a:p>
          <a:p>
            <a:r>
              <a:rPr lang="ru-RU" dirty="0" smtClean="0"/>
              <a:t>Еще в 1827 г. академик Российской АН К.М. Бэр, открыв яйцеклетки млекопитающих, установил, что все организмы начинают свое развитие с одной клетки, представляющей собой оплодотворенное яйцо. Это открытие показало, что клетка является не только единицей строения, но и единицей развития всех живых организмов.</a:t>
            </a:r>
          </a:p>
          <a:p>
            <a:r>
              <a:rPr lang="ru-RU" dirty="0" smtClean="0"/>
              <a:t>В 1855 г. немецкий врач Р. Вирхов приходит к выводу, что клетка может возникнуть только из предшествующей клетки путем ее деления.</a:t>
            </a:r>
            <a:endParaRPr lang="ru-RU" dirty="0"/>
          </a:p>
        </p:txBody>
      </p:sp>
    </p:spTree>
  </p:cSld>
  <p:clrMapOvr>
    <a:masterClrMapping/>
  </p:clrMapOvr>
  <p:transition>
    <p:wedg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0"/>
            <a:ext cx="8534400" cy="1142984"/>
          </a:xfrm>
        </p:spPr>
        <p:txBody>
          <a:bodyPr>
            <a:normAutofit/>
          </a:bodyPr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Основные положения современной клеточной теории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56528" cy="4759472"/>
          </a:xfrm>
        </p:spPr>
        <p:txBody>
          <a:bodyPr>
            <a:normAutofit fontScale="92500" lnSpcReduction="20000"/>
          </a:bodyPr>
          <a:lstStyle/>
          <a:p>
            <a:pPr marL="365125" indent="-365125">
              <a:buFont typeface="+mj-lt"/>
              <a:buAutoNum type="arabicPeriod"/>
            </a:pPr>
            <a:r>
              <a:rPr lang="ru-RU" dirty="0" smtClean="0"/>
              <a:t>Клетка — единица строения, жизнедеятельности, роста и развития живых организмов, вне клетки жизни нет.</a:t>
            </a:r>
          </a:p>
          <a:p>
            <a:pPr marL="365125" indent="-365125">
              <a:buFont typeface="+mj-lt"/>
              <a:buAutoNum type="arabicPeriod"/>
            </a:pPr>
            <a:r>
              <a:rPr lang="ru-RU" dirty="0" smtClean="0"/>
              <a:t>Клетка — единая система, состоящая из множества закономерно связанных друг с другом элементов, представляющих собой определенное целостное образование.</a:t>
            </a:r>
          </a:p>
          <a:p>
            <a:pPr marL="365125" indent="-365125">
              <a:buFont typeface="+mj-lt"/>
              <a:buAutoNum type="arabicPeriod"/>
            </a:pPr>
            <a:r>
              <a:rPr lang="ru-RU" dirty="0" smtClean="0"/>
              <a:t>Ядро − главная составная часть клетки (эукариот).</a:t>
            </a:r>
          </a:p>
          <a:p>
            <a:pPr marL="365125" indent="-365125">
              <a:buFont typeface="+mj-lt"/>
              <a:buAutoNum type="arabicPeriod"/>
            </a:pPr>
            <a:r>
              <a:rPr lang="ru-RU" dirty="0" smtClean="0"/>
              <a:t>Новые клетки образуются только в результате деления исходных клеток.</a:t>
            </a:r>
          </a:p>
          <a:p>
            <a:pPr marL="365125" indent="-365125">
              <a:buFont typeface="+mj-lt"/>
              <a:buAutoNum type="arabicPeriod"/>
            </a:pPr>
            <a:r>
              <a:rPr lang="ru-RU" dirty="0" smtClean="0"/>
              <a:t>Клетки многоклеточных организмов образуют ткани, ткани образуют органы. Жизнь организма в целом обусловлена взаимодействием составляющих его клеток.</a:t>
            </a:r>
          </a:p>
          <a:p>
            <a:endParaRPr lang="ru-RU" dirty="0"/>
          </a:p>
        </p:txBody>
      </p:sp>
    </p:spTree>
  </p:cSld>
  <p:clrMapOvr>
    <a:masterClrMapping/>
  </p:clrMapOvr>
  <p:transition>
    <p:wedg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0"/>
            <a:ext cx="8534400" cy="1142984"/>
          </a:xfrm>
        </p:spPr>
        <p:txBody>
          <a:bodyPr>
            <a:normAutofit/>
          </a:bodyPr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Дополнительные положения клеточной теории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682228" cy="4902348"/>
          </a:xfrm>
        </p:spPr>
        <p:txBody>
          <a:bodyPr>
            <a:normAutofit fontScale="70000" lnSpcReduction="20000"/>
          </a:bodyPr>
          <a:lstStyle/>
          <a:p>
            <a:pPr marL="182563" indent="-182563">
              <a:buFont typeface="+mj-lt"/>
              <a:buAutoNum type="arabicPeriod"/>
            </a:pPr>
            <a:r>
              <a:rPr lang="ru-RU" dirty="0" smtClean="0"/>
              <a:t>Клетки прокариот и эукариот являются системами разного уровня сложности и не полностью </a:t>
            </a:r>
            <a:r>
              <a:rPr lang="ru-RU" dirty="0" err="1" smtClean="0"/>
              <a:t>гомологичны</a:t>
            </a:r>
            <a:r>
              <a:rPr lang="ru-RU" dirty="0" smtClean="0"/>
              <a:t> друг другу.</a:t>
            </a:r>
          </a:p>
          <a:p>
            <a:pPr marL="182563" indent="-182563">
              <a:buFont typeface="+mj-lt"/>
              <a:buAutoNum type="arabicPeriod"/>
            </a:pPr>
            <a:r>
              <a:rPr lang="ru-RU" dirty="0" smtClean="0"/>
              <a:t>В основе деления клетки и размножения организмов лежит копирование наследственной информации — молекул нуклеиновых кислот («каждая молекула из молекулы»). Положения о генетической непрерывности относится не только к клетке в целом, но и к некоторым из её более мелких компонентов — к митохондриям, хлоропластам, генам и хромосомам.</a:t>
            </a:r>
          </a:p>
          <a:p>
            <a:pPr marL="182563" indent="-182563">
              <a:buFont typeface="+mj-lt"/>
              <a:buAutoNum type="arabicPeriod"/>
            </a:pPr>
            <a:r>
              <a:rPr lang="ru-RU" dirty="0" smtClean="0"/>
              <a:t>Многоклеточный организм представляет собой новую систему, сложный ансамбль из множества клеток, объединённых и интегрированных в системе тканей и органов, связанных друг с другом с помощью химических факторов, гуморальных и нервных (молекулярная регуляция).</a:t>
            </a:r>
          </a:p>
          <a:p>
            <a:pPr marL="182563" indent="-182563">
              <a:buFont typeface="+mj-lt"/>
              <a:buAutoNum type="arabicPeriod"/>
            </a:pPr>
            <a:r>
              <a:rPr lang="ru-RU" dirty="0" smtClean="0"/>
              <a:t>Клетки многоклеточных </a:t>
            </a:r>
            <a:r>
              <a:rPr lang="ru-RU" dirty="0" err="1" smtClean="0"/>
              <a:t>тотипотенты</a:t>
            </a:r>
            <a:r>
              <a:rPr lang="ru-RU" dirty="0" smtClean="0"/>
              <a:t>, то есть обладают генетическими потенциями всех клеток данного организма, равнозначны по генетической информации, но отличаются друг от друга разной экспрессией (работой) различных генов, что приводит к их морфологическому и функциональному разнообразию — к дифференцировке.</a:t>
            </a:r>
          </a:p>
          <a:p>
            <a:endParaRPr lang="ru-RU" dirty="0"/>
          </a:p>
        </p:txBody>
      </p:sp>
    </p:spTree>
  </p:cSld>
  <p:clrMapOvr>
    <a:masterClrMapping/>
  </p:clrMapOvr>
  <p:transition>
    <p:wedge/>
  </p:transition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фициальная">
  <a:themeElements>
    <a:clrScheme name="Яркая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Официальная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Официальная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37</TotalTime>
  <Words>374</Words>
  <Application>Microsoft Office PowerPoint</Application>
  <PresentationFormat>Экран (4:3)</PresentationFormat>
  <Paragraphs>27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Официальная</vt:lpstr>
      <vt:lpstr>Клеточная теория</vt:lpstr>
      <vt:lpstr>Слайд 2</vt:lpstr>
      <vt:lpstr>Создание клеточной теории</vt:lpstr>
      <vt:lpstr>Создание клеточной теории</vt:lpstr>
      <vt:lpstr>Слайд 5</vt:lpstr>
      <vt:lpstr>Основные положения современной клеточной теории</vt:lpstr>
      <vt:lpstr>Дополнительные положения клеточной теории</vt:lpstr>
    </vt:vector>
  </TitlesOfParts>
  <Company>школа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Клеточная теория</dc:title>
  <dc:creator>Елена</dc:creator>
  <cp:lastModifiedBy>Дмитрий Каленюк</cp:lastModifiedBy>
  <cp:revision>5</cp:revision>
  <dcterms:created xsi:type="dcterms:W3CDTF">2012-01-07T12:34:52Z</dcterms:created>
  <dcterms:modified xsi:type="dcterms:W3CDTF">2012-01-07T13:45:30Z</dcterms:modified>
</cp:coreProperties>
</file>